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69" r:id="rId3"/>
    <p:sldId id="257" r:id="rId4"/>
    <p:sldId id="300" r:id="rId5"/>
    <p:sldId id="339" r:id="rId6"/>
    <p:sldId id="294" r:id="rId7"/>
    <p:sldId id="326" r:id="rId8"/>
    <p:sldId id="297" r:id="rId9"/>
    <p:sldId id="301" r:id="rId10"/>
    <p:sldId id="295" r:id="rId11"/>
    <p:sldId id="327" r:id="rId12"/>
    <p:sldId id="328" r:id="rId13"/>
    <p:sldId id="329" r:id="rId14"/>
    <p:sldId id="330" r:id="rId15"/>
    <p:sldId id="324" r:id="rId16"/>
    <p:sldId id="321" r:id="rId17"/>
    <p:sldId id="346" r:id="rId18"/>
    <p:sldId id="347" r:id="rId19"/>
    <p:sldId id="348" r:id="rId20"/>
    <p:sldId id="345" r:id="rId21"/>
    <p:sldId id="331" r:id="rId22"/>
    <p:sldId id="344" r:id="rId23"/>
    <p:sldId id="271" r:id="rId24"/>
    <p:sldId id="303" r:id="rId25"/>
    <p:sldId id="272" r:id="rId26"/>
    <p:sldId id="274" r:id="rId27"/>
    <p:sldId id="275" r:id="rId28"/>
    <p:sldId id="276" r:id="rId29"/>
    <p:sldId id="277" r:id="rId30"/>
    <p:sldId id="304" r:id="rId31"/>
    <p:sldId id="279" r:id="rId32"/>
    <p:sldId id="280" r:id="rId33"/>
    <p:sldId id="342" r:id="rId34"/>
    <p:sldId id="341" r:id="rId35"/>
    <p:sldId id="336" r:id="rId36"/>
    <p:sldId id="343" r:id="rId37"/>
    <p:sldId id="285" r:id="rId38"/>
    <p:sldId id="287" r:id="rId39"/>
    <p:sldId id="286" r:id="rId40"/>
    <p:sldId id="334" r:id="rId41"/>
    <p:sldId id="290" r:id="rId42"/>
    <p:sldId id="289" r:id="rId43"/>
    <p:sldId id="291" r:id="rId44"/>
    <p:sldId id="288" r:id="rId45"/>
    <p:sldId id="338" r:id="rId46"/>
    <p:sldId id="337" r:id="rId4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5" autoAdjust="0"/>
    <p:restoredTop sz="94660"/>
  </p:normalViewPr>
  <p:slideViewPr>
    <p:cSldViewPr snapToGrid="0">
      <p:cViewPr varScale="1">
        <p:scale>
          <a:sx n="110" d="100"/>
          <a:sy n="110" d="100"/>
        </p:scale>
        <p:origin x="384" y="108"/>
      </p:cViewPr>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LCarlson\Xtelligent%20Dropbox\Value%20Based%20Care%20Summit\Telehealth%202018\Telehealth2018%20Attendee%20List%20for%20Demo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LCarlson\Xtelligent%20Dropbox\Value%20Based%20Care%20Summit\Telehealth%202018\Telehealth2018%20Attendee%20List%20for%20Demo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1.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2.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[Telehealth2018 Attendee List for Demos.xlsx]Sheet2!PivotTable2</c:name>
    <c:fmtId val="-1"/>
  </c:pivotSource>
  <c:chart>
    <c:autoTitleDeleted val="1"/>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marker>
          <c:symbol val="none"/>
        </c:marke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s>
    <c:plotArea>
      <c:layout>
        <c:manualLayout>
          <c:layoutTarget val="inner"/>
          <c:xMode val="edge"/>
          <c:yMode val="edge"/>
          <c:x val="0"/>
          <c:y val="3.5924951645618292E-2"/>
          <c:w val="0.53451002607977915"/>
          <c:h val="0.91524742142658189"/>
        </c:manualLayout>
      </c:layout>
      <c:doughnutChart>
        <c:varyColors val="1"/>
        <c:ser>
          <c:idx val="0"/>
          <c:order val="0"/>
          <c:tx>
            <c:strRef>
              <c:f>Sheet2!$B$3</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06F0-4892-A6E0-BD936F1427A0}"/>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06F0-4892-A6E0-BD936F1427A0}"/>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06F0-4892-A6E0-BD936F1427A0}"/>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06F0-4892-A6E0-BD936F1427A0}"/>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06F0-4892-A6E0-BD936F1427A0}"/>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06F0-4892-A6E0-BD936F1427A0}"/>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06F0-4892-A6E0-BD936F1427A0}"/>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06F0-4892-A6E0-BD936F1427A0}"/>
              </c:ext>
            </c:extLst>
          </c:dPt>
          <c:dLbls>
            <c:spPr>
              <a:noFill/>
              <a:ln>
                <a:noFill/>
              </a:ln>
              <a:effectLst/>
            </c:spPr>
            <c:txPr>
              <a:bodyPr rot="0" spcFirstLastPara="1" vertOverflow="ellipsis" vert="horz" wrap="square" anchor="ctr" anchorCtr="1"/>
              <a:lstStyle/>
              <a:p>
                <a:pPr>
                  <a:defRPr sz="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Sheet2!$A$4:$A$12</c:f>
              <c:strCache>
                <c:ptCount val="8"/>
                <c:pt idx="0">
                  <c:v>Hospital/Medical Center</c:v>
                </c:pt>
                <c:pt idx="1">
                  <c:v>Physician Practice/Physician Group</c:v>
                </c:pt>
                <c:pt idx="2">
                  <c:v>Outpatient Center</c:v>
                </c:pt>
                <c:pt idx="3">
                  <c:v>Payer/Insurance Company</c:v>
                </c:pt>
                <c:pt idx="4">
                  <c:v>Ancillary Clinical Service Provider</c:v>
                </c:pt>
                <c:pt idx="5">
                  <c:v>Federal/State Health Agency</c:v>
                </c:pt>
                <c:pt idx="6">
                  <c:v>Pharmaceutical/Biotechnology Company</c:v>
                </c:pt>
                <c:pt idx="7">
                  <c:v>Accountable Care Organization</c:v>
                </c:pt>
              </c:strCache>
            </c:strRef>
          </c:cat>
          <c:val>
            <c:numRef>
              <c:f>Sheet2!$B$4:$B$12</c:f>
              <c:numCache>
                <c:formatCode>General</c:formatCode>
                <c:ptCount val="8"/>
                <c:pt idx="0">
                  <c:v>45</c:v>
                </c:pt>
                <c:pt idx="1">
                  <c:v>39</c:v>
                </c:pt>
                <c:pt idx="2">
                  <c:v>10</c:v>
                </c:pt>
                <c:pt idx="3">
                  <c:v>9</c:v>
                </c:pt>
                <c:pt idx="4">
                  <c:v>6</c:v>
                </c:pt>
                <c:pt idx="5">
                  <c:v>6</c:v>
                </c:pt>
                <c:pt idx="6">
                  <c:v>4</c:v>
                </c:pt>
                <c:pt idx="7">
                  <c:v>3</c:v>
                </c:pt>
              </c:numCache>
            </c:numRef>
          </c:val>
          <c:extLst>
            <c:ext xmlns:c16="http://schemas.microsoft.com/office/drawing/2014/chart" uri="{C3380CC4-5D6E-409C-BE32-E72D297353CC}">
              <c16:uniqueId val="{00000010-06F0-4892-A6E0-BD936F1427A0}"/>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r"/>
      <c:layout>
        <c:manualLayout>
          <c:xMode val="edge"/>
          <c:yMode val="edge"/>
          <c:x val="0.57364848059448692"/>
          <c:y val="5.0520783902129489E-2"/>
          <c:w val="0.42635140282633088"/>
          <c:h val="0.90486691491598792"/>
        </c:manualLayout>
      </c:layout>
      <c:overlay val="0"/>
      <c:spPr>
        <a:solidFill>
          <a:schemeClr val="lt1">
            <a:alpha val="78000"/>
          </a:schemeClr>
        </a:solidFill>
        <a:ln>
          <a:noFill/>
        </a:ln>
        <a:effectLst/>
      </c:spPr>
      <c:txPr>
        <a:bodyPr rot="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[Telehealth2018 Attendee List for Demos.xlsx]Sheet1!PivotTable1</c:name>
    <c:fmtId val="-1"/>
  </c:pivotSource>
  <c:chart>
    <c:autoTitleDeleted val="1"/>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marker>
          <c:symbol val="none"/>
        </c:marke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s>
    <c:plotArea>
      <c:layout>
        <c:manualLayout>
          <c:layoutTarget val="inner"/>
          <c:xMode val="edge"/>
          <c:yMode val="edge"/>
          <c:x val="4.1803423610715568E-2"/>
          <c:y val="8.1184358681622187E-2"/>
          <c:w val="0.54436502059957093"/>
          <c:h val="0.89991329559141431"/>
        </c:manualLayout>
      </c:layout>
      <c:doughnutChart>
        <c:varyColors val="1"/>
        <c:ser>
          <c:idx val="0"/>
          <c:order val="0"/>
          <c:tx>
            <c:strRef>
              <c:f>Sheet1!$B$3:$B$4</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9D15-4C96-A4A9-8A77D429D945}"/>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9D15-4C96-A4A9-8A77D429D945}"/>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9D15-4C96-A4A9-8A77D429D945}"/>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9D15-4C96-A4A9-8A77D429D945}"/>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9D15-4C96-A4A9-8A77D429D945}"/>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9D15-4C96-A4A9-8A77D429D945}"/>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9D15-4C96-A4A9-8A77D429D945}"/>
              </c:ext>
            </c:extLst>
          </c:dPt>
          <c:dLbls>
            <c:spPr>
              <a:noFill/>
              <a:ln>
                <a:noFill/>
              </a:ln>
              <a:effectLst/>
            </c:spPr>
            <c:txPr>
              <a:bodyPr rot="0" spcFirstLastPara="1" vertOverflow="ellipsis" vert="horz" wrap="square" anchor="ctr" anchorCtr="1"/>
              <a:lstStyle/>
              <a:p>
                <a:pPr>
                  <a:defRPr sz="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Sheet1!$A$5:$A$12</c:f>
              <c:strCache>
                <c:ptCount val="7"/>
                <c:pt idx="0">
                  <c:v>C-Level/President</c:v>
                </c:pt>
                <c:pt idx="1">
                  <c:v>Clinical Management</c:v>
                </c:pt>
                <c:pt idx="2">
                  <c:v>Physician</c:v>
                </c:pt>
                <c:pt idx="3">
                  <c:v>IT Director</c:v>
                </c:pt>
                <c:pt idx="4">
                  <c:v>VP-Level</c:v>
                </c:pt>
                <c:pt idx="5">
                  <c:v>Nurse/Nursing Executive</c:v>
                </c:pt>
                <c:pt idx="6">
                  <c:v>IT Staff</c:v>
                </c:pt>
              </c:strCache>
            </c:strRef>
          </c:cat>
          <c:val>
            <c:numRef>
              <c:f>Sheet1!$B$5:$B$12</c:f>
              <c:numCache>
                <c:formatCode>General</c:formatCode>
                <c:ptCount val="7"/>
                <c:pt idx="0">
                  <c:v>47</c:v>
                </c:pt>
                <c:pt idx="1">
                  <c:v>29</c:v>
                </c:pt>
                <c:pt idx="2">
                  <c:v>16</c:v>
                </c:pt>
                <c:pt idx="3">
                  <c:v>13</c:v>
                </c:pt>
                <c:pt idx="4">
                  <c:v>11</c:v>
                </c:pt>
                <c:pt idx="5">
                  <c:v>9</c:v>
                </c:pt>
                <c:pt idx="6">
                  <c:v>5</c:v>
                </c:pt>
              </c:numCache>
            </c:numRef>
          </c:val>
          <c:extLst>
            <c:ext xmlns:c16="http://schemas.microsoft.com/office/drawing/2014/chart" uri="{C3380CC4-5D6E-409C-BE32-E72D297353CC}">
              <c16:uniqueId val="{0000000E-9D15-4C96-A4A9-8A77D429D945}"/>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r"/>
      <c:layout>
        <c:manualLayout>
          <c:xMode val="edge"/>
          <c:yMode val="edge"/>
          <c:x val="0.62108299633574449"/>
          <c:y val="4.362413003341116E-2"/>
          <c:w val="0.37891700366425546"/>
          <c:h val="0.91275173993317771"/>
        </c:manualLayout>
      </c:layout>
      <c:overlay val="0"/>
      <c:spPr>
        <a:solidFill>
          <a:schemeClr val="lt1">
            <a:alpha val="78000"/>
          </a:schemeClr>
        </a:solidFill>
        <a:ln>
          <a:noFill/>
        </a:ln>
        <a:effectLst/>
      </c:spPr>
      <c:txPr>
        <a:bodyPr rot="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800"/>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[Attendee List for Demos.xlsx]Sheet1!PivotTable1</c:name>
    <c:fmtId val="-1"/>
  </c:pivotSource>
  <c:chart>
    <c:autoTitleDeleted val="1"/>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marker>
          <c:symbol val="none"/>
        </c:marke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s>
    <c:plotArea>
      <c:layout>
        <c:manualLayout>
          <c:layoutTarget val="inner"/>
          <c:xMode val="edge"/>
          <c:yMode val="edge"/>
          <c:x val="4.1316107416397511E-2"/>
          <c:y val="4.610208493814965E-2"/>
          <c:w val="0.50366100070824482"/>
          <c:h val="0.9004538567533612"/>
        </c:manualLayout>
      </c:layout>
      <c:doughnutChart>
        <c:varyColors val="1"/>
        <c:ser>
          <c:idx val="0"/>
          <c:order val="0"/>
          <c:tx>
            <c:strRef>
              <c:f>Sheet1!$B$3</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F8F3-4CBD-8351-8669CB167D1F}"/>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F8F3-4CBD-8351-8669CB167D1F}"/>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F8F3-4CBD-8351-8669CB167D1F}"/>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F8F3-4CBD-8351-8669CB167D1F}"/>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F8F3-4CBD-8351-8669CB167D1F}"/>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F8F3-4CBD-8351-8669CB167D1F}"/>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F8F3-4CBD-8351-8669CB167D1F}"/>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F8F3-4CBD-8351-8669CB167D1F}"/>
              </c:ext>
            </c:extLst>
          </c:dPt>
          <c:dLbls>
            <c:dLbl>
              <c:idx val="5"/>
              <c:layout>
                <c:manualLayout>
                  <c:x val="0"/>
                  <c:y val="-1.2446514289970461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B-F8F3-4CBD-8351-8669CB167D1F}"/>
                </c:ext>
              </c:extLst>
            </c:dLbl>
            <c:dLbl>
              <c:idx val="6"/>
              <c:layout>
                <c:manualLayout>
                  <c:x val="1.5503047966369372E-2"/>
                  <c:y val="-6.223257144985230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D-F8F3-4CBD-8351-8669CB167D1F}"/>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Sheet1!$A$4:$A$11</c:f>
              <c:strCache>
                <c:ptCount val="7"/>
                <c:pt idx="0">
                  <c:v>C-Level/President</c:v>
                </c:pt>
                <c:pt idx="1">
                  <c:v>VP-Level</c:v>
                </c:pt>
                <c:pt idx="2">
                  <c:v>Clinical Management</c:v>
                </c:pt>
                <c:pt idx="3">
                  <c:v>Finance/Accounting</c:v>
                </c:pt>
                <c:pt idx="4">
                  <c:v>IT Management</c:v>
                </c:pt>
                <c:pt idx="5">
                  <c:v>Nurse/Nursing Executive</c:v>
                </c:pt>
                <c:pt idx="6">
                  <c:v>Physician</c:v>
                </c:pt>
              </c:strCache>
            </c:strRef>
          </c:cat>
          <c:val>
            <c:numRef>
              <c:f>Sheet1!$B$4:$B$11</c:f>
              <c:numCache>
                <c:formatCode>General</c:formatCode>
                <c:ptCount val="7"/>
                <c:pt idx="0">
                  <c:v>72</c:v>
                </c:pt>
                <c:pt idx="1">
                  <c:v>70</c:v>
                </c:pt>
                <c:pt idx="2">
                  <c:v>69</c:v>
                </c:pt>
                <c:pt idx="3">
                  <c:v>16</c:v>
                </c:pt>
                <c:pt idx="4">
                  <c:v>9</c:v>
                </c:pt>
                <c:pt idx="5">
                  <c:v>8</c:v>
                </c:pt>
                <c:pt idx="6">
                  <c:v>7</c:v>
                </c:pt>
              </c:numCache>
            </c:numRef>
          </c:val>
          <c:extLst>
            <c:ext xmlns:c16="http://schemas.microsoft.com/office/drawing/2014/chart" uri="{C3380CC4-5D6E-409C-BE32-E72D297353CC}">
              <c16:uniqueId val="{00000010-F8F3-4CBD-8351-8669CB167D1F}"/>
            </c:ext>
          </c:extLst>
        </c:ser>
        <c:dLbls>
          <c:showLegendKey val="0"/>
          <c:showVal val="0"/>
          <c:showCatName val="0"/>
          <c:showSerName val="0"/>
          <c:showPercent val="1"/>
          <c:showBubbleSize val="0"/>
          <c:showLeaderLines val="1"/>
        </c:dLbls>
        <c:firstSliceAng val="0"/>
        <c:holeSize val="70"/>
      </c:doughnutChart>
      <c:spPr>
        <a:noFill/>
        <a:ln>
          <a:noFill/>
        </a:ln>
        <a:effectLst>
          <a:outerShdw blurRad="50800" dist="50800" dir="5400000" algn="ctr" rotWithShape="0">
            <a:sysClr val="window" lastClr="FFFFFF"/>
          </a:outerShdw>
        </a:effectLst>
      </c:spPr>
    </c:plotArea>
    <c:legend>
      <c:legendPos val="r"/>
      <c:layout>
        <c:manualLayout>
          <c:xMode val="edge"/>
          <c:yMode val="edge"/>
          <c:x val="0.56154740525855318"/>
          <c:y val="6.1372095895002379E-2"/>
          <c:w val="0.39186329769074529"/>
          <c:h val="0.81416276120529296"/>
        </c:manualLayout>
      </c:layout>
      <c:overlay val="0"/>
      <c:spPr>
        <a:solidFill>
          <a:schemeClr val="lt1">
            <a:alpha val="78000"/>
          </a:schemeClr>
        </a:solidFill>
        <a:ln>
          <a:noFill/>
        </a:ln>
        <a:effectLst/>
      </c:spPr>
      <c:txPr>
        <a:bodyPr rot="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[Attendee List for Demos.xlsx]Sheet2!PivotTable2</c:name>
    <c:fmtId val="-1"/>
  </c:pivotSource>
  <c:chart>
    <c:autoTitleDeleted val="1"/>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marker>
          <c:symbol val="none"/>
        </c:marker>
      </c:pivotFmt>
      <c:pivotFmt>
        <c:idx val="12"/>
        <c:spPr>
          <a:solidFill>
            <a:schemeClr val="accent1"/>
          </a:solidFill>
          <a:ln w="19050">
            <a:solidFill>
              <a:schemeClr val="lt1"/>
            </a:solidFill>
          </a:ln>
          <a:effectLst/>
        </c:spP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
        <c:idx val="18"/>
        <c:spPr>
          <a:solidFill>
            <a:schemeClr val="accent1"/>
          </a:solidFill>
          <a:ln w="19050">
            <a:solidFill>
              <a:schemeClr val="lt1"/>
            </a:solidFill>
          </a:ln>
          <a:effectLst/>
        </c:spPr>
      </c:pivotFmt>
      <c:pivotFmt>
        <c:idx val="19"/>
        <c:spPr>
          <a:solidFill>
            <a:schemeClr val="accent1"/>
          </a:solidFill>
          <a:ln w="19050">
            <a:solidFill>
              <a:schemeClr val="lt1"/>
            </a:solidFill>
          </a:ln>
          <a:effectLst/>
        </c:spPr>
      </c:pivotFmt>
      <c:pivotFmt>
        <c:idx val="20"/>
        <c:spPr>
          <a:solidFill>
            <a:schemeClr val="accent1"/>
          </a:solidFill>
          <a:ln w="19050">
            <a:solidFill>
              <a:schemeClr val="lt1"/>
            </a:solidFill>
          </a:ln>
          <a:effectLst/>
        </c:spPr>
      </c:pivotFmt>
    </c:pivotFmts>
    <c:plotArea>
      <c:layout>
        <c:manualLayout>
          <c:layoutTarget val="inner"/>
          <c:xMode val="edge"/>
          <c:yMode val="edge"/>
          <c:x val="3.8681831437736951E-2"/>
          <c:y val="2.1426640616178449E-2"/>
          <c:w val="0.50484127151451863"/>
          <c:h val="0.90127536268722164"/>
        </c:manualLayout>
      </c:layout>
      <c:doughnutChart>
        <c:varyColors val="1"/>
        <c:ser>
          <c:idx val="0"/>
          <c:order val="0"/>
          <c:tx>
            <c:strRef>
              <c:f>Sheet2!$B$3</c:f>
              <c:strCache>
                <c:ptCount val="1"/>
                <c:pt idx="0">
                  <c:v>Total</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AF74-4D31-B79A-A595DDF2EAD6}"/>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AF74-4D31-B79A-A595DDF2EAD6}"/>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AF74-4D31-B79A-A595DDF2EAD6}"/>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AF74-4D31-B79A-A595DDF2EAD6}"/>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AF74-4D31-B79A-A595DDF2EAD6}"/>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AF74-4D31-B79A-A595DDF2EAD6}"/>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AF74-4D31-B79A-A595DDF2EAD6}"/>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AF74-4D31-B79A-A595DDF2EAD6}"/>
              </c:ext>
            </c:extLst>
          </c:dPt>
          <c:dPt>
            <c:idx val="8"/>
            <c:bubble3D val="0"/>
            <c:spPr>
              <a:solidFill>
                <a:schemeClr val="accent3">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1-AF74-4D31-B79A-A595DDF2EAD6}"/>
              </c:ext>
            </c:extLst>
          </c:dPt>
          <c:dLbls>
            <c:dLbl>
              <c:idx val="7"/>
              <c:layout>
                <c:manualLayout>
                  <c:x val="-3.4773151731689587E-3"/>
                  <c:y val="-2.8452676723576298E-17"/>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F-AF74-4D31-B79A-A595DDF2EAD6}"/>
                </c:ext>
              </c:extLst>
            </c:dLbl>
            <c:dLbl>
              <c:idx val="8"/>
              <c:layout>
                <c:manualLayout>
                  <c:x val="-3.4773151731689587E-3"/>
                  <c:y val="-2.4831713813520673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11-AF74-4D31-B79A-A595DDF2EAD6}"/>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Sheet2!$A$4:$A$13</c:f>
              <c:strCache>
                <c:ptCount val="9"/>
                <c:pt idx="0">
                  <c:v>Hospital/Medical Center</c:v>
                </c:pt>
                <c:pt idx="1">
                  <c:v>Payer/Insurance Company</c:v>
                </c:pt>
                <c:pt idx="2">
                  <c:v>Physician Practice/Physician Group</c:v>
                </c:pt>
                <c:pt idx="3">
                  <c:v>Outpatient Center</c:v>
                </c:pt>
                <c:pt idx="4">
                  <c:v>Pharmaceutical/Biotechnology Company</c:v>
                </c:pt>
                <c:pt idx="5">
                  <c:v>Federal/State Health Agency</c:v>
                </c:pt>
                <c:pt idx="6">
                  <c:v>Ancillary Clinical Service Provider</c:v>
                </c:pt>
                <c:pt idx="7">
                  <c:v>Accountable Care Organization</c:v>
                </c:pt>
                <c:pt idx="8">
                  <c:v>Skilled Nursing Facility</c:v>
                </c:pt>
              </c:strCache>
            </c:strRef>
          </c:cat>
          <c:val>
            <c:numRef>
              <c:f>Sheet2!$B$4:$B$13</c:f>
              <c:numCache>
                <c:formatCode>General</c:formatCode>
                <c:ptCount val="9"/>
                <c:pt idx="0">
                  <c:v>59</c:v>
                </c:pt>
                <c:pt idx="1">
                  <c:v>48</c:v>
                </c:pt>
                <c:pt idx="2">
                  <c:v>43</c:v>
                </c:pt>
                <c:pt idx="3">
                  <c:v>25</c:v>
                </c:pt>
                <c:pt idx="4">
                  <c:v>23</c:v>
                </c:pt>
                <c:pt idx="5">
                  <c:v>21</c:v>
                </c:pt>
                <c:pt idx="6">
                  <c:v>12</c:v>
                </c:pt>
                <c:pt idx="7">
                  <c:v>11</c:v>
                </c:pt>
                <c:pt idx="8">
                  <c:v>4</c:v>
                </c:pt>
              </c:numCache>
            </c:numRef>
          </c:val>
          <c:extLst>
            <c:ext xmlns:c16="http://schemas.microsoft.com/office/drawing/2014/chart" uri="{C3380CC4-5D6E-409C-BE32-E72D297353CC}">
              <c16:uniqueId val="{00000012-AF74-4D31-B79A-A595DDF2EAD6}"/>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r"/>
      <c:layout>
        <c:manualLayout>
          <c:xMode val="edge"/>
          <c:yMode val="edge"/>
          <c:x val="0.53626689133225802"/>
          <c:y val="2.9424536213262541E-2"/>
          <c:w val="0.4637329984567557"/>
          <c:h val="0.94574361708870203"/>
        </c:manualLayout>
      </c:layout>
      <c:overlay val="0"/>
      <c:spPr>
        <a:solidFill>
          <a:schemeClr val="lt1">
            <a:alpha val="78000"/>
          </a:schemeClr>
        </a:solidFill>
        <a:ln>
          <a:noFill/>
        </a:ln>
        <a:effectLst/>
      </c:spPr>
      <c:txPr>
        <a:bodyPr rot="0" spcFirstLastPara="1" vertOverflow="ellipsis" vert="horz" wrap="square" anchor="ctr" anchorCtr="1"/>
        <a:lstStyle/>
        <a:p>
          <a:pPr>
            <a:defRPr sz="8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5DFC-C8BA-874A-86BF-AC0B4490C1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1A1DF591-A9A0-E841-9C30-069EF7C8881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22836D4F-2366-4910-90B3-CCD4DAAC5147}" type="datetimeFigureOut">
              <a:rPr lang="en-US"/>
              <a:pPr>
                <a:defRPr/>
              </a:pPr>
              <a:t>8/15/2019</a:t>
            </a:fld>
            <a:endParaRPr lang="en-US" dirty="0"/>
          </a:p>
        </p:txBody>
      </p:sp>
      <p:sp>
        <p:nvSpPr>
          <p:cNvPr id="4" name="Slide Image Placeholder 3">
            <a:extLst>
              <a:ext uri="{FF2B5EF4-FFF2-40B4-BE49-F238E27FC236}">
                <a16:creationId xmlns:a16="http://schemas.microsoft.com/office/drawing/2014/main" id="{066767C6-2223-8347-9468-D75CC0FA593C}"/>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6F45CE17-C487-7C4B-8C67-09BD7C577E3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A7D9D56A-AF41-C64D-87B7-ADC15BB0056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40AAC192-254E-844A-80BC-1575A6E31FF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804C7A5F-A400-4652-9FAC-2F68C9F01E27}"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FDF2428E-D5F3-491A-9F39-DAE845E07E5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38B34980-57D6-472D-9A53-BED3FF7CDB5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8676" name="Slide Number Placeholder 3">
            <a:extLst>
              <a:ext uri="{FF2B5EF4-FFF2-40B4-BE49-F238E27FC236}">
                <a16:creationId xmlns:a16="http://schemas.microsoft.com/office/drawing/2014/main" id="{3F1750E9-ECFE-48D0-AD4B-C2DA7361BAC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pPr>
            <a:fld id="{67F3ED3A-69D8-4B6B-8231-E7BBF5DF7605}" type="slidenum">
              <a:rPr lang="en-US" altLang="en-US" smtClean="0">
                <a:latin typeface="Calibri" panose="020F0502020204030204" pitchFamily="34" charset="0"/>
              </a:rPr>
              <a:pPr fontAlgn="base">
                <a:spcBef>
                  <a:spcPct val="0"/>
                </a:spcBef>
                <a:spcAft>
                  <a:spcPct val="0"/>
                </a:spcAft>
              </a:pPr>
              <a:t>12</a:t>
            </a:fld>
            <a:endParaRPr lang="en-US" altLang="en-US">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Shape 25">
            <a:extLst>
              <a:ext uri="{FF2B5EF4-FFF2-40B4-BE49-F238E27FC236}">
                <a16:creationId xmlns:a16="http://schemas.microsoft.com/office/drawing/2014/main" id="{265CD675-432D-44DF-BEE7-4CFA8E7231E9}"/>
              </a:ext>
            </a:extLst>
          </p:cNvPr>
          <p:cNvSpPr/>
          <p:nvPr userDrawn="1"/>
        </p:nvSpPr>
        <p:spPr>
          <a:xfrm>
            <a:off x="0" y="0"/>
            <a:ext cx="6286500" cy="5200650"/>
          </a:xfrm>
          <a:custGeom>
            <a:avLst/>
            <a:gdLst>
              <a:gd name="connsiteX0" fmla="*/ 0 w 6286500"/>
              <a:gd name="connsiteY0" fmla="*/ 0 h 5200911"/>
              <a:gd name="connsiteX1" fmla="*/ 5381625 w 6286500"/>
              <a:gd name="connsiteY1" fmla="*/ 0 h 5200911"/>
              <a:gd name="connsiteX2" fmla="*/ 6286500 w 6286500"/>
              <a:gd name="connsiteY2" fmla="*/ 5200911 h 5200911"/>
              <a:gd name="connsiteX3" fmla="*/ 0 w 6286500"/>
              <a:gd name="connsiteY3" fmla="*/ 5200911 h 5200911"/>
              <a:gd name="connsiteX4" fmla="*/ 0 w 6286500"/>
              <a:gd name="connsiteY4" fmla="*/ 0 h 520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5200911">
                <a:moveTo>
                  <a:pt x="0" y="0"/>
                </a:moveTo>
                <a:lnTo>
                  <a:pt x="5381625" y="0"/>
                </a:lnTo>
                <a:lnTo>
                  <a:pt x="6286500" y="5200911"/>
                </a:lnTo>
                <a:lnTo>
                  <a:pt x="0" y="5200911"/>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5" name="Picture 14">
            <a:extLst>
              <a:ext uri="{FF2B5EF4-FFF2-40B4-BE49-F238E27FC236}">
                <a16:creationId xmlns:a16="http://schemas.microsoft.com/office/drawing/2014/main" id="{C47CBE65-8847-4831-A056-EE614C74C8E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20213" y="5689600"/>
            <a:ext cx="18986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12589B9-94A8-4513-814B-699D9FF8A9AC}"/>
              </a:ext>
            </a:extLst>
          </p:cNvPr>
          <p:cNvSpPr/>
          <p:nvPr userDrawn="1"/>
        </p:nvSpPr>
        <p:spPr>
          <a:xfrm>
            <a:off x="0" y="4870450"/>
            <a:ext cx="6051550" cy="330200"/>
          </a:xfrm>
          <a:prstGeom prst="rect">
            <a:avLst/>
          </a:prstGeom>
          <a:gradFill flip="none" rotWithShape="1">
            <a:gsLst>
              <a:gs pos="82000">
                <a:srgbClr val="2476BC"/>
              </a:gs>
              <a:gs pos="0">
                <a:schemeClr val="accent5"/>
              </a:gs>
              <a:gs pos="100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7" name="Picture 16">
            <a:extLst>
              <a:ext uri="{FF2B5EF4-FFF2-40B4-BE49-F238E27FC236}">
                <a16:creationId xmlns:a16="http://schemas.microsoft.com/office/drawing/2014/main" id="{B4C5F8F7-B45D-41C4-A2BD-34597CB7FCC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76900" y="0"/>
            <a:ext cx="6515100"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DB3356C-485F-4937-ABCF-60F24080DE57}"/>
              </a:ext>
            </a:extLst>
          </p:cNvPr>
          <p:cNvSpPr>
            <a:spLocks noGrp="1"/>
          </p:cNvSpPr>
          <p:nvPr>
            <p:ph type="ctrTitle"/>
          </p:nvPr>
        </p:nvSpPr>
        <p:spPr>
          <a:xfrm>
            <a:off x="812800" y="220663"/>
            <a:ext cx="5016500" cy="2387600"/>
          </a:xfrm>
          <a:ln>
            <a:noFill/>
          </a:ln>
        </p:spPr>
        <p:txBody>
          <a:bodyPr>
            <a:normAutofit/>
          </a:bodyPr>
          <a:lstStyle>
            <a:lvl1pPr algn="l">
              <a:lnSpc>
                <a:spcPct val="100000"/>
              </a:lnSpc>
              <a:defRPr sz="3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C46AAC60-0796-48DE-97BE-D3CAD200540D}"/>
              </a:ext>
            </a:extLst>
          </p:cNvPr>
          <p:cNvSpPr>
            <a:spLocks noGrp="1"/>
          </p:cNvSpPr>
          <p:nvPr>
            <p:ph type="subTitle" idx="1"/>
          </p:nvPr>
        </p:nvSpPr>
        <p:spPr>
          <a:xfrm>
            <a:off x="812800" y="2852738"/>
            <a:ext cx="5016500" cy="1655762"/>
          </a:xfrm>
          <a:ln>
            <a:noFill/>
          </a:ln>
        </p:spPr>
        <p:txBody>
          <a:bodyPr>
            <a:normAutofit/>
          </a:bodyPr>
          <a:lstStyle>
            <a:lvl1pPr marL="0" indent="0" algn="l">
              <a:spcBef>
                <a:spcPts val="800"/>
              </a:spcBef>
              <a:buNone/>
              <a:defRPr sz="16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45919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940D68-7B78-4E71-A3E2-2DC3671D0161}"/>
              </a:ext>
            </a:extLst>
          </p:cNvPr>
          <p:cNvSpPr txBox="1">
            <a:spLocks noChangeArrowheads="1"/>
          </p:cNvSpPr>
          <p:nvPr userDrawn="1"/>
        </p:nvSpPr>
        <p:spPr bwMode="auto">
          <a:xfrm>
            <a:off x="1489075" y="6097588"/>
            <a:ext cx="979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87338" algn="ctr"/>
                <a:tab pos="627063" algn="r"/>
              </a:tabLst>
              <a:defRPr>
                <a:solidFill>
                  <a:schemeClr val="tx1"/>
                </a:solidFill>
                <a:latin typeface="Arial" panose="020B0604020202020204" pitchFamily="34" charset="0"/>
              </a:defRPr>
            </a:lvl1pPr>
            <a:lvl2pPr marL="742950" indent="-285750">
              <a:tabLst>
                <a:tab pos="287338" algn="ctr"/>
                <a:tab pos="627063" algn="r"/>
              </a:tabLst>
              <a:defRPr>
                <a:solidFill>
                  <a:schemeClr val="tx1"/>
                </a:solidFill>
                <a:latin typeface="Arial" panose="020B0604020202020204" pitchFamily="34" charset="0"/>
              </a:defRPr>
            </a:lvl2pPr>
            <a:lvl3pPr marL="1143000" indent="-228600">
              <a:tabLst>
                <a:tab pos="287338" algn="ctr"/>
                <a:tab pos="627063" algn="r"/>
              </a:tabLst>
              <a:defRPr>
                <a:solidFill>
                  <a:schemeClr val="tx1"/>
                </a:solidFill>
                <a:latin typeface="Arial" panose="020B0604020202020204" pitchFamily="34" charset="0"/>
              </a:defRPr>
            </a:lvl3pPr>
            <a:lvl4pPr marL="1600200" indent="-228600">
              <a:tabLst>
                <a:tab pos="287338" algn="ctr"/>
                <a:tab pos="627063" algn="r"/>
              </a:tabLst>
              <a:defRPr>
                <a:solidFill>
                  <a:schemeClr val="tx1"/>
                </a:solidFill>
                <a:latin typeface="Arial" panose="020B0604020202020204" pitchFamily="34" charset="0"/>
              </a:defRPr>
            </a:lvl4pPr>
            <a:lvl5pPr marL="2057400" indent="-228600">
              <a:tabLst>
                <a:tab pos="287338" algn="ctr"/>
                <a:tab pos="627063" algn="r"/>
              </a:tabLst>
              <a:defRPr>
                <a:solidFill>
                  <a:schemeClr val="tx1"/>
                </a:solidFill>
                <a:latin typeface="Arial" panose="020B0604020202020204" pitchFamily="34" charset="0"/>
              </a:defRPr>
            </a:lvl5pPr>
            <a:lvl6pPr marL="2514600" indent="-228600" fontAlgn="base">
              <a:spcBef>
                <a:spcPct val="0"/>
              </a:spcBef>
              <a:spcAft>
                <a:spcPct val="0"/>
              </a:spcAft>
              <a:tabLst>
                <a:tab pos="287338" algn="ctr"/>
                <a:tab pos="627063" algn="r"/>
              </a:tabLst>
              <a:defRPr>
                <a:solidFill>
                  <a:schemeClr val="tx1"/>
                </a:solidFill>
                <a:latin typeface="Arial" panose="020B0604020202020204" pitchFamily="34" charset="0"/>
              </a:defRPr>
            </a:lvl6pPr>
            <a:lvl7pPr marL="2971800" indent="-228600" fontAlgn="base">
              <a:spcBef>
                <a:spcPct val="0"/>
              </a:spcBef>
              <a:spcAft>
                <a:spcPct val="0"/>
              </a:spcAft>
              <a:tabLst>
                <a:tab pos="287338" algn="ctr"/>
                <a:tab pos="627063" algn="r"/>
              </a:tabLst>
              <a:defRPr>
                <a:solidFill>
                  <a:schemeClr val="tx1"/>
                </a:solidFill>
                <a:latin typeface="Arial" panose="020B0604020202020204" pitchFamily="34" charset="0"/>
              </a:defRPr>
            </a:lvl7pPr>
            <a:lvl8pPr marL="3429000" indent="-228600" fontAlgn="base">
              <a:spcBef>
                <a:spcPct val="0"/>
              </a:spcBef>
              <a:spcAft>
                <a:spcPct val="0"/>
              </a:spcAft>
              <a:tabLst>
                <a:tab pos="287338" algn="ctr"/>
                <a:tab pos="627063" algn="r"/>
              </a:tabLst>
              <a:defRPr>
                <a:solidFill>
                  <a:schemeClr val="tx1"/>
                </a:solidFill>
                <a:latin typeface="Arial" panose="020B0604020202020204" pitchFamily="34" charset="0"/>
              </a:defRPr>
            </a:lvl8pPr>
            <a:lvl9pPr marL="3886200" indent="-228600" fontAlgn="base">
              <a:spcBef>
                <a:spcPct val="0"/>
              </a:spcBef>
              <a:spcAft>
                <a:spcPct val="0"/>
              </a:spcAft>
              <a:tabLst>
                <a:tab pos="287338" algn="ctr"/>
                <a:tab pos="627063" algn="r"/>
              </a:tabLst>
              <a:defRPr>
                <a:solidFill>
                  <a:schemeClr val="tx1"/>
                </a:solidFill>
                <a:latin typeface="Arial" panose="020B0604020202020204" pitchFamily="34" charset="0"/>
              </a:defRPr>
            </a:lvl9pPr>
          </a:lstStyle>
          <a:p>
            <a:pPr eaLnBrk="1" hangingPunct="1">
              <a:defRPr/>
            </a:pPr>
            <a:r>
              <a:rPr lang="en-US" altLang="en-US" sz="1600">
                <a:solidFill>
                  <a:srgbClr val="7F7F7F"/>
                </a:solidFill>
              </a:rPr>
              <a:t>|</a:t>
            </a:r>
          </a:p>
        </p:txBody>
      </p:sp>
      <p:sp>
        <p:nvSpPr>
          <p:cNvPr id="4" name="Footer Placeholder 4">
            <a:extLst>
              <a:ext uri="{FF2B5EF4-FFF2-40B4-BE49-F238E27FC236}">
                <a16:creationId xmlns:a16="http://schemas.microsoft.com/office/drawing/2014/main" id="{5000350A-33B6-4387-A44A-B8770C9DE8D4}"/>
              </a:ext>
            </a:extLst>
          </p:cNvPr>
          <p:cNvSpPr txBox="1">
            <a:spLocks/>
          </p:cNvSpPr>
          <p:nvPr userDrawn="1"/>
        </p:nvSpPr>
        <p:spPr>
          <a:xfrm>
            <a:off x="412750" y="6132513"/>
            <a:ext cx="4059238" cy="365125"/>
          </a:xfrm>
          <a:prstGeom prst="rect">
            <a:avLst/>
          </a:prstGeom>
        </p:spPr>
        <p:txBody>
          <a:bodyPr rIns="0" anchor="ctr"/>
          <a:lstStyle>
            <a:defPPr>
              <a:defRPr lang="en-US"/>
            </a:defPPr>
            <a:lvl1pPr marL="0" algn="l"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rgbClr val="7F7F7F"/>
                </a:solidFill>
              </a:rPr>
              <a:t>xtelligentmedia.com</a:t>
            </a:r>
          </a:p>
        </p:txBody>
      </p:sp>
      <p:sp>
        <p:nvSpPr>
          <p:cNvPr id="5" name="Slide Number Placeholder 4">
            <a:extLst>
              <a:ext uri="{FF2B5EF4-FFF2-40B4-BE49-F238E27FC236}">
                <a16:creationId xmlns:a16="http://schemas.microsoft.com/office/drawing/2014/main" id="{5E5932A1-3CAF-4906-8A31-3DA904327C6E}"/>
              </a:ext>
            </a:extLst>
          </p:cNvPr>
          <p:cNvSpPr txBox="1">
            <a:spLocks/>
          </p:cNvSpPr>
          <p:nvPr userDrawn="1"/>
        </p:nvSpPr>
        <p:spPr>
          <a:xfrm>
            <a:off x="1782763" y="6118225"/>
            <a:ext cx="392112" cy="365125"/>
          </a:xfrm>
          <a:prstGeom prst="rect">
            <a:avLst/>
          </a:prstGeom>
        </p:spPr>
        <p:txBody>
          <a:bodyPr lIns="0" anchor="ct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99359204-802D-4901-AE07-A2681C8974FE}" type="slidenum">
              <a:rPr lang="en-US" smtClean="0">
                <a:solidFill>
                  <a:srgbClr val="7F7F7F"/>
                </a:solidFill>
              </a:rPr>
              <a:pPr fontAlgn="auto">
                <a:spcBef>
                  <a:spcPts val="0"/>
                </a:spcBef>
                <a:spcAft>
                  <a:spcPts val="0"/>
                </a:spcAft>
                <a:defRPr/>
              </a:pPr>
              <a:t>‹#›</a:t>
            </a:fld>
            <a:endParaRPr lang="en-US" dirty="0">
              <a:solidFill>
                <a:srgbClr val="7F7F7F"/>
              </a:solidFill>
            </a:endParaRPr>
          </a:p>
        </p:txBody>
      </p:sp>
      <p:sp>
        <p:nvSpPr>
          <p:cNvPr id="2" name="Title 1">
            <a:extLst>
              <a:ext uri="{FF2B5EF4-FFF2-40B4-BE49-F238E27FC236}">
                <a16:creationId xmlns:a16="http://schemas.microsoft.com/office/drawing/2014/main" id="{8821A5ED-7526-4924-AA3E-C39763FD158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765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F7DC72-44B0-4B28-AEC9-7F1A1F6C95FE}"/>
              </a:ext>
            </a:extLst>
          </p:cNvPr>
          <p:cNvSpPr txBox="1">
            <a:spLocks noChangeArrowheads="1"/>
          </p:cNvSpPr>
          <p:nvPr userDrawn="1"/>
        </p:nvSpPr>
        <p:spPr bwMode="auto">
          <a:xfrm>
            <a:off x="1489075" y="6097588"/>
            <a:ext cx="979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87338" algn="ctr"/>
                <a:tab pos="627063" algn="r"/>
              </a:tabLst>
              <a:defRPr>
                <a:solidFill>
                  <a:schemeClr val="tx1"/>
                </a:solidFill>
                <a:latin typeface="Arial" panose="020B0604020202020204" pitchFamily="34" charset="0"/>
              </a:defRPr>
            </a:lvl1pPr>
            <a:lvl2pPr marL="742950" indent="-285750">
              <a:tabLst>
                <a:tab pos="287338" algn="ctr"/>
                <a:tab pos="627063" algn="r"/>
              </a:tabLst>
              <a:defRPr>
                <a:solidFill>
                  <a:schemeClr val="tx1"/>
                </a:solidFill>
                <a:latin typeface="Arial" panose="020B0604020202020204" pitchFamily="34" charset="0"/>
              </a:defRPr>
            </a:lvl2pPr>
            <a:lvl3pPr marL="1143000" indent="-228600">
              <a:tabLst>
                <a:tab pos="287338" algn="ctr"/>
                <a:tab pos="627063" algn="r"/>
              </a:tabLst>
              <a:defRPr>
                <a:solidFill>
                  <a:schemeClr val="tx1"/>
                </a:solidFill>
                <a:latin typeface="Arial" panose="020B0604020202020204" pitchFamily="34" charset="0"/>
              </a:defRPr>
            </a:lvl3pPr>
            <a:lvl4pPr marL="1600200" indent="-228600">
              <a:tabLst>
                <a:tab pos="287338" algn="ctr"/>
                <a:tab pos="627063" algn="r"/>
              </a:tabLst>
              <a:defRPr>
                <a:solidFill>
                  <a:schemeClr val="tx1"/>
                </a:solidFill>
                <a:latin typeface="Arial" panose="020B0604020202020204" pitchFamily="34" charset="0"/>
              </a:defRPr>
            </a:lvl4pPr>
            <a:lvl5pPr marL="2057400" indent="-228600">
              <a:tabLst>
                <a:tab pos="287338" algn="ctr"/>
                <a:tab pos="627063" algn="r"/>
              </a:tabLst>
              <a:defRPr>
                <a:solidFill>
                  <a:schemeClr val="tx1"/>
                </a:solidFill>
                <a:latin typeface="Arial" panose="020B0604020202020204" pitchFamily="34" charset="0"/>
              </a:defRPr>
            </a:lvl5pPr>
            <a:lvl6pPr marL="2514600" indent="-228600" fontAlgn="base">
              <a:spcBef>
                <a:spcPct val="0"/>
              </a:spcBef>
              <a:spcAft>
                <a:spcPct val="0"/>
              </a:spcAft>
              <a:tabLst>
                <a:tab pos="287338" algn="ctr"/>
                <a:tab pos="627063" algn="r"/>
              </a:tabLst>
              <a:defRPr>
                <a:solidFill>
                  <a:schemeClr val="tx1"/>
                </a:solidFill>
                <a:latin typeface="Arial" panose="020B0604020202020204" pitchFamily="34" charset="0"/>
              </a:defRPr>
            </a:lvl6pPr>
            <a:lvl7pPr marL="2971800" indent="-228600" fontAlgn="base">
              <a:spcBef>
                <a:spcPct val="0"/>
              </a:spcBef>
              <a:spcAft>
                <a:spcPct val="0"/>
              </a:spcAft>
              <a:tabLst>
                <a:tab pos="287338" algn="ctr"/>
                <a:tab pos="627063" algn="r"/>
              </a:tabLst>
              <a:defRPr>
                <a:solidFill>
                  <a:schemeClr val="tx1"/>
                </a:solidFill>
                <a:latin typeface="Arial" panose="020B0604020202020204" pitchFamily="34" charset="0"/>
              </a:defRPr>
            </a:lvl7pPr>
            <a:lvl8pPr marL="3429000" indent="-228600" fontAlgn="base">
              <a:spcBef>
                <a:spcPct val="0"/>
              </a:spcBef>
              <a:spcAft>
                <a:spcPct val="0"/>
              </a:spcAft>
              <a:tabLst>
                <a:tab pos="287338" algn="ctr"/>
                <a:tab pos="627063" algn="r"/>
              </a:tabLst>
              <a:defRPr>
                <a:solidFill>
                  <a:schemeClr val="tx1"/>
                </a:solidFill>
                <a:latin typeface="Arial" panose="020B0604020202020204" pitchFamily="34" charset="0"/>
              </a:defRPr>
            </a:lvl8pPr>
            <a:lvl9pPr marL="3886200" indent="-228600" fontAlgn="base">
              <a:spcBef>
                <a:spcPct val="0"/>
              </a:spcBef>
              <a:spcAft>
                <a:spcPct val="0"/>
              </a:spcAft>
              <a:tabLst>
                <a:tab pos="287338" algn="ctr"/>
                <a:tab pos="627063" algn="r"/>
              </a:tabLst>
              <a:defRPr>
                <a:solidFill>
                  <a:schemeClr val="tx1"/>
                </a:solidFill>
                <a:latin typeface="Arial" panose="020B0604020202020204" pitchFamily="34" charset="0"/>
              </a:defRPr>
            </a:lvl9pPr>
          </a:lstStyle>
          <a:p>
            <a:pPr eaLnBrk="1" hangingPunct="1">
              <a:defRPr/>
            </a:pPr>
            <a:r>
              <a:rPr lang="en-US" altLang="en-US" sz="1600">
                <a:solidFill>
                  <a:srgbClr val="7F7F7F"/>
                </a:solidFill>
              </a:rPr>
              <a:t>|</a:t>
            </a:r>
          </a:p>
        </p:txBody>
      </p:sp>
      <p:sp>
        <p:nvSpPr>
          <p:cNvPr id="3" name="Footer Placeholder 4">
            <a:extLst>
              <a:ext uri="{FF2B5EF4-FFF2-40B4-BE49-F238E27FC236}">
                <a16:creationId xmlns:a16="http://schemas.microsoft.com/office/drawing/2014/main" id="{8212A6C6-6232-4C65-B443-317127781CDD}"/>
              </a:ext>
            </a:extLst>
          </p:cNvPr>
          <p:cNvSpPr txBox="1">
            <a:spLocks/>
          </p:cNvSpPr>
          <p:nvPr userDrawn="1"/>
        </p:nvSpPr>
        <p:spPr>
          <a:xfrm>
            <a:off x="412750" y="6132513"/>
            <a:ext cx="4059238" cy="365125"/>
          </a:xfrm>
          <a:prstGeom prst="rect">
            <a:avLst/>
          </a:prstGeom>
        </p:spPr>
        <p:txBody>
          <a:bodyPr rIns="0" anchor="ctr"/>
          <a:lstStyle>
            <a:defPPr>
              <a:defRPr lang="en-US"/>
            </a:defPPr>
            <a:lvl1pPr marL="0" algn="l"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rgbClr val="7F7F7F"/>
                </a:solidFill>
              </a:rPr>
              <a:t>xtelligentmedia.com</a:t>
            </a:r>
          </a:p>
        </p:txBody>
      </p:sp>
      <p:sp>
        <p:nvSpPr>
          <p:cNvPr id="4" name="Slide Number Placeholder 4">
            <a:extLst>
              <a:ext uri="{FF2B5EF4-FFF2-40B4-BE49-F238E27FC236}">
                <a16:creationId xmlns:a16="http://schemas.microsoft.com/office/drawing/2014/main" id="{5BBC9075-80BF-4BB8-88AF-5B03AFCEAC8B}"/>
              </a:ext>
            </a:extLst>
          </p:cNvPr>
          <p:cNvSpPr txBox="1">
            <a:spLocks/>
          </p:cNvSpPr>
          <p:nvPr userDrawn="1"/>
        </p:nvSpPr>
        <p:spPr>
          <a:xfrm>
            <a:off x="1782763" y="6118225"/>
            <a:ext cx="392112" cy="365125"/>
          </a:xfrm>
          <a:prstGeom prst="rect">
            <a:avLst/>
          </a:prstGeom>
        </p:spPr>
        <p:txBody>
          <a:bodyPr lIns="0" anchor="ct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E93868D4-F5CC-494F-9E12-903BE71661A1}" type="slidenum">
              <a:rPr lang="en-US" smtClean="0">
                <a:solidFill>
                  <a:srgbClr val="7F7F7F"/>
                </a:solidFill>
              </a:rPr>
              <a:pPr fontAlgn="auto">
                <a:spcBef>
                  <a:spcPts val="0"/>
                </a:spcBef>
                <a:spcAft>
                  <a:spcPts val="0"/>
                </a:spcAft>
                <a:defRPr/>
              </a:pPr>
              <a:t>‹#›</a:t>
            </a:fld>
            <a:endParaRPr lang="en-US" dirty="0">
              <a:solidFill>
                <a:srgbClr val="7F7F7F"/>
              </a:solidFill>
            </a:endParaRPr>
          </a:p>
        </p:txBody>
      </p:sp>
    </p:spTree>
    <p:extLst>
      <p:ext uri="{BB962C8B-B14F-4D97-AF65-F5344CB8AC3E}">
        <p14:creationId xmlns:p14="http://schemas.microsoft.com/office/powerpoint/2010/main" val="3272519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4206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Two Content">
    <p:spTree>
      <p:nvGrpSpPr>
        <p:cNvPr id="1" name=""/>
        <p:cNvGrpSpPr/>
        <p:nvPr/>
      </p:nvGrpSpPr>
      <p:grpSpPr>
        <a:xfrm>
          <a:off x="0" y="0"/>
          <a:ext cx="0" cy="0"/>
          <a:chOff x="0" y="0"/>
          <a:chExt cx="0" cy="0"/>
        </a:xfrm>
      </p:grpSpPr>
      <p:sp>
        <p:nvSpPr>
          <p:cNvPr id="5" name="bk object 18">
            <a:extLst>
              <a:ext uri="{FF2B5EF4-FFF2-40B4-BE49-F238E27FC236}">
                <a16:creationId xmlns:a16="http://schemas.microsoft.com/office/drawing/2014/main" id="{C7B6B826-08A5-4D78-9D8F-8AAB44D8B9AA}"/>
              </a:ext>
            </a:extLst>
          </p:cNvPr>
          <p:cNvSpPr/>
          <p:nvPr/>
        </p:nvSpPr>
        <p:spPr>
          <a:xfrm>
            <a:off x="963613" y="3695700"/>
            <a:ext cx="10309225" cy="1539875"/>
          </a:xfrm>
          <a:custGeom>
            <a:avLst/>
            <a:gdLst/>
            <a:ahLst/>
            <a:cxnLst/>
            <a:rect l="l" t="t" r="r" b="b"/>
            <a:pathLst>
              <a:path w="8503920" h="1744979">
                <a:moveTo>
                  <a:pt x="8350377" y="0"/>
                </a:moveTo>
                <a:lnTo>
                  <a:pt x="153492" y="0"/>
                </a:lnTo>
                <a:lnTo>
                  <a:pt x="104976" y="7824"/>
                </a:lnTo>
                <a:lnTo>
                  <a:pt x="62841" y="29614"/>
                </a:lnTo>
                <a:lnTo>
                  <a:pt x="29614" y="62846"/>
                </a:lnTo>
                <a:lnTo>
                  <a:pt x="7825" y="104997"/>
                </a:lnTo>
                <a:lnTo>
                  <a:pt x="0" y="153543"/>
                </a:lnTo>
                <a:lnTo>
                  <a:pt x="0" y="1591437"/>
                </a:lnTo>
                <a:lnTo>
                  <a:pt x="7825" y="1639982"/>
                </a:lnTo>
                <a:lnTo>
                  <a:pt x="29614" y="1682133"/>
                </a:lnTo>
                <a:lnTo>
                  <a:pt x="62841" y="1715365"/>
                </a:lnTo>
                <a:lnTo>
                  <a:pt x="104976" y="1737155"/>
                </a:lnTo>
                <a:lnTo>
                  <a:pt x="153492" y="1744980"/>
                </a:lnTo>
                <a:lnTo>
                  <a:pt x="8350377" y="1744980"/>
                </a:lnTo>
                <a:lnTo>
                  <a:pt x="8398922" y="1737155"/>
                </a:lnTo>
                <a:lnTo>
                  <a:pt x="8441073" y="1715365"/>
                </a:lnTo>
                <a:lnTo>
                  <a:pt x="8474305" y="1682133"/>
                </a:lnTo>
                <a:lnTo>
                  <a:pt x="8496095" y="1639982"/>
                </a:lnTo>
                <a:lnTo>
                  <a:pt x="8503920" y="1591437"/>
                </a:lnTo>
                <a:lnTo>
                  <a:pt x="8503920" y="153543"/>
                </a:lnTo>
                <a:lnTo>
                  <a:pt x="8496095" y="104997"/>
                </a:lnTo>
                <a:lnTo>
                  <a:pt x="8474305" y="62846"/>
                </a:lnTo>
                <a:lnTo>
                  <a:pt x="8441073" y="29614"/>
                </a:lnTo>
                <a:lnTo>
                  <a:pt x="8398922" y="7824"/>
                </a:lnTo>
                <a:lnTo>
                  <a:pt x="8350377" y="0"/>
                </a:lnTo>
                <a:close/>
              </a:path>
            </a:pathLst>
          </a:custGeom>
          <a:solidFill>
            <a:srgbClr val="2A85A0"/>
          </a:solidFill>
        </p:spPr>
        <p:txBody>
          <a:bodyPr lIns="0" tIns="0" rIns="0" bIns="0"/>
          <a:lstStyle/>
          <a:p>
            <a:pPr eaLnBrk="1" fontAlgn="auto" hangingPunct="1">
              <a:spcBef>
                <a:spcPts val="0"/>
              </a:spcBef>
              <a:spcAft>
                <a:spcPts val="0"/>
              </a:spcAft>
              <a:defRPr/>
            </a:pPr>
            <a:endParaRPr sz="1588" dirty="0">
              <a:latin typeface="+mn-lt"/>
            </a:endParaRPr>
          </a:p>
        </p:txBody>
      </p:sp>
      <p:sp>
        <p:nvSpPr>
          <p:cNvPr id="3" name="Holder 3"/>
          <p:cNvSpPr>
            <a:spLocks noGrp="1"/>
          </p:cNvSpPr>
          <p:nvPr>
            <p:ph sz="half" idx="2"/>
          </p:nvPr>
        </p:nvSpPr>
        <p:spPr>
          <a:xfrm>
            <a:off x="609600" y="1577340"/>
            <a:ext cx="5303520" cy="276999"/>
          </a:xfrm>
          <a:prstGeom prst="rect">
            <a:avLst/>
          </a:prstGeom>
        </p:spPr>
        <p:txBody>
          <a:bodyPr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lIns="0" tIns="0" rIns="0" bIns="0">
            <a:spAutoFit/>
          </a:bodyPr>
          <a:lstStyle>
            <a:lvl1pPr>
              <a:defRPr/>
            </a:lvl1pPr>
          </a:lstStyle>
          <a:p>
            <a:endParaRPr/>
          </a:p>
        </p:txBody>
      </p:sp>
    </p:spTree>
    <p:extLst>
      <p:ext uri="{BB962C8B-B14F-4D97-AF65-F5344CB8AC3E}">
        <p14:creationId xmlns:p14="http://schemas.microsoft.com/office/powerpoint/2010/main" val="2504141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ookend">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031CE93E-B639-4864-B87B-A9706626995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13000" y="0"/>
            <a:ext cx="9779000" cy="519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reeform: Shape 2">
            <a:extLst>
              <a:ext uri="{FF2B5EF4-FFF2-40B4-BE49-F238E27FC236}">
                <a16:creationId xmlns:a16="http://schemas.microsoft.com/office/drawing/2014/main" id="{9D37755E-F344-4DE1-83BE-BB51AD15DF2B}"/>
              </a:ext>
            </a:extLst>
          </p:cNvPr>
          <p:cNvSpPr/>
          <p:nvPr userDrawn="1"/>
        </p:nvSpPr>
        <p:spPr>
          <a:xfrm>
            <a:off x="0" y="0"/>
            <a:ext cx="2997200" cy="5200650"/>
          </a:xfrm>
          <a:custGeom>
            <a:avLst/>
            <a:gdLst>
              <a:gd name="connsiteX0" fmla="*/ 0 w 2997199"/>
              <a:gd name="connsiteY0" fmla="*/ 0 h 5200911"/>
              <a:gd name="connsiteX1" fmla="*/ 2092324 w 2997199"/>
              <a:gd name="connsiteY1" fmla="*/ 0 h 5200911"/>
              <a:gd name="connsiteX2" fmla="*/ 2997199 w 2997199"/>
              <a:gd name="connsiteY2" fmla="*/ 5200911 h 5200911"/>
              <a:gd name="connsiteX3" fmla="*/ 0 w 2997199"/>
              <a:gd name="connsiteY3" fmla="*/ 5200911 h 5200911"/>
              <a:gd name="connsiteX4" fmla="*/ 0 w 2997199"/>
              <a:gd name="connsiteY4" fmla="*/ 0 h 520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199" h="5200911">
                <a:moveTo>
                  <a:pt x="0" y="0"/>
                </a:moveTo>
                <a:lnTo>
                  <a:pt x="2092324" y="0"/>
                </a:lnTo>
                <a:lnTo>
                  <a:pt x="2997199" y="5200911"/>
                </a:lnTo>
                <a:lnTo>
                  <a:pt x="0" y="5200911"/>
                </a:lnTo>
                <a:lnTo>
                  <a:pt x="0" y="0"/>
                </a:lnTo>
                <a:close/>
              </a:path>
            </a:pathLst>
          </a:cu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pic>
        <p:nvPicPr>
          <p:cNvPr id="4" name="Picture 15">
            <a:extLst>
              <a:ext uri="{FF2B5EF4-FFF2-40B4-BE49-F238E27FC236}">
                <a16:creationId xmlns:a16="http://schemas.microsoft.com/office/drawing/2014/main" id="{D6F417AF-54A0-4325-B8C2-331242F3760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320213" y="5689600"/>
            <a:ext cx="18986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0585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ookend Option">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ECC22E86-D5F6-4DDA-9635-C3CC2F7ACCD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20213" y="5689600"/>
            <a:ext cx="1898650" cy="67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4">
            <a:extLst>
              <a:ext uri="{FF2B5EF4-FFF2-40B4-BE49-F238E27FC236}">
                <a16:creationId xmlns:a16="http://schemas.microsoft.com/office/drawing/2014/main" id="{F7678A9E-9C87-4CF9-B9F2-A319D0379846}"/>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2000" cy="519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C2283F62-007A-471B-B87B-0B2AD947D8AE}"/>
              </a:ext>
            </a:extLst>
          </p:cNvPr>
          <p:cNvCxnSpPr>
            <a:cxnSpLocks/>
          </p:cNvCxnSpPr>
          <p:nvPr userDrawn="1"/>
        </p:nvCxnSpPr>
        <p:spPr>
          <a:xfrm>
            <a:off x="0" y="5197475"/>
            <a:ext cx="12192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4053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F85735-9229-497C-9257-D174AF116EBC}"/>
              </a:ext>
            </a:extLst>
          </p:cNvPr>
          <p:cNvSpPr txBox="1">
            <a:spLocks noChangeArrowheads="1"/>
          </p:cNvSpPr>
          <p:nvPr userDrawn="1"/>
        </p:nvSpPr>
        <p:spPr bwMode="auto">
          <a:xfrm>
            <a:off x="1489075" y="6097588"/>
            <a:ext cx="979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87338" algn="ctr"/>
                <a:tab pos="627063" algn="r"/>
              </a:tabLst>
              <a:defRPr>
                <a:solidFill>
                  <a:schemeClr val="tx1"/>
                </a:solidFill>
                <a:latin typeface="Arial" panose="020B0604020202020204" pitchFamily="34" charset="0"/>
              </a:defRPr>
            </a:lvl1pPr>
            <a:lvl2pPr marL="742950" indent="-285750">
              <a:tabLst>
                <a:tab pos="287338" algn="ctr"/>
                <a:tab pos="627063" algn="r"/>
              </a:tabLst>
              <a:defRPr>
                <a:solidFill>
                  <a:schemeClr val="tx1"/>
                </a:solidFill>
                <a:latin typeface="Arial" panose="020B0604020202020204" pitchFamily="34" charset="0"/>
              </a:defRPr>
            </a:lvl2pPr>
            <a:lvl3pPr marL="1143000" indent="-228600">
              <a:tabLst>
                <a:tab pos="287338" algn="ctr"/>
                <a:tab pos="627063" algn="r"/>
              </a:tabLst>
              <a:defRPr>
                <a:solidFill>
                  <a:schemeClr val="tx1"/>
                </a:solidFill>
                <a:latin typeface="Arial" panose="020B0604020202020204" pitchFamily="34" charset="0"/>
              </a:defRPr>
            </a:lvl3pPr>
            <a:lvl4pPr marL="1600200" indent="-228600">
              <a:tabLst>
                <a:tab pos="287338" algn="ctr"/>
                <a:tab pos="627063" algn="r"/>
              </a:tabLst>
              <a:defRPr>
                <a:solidFill>
                  <a:schemeClr val="tx1"/>
                </a:solidFill>
                <a:latin typeface="Arial" panose="020B0604020202020204" pitchFamily="34" charset="0"/>
              </a:defRPr>
            </a:lvl4pPr>
            <a:lvl5pPr marL="2057400" indent="-228600">
              <a:tabLst>
                <a:tab pos="287338" algn="ctr"/>
                <a:tab pos="627063" algn="r"/>
              </a:tabLst>
              <a:defRPr>
                <a:solidFill>
                  <a:schemeClr val="tx1"/>
                </a:solidFill>
                <a:latin typeface="Arial" panose="020B0604020202020204" pitchFamily="34" charset="0"/>
              </a:defRPr>
            </a:lvl5pPr>
            <a:lvl6pPr marL="2514600" indent="-228600" fontAlgn="base">
              <a:spcBef>
                <a:spcPct val="0"/>
              </a:spcBef>
              <a:spcAft>
                <a:spcPct val="0"/>
              </a:spcAft>
              <a:tabLst>
                <a:tab pos="287338" algn="ctr"/>
                <a:tab pos="627063" algn="r"/>
              </a:tabLst>
              <a:defRPr>
                <a:solidFill>
                  <a:schemeClr val="tx1"/>
                </a:solidFill>
                <a:latin typeface="Arial" panose="020B0604020202020204" pitchFamily="34" charset="0"/>
              </a:defRPr>
            </a:lvl6pPr>
            <a:lvl7pPr marL="2971800" indent="-228600" fontAlgn="base">
              <a:spcBef>
                <a:spcPct val="0"/>
              </a:spcBef>
              <a:spcAft>
                <a:spcPct val="0"/>
              </a:spcAft>
              <a:tabLst>
                <a:tab pos="287338" algn="ctr"/>
                <a:tab pos="627063" algn="r"/>
              </a:tabLst>
              <a:defRPr>
                <a:solidFill>
                  <a:schemeClr val="tx1"/>
                </a:solidFill>
                <a:latin typeface="Arial" panose="020B0604020202020204" pitchFamily="34" charset="0"/>
              </a:defRPr>
            </a:lvl7pPr>
            <a:lvl8pPr marL="3429000" indent="-228600" fontAlgn="base">
              <a:spcBef>
                <a:spcPct val="0"/>
              </a:spcBef>
              <a:spcAft>
                <a:spcPct val="0"/>
              </a:spcAft>
              <a:tabLst>
                <a:tab pos="287338" algn="ctr"/>
                <a:tab pos="627063" algn="r"/>
              </a:tabLst>
              <a:defRPr>
                <a:solidFill>
                  <a:schemeClr val="tx1"/>
                </a:solidFill>
                <a:latin typeface="Arial" panose="020B0604020202020204" pitchFamily="34" charset="0"/>
              </a:defRPr>
            </a:lvl8pPr>
            <a:lvl9pPr marL="3886200" indent="-228600" fontAlgn="base">
              <a:spcBef>
                <a:spcPct val="0"/>
              </a:spcBef>
              <a:spcAft>
                <a:spcPct val="0"/>
              </a:spcAft>
              <a:tabLst>
                <a:tab pos="287338" algn="ctr"/>
                <a:tab pos="627063" algn="r"/>
              </a:tabLst>
              <a:defRPr>
                <a:solidFill>
                  <a:schemeClr val="tx1"/>
                </a:solidFill>
                <a:latin typeface="Arial" panose="020B0604020202020204" pitchFamily="34" charset="0"/>
              </a:defRPr>
            </a:lvl9pPr>
          </a:lstStyle>
          <a:p>
            <a:pPr eaLnBrk="1" hangingPunct="1">
              <a:defRPr/>
            </a:pPr>
            <a:r>
              <a:rPr lang="en-US" altLang="en-US" sz="1600">
                <a:solidFill>
                  <a:srgbClr val="7F7F7F"/>
                </a:solidFill>
              </a:rPr>
              <a:t>|</a:t>
            </a:r>
          </a:p>
        </p:txBody>
      </p:sp>
      <p:sp>
        <p:nvSpPr>
          <p:cNvPr id="5" name="Footer Placeholder 4">
            <a:extLst>
              <a:ext uri="{FF2B5EF4-FFF2-40B4-BE49-F238E27FC236}">
                <a16:creationId xmlns:a16="http://schemas.microsoft.com/office/drawing/2014/main" id="{DBFA6ACF-9510-44AF-B014-268FCFAD2213}"/>
              </a:ext>
            </a:extLst>
          </p:cNvPr>
          <p:cNvSpPr txBox="1">
            <a:spLocks/>
          </p:cNvSpPr>
          <p:nvPr userDrawn="1"/>
        </p:nvSpPr>
        <p:spPr>
          <a:xfrm>
            <a:off x="412750" y="6132513"/>
            <a:ext cx="4059238" cy="365125"/>
          </a:xfrm>
          <a:prstGeom prst="rect">
            <a:avLst/>
          </a:prstGeom>
        </p:spPr>
        <p:txBody>
          <a:bodyPr rIns="0" anchor="ctr"/>
          <a:lstStyle>
            <a:defPPr>
              <a:defRPr lang="en-US"/>
            </a:defPPr>
            <a:lvl1pPr marL="0" algn="l"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rgbClr val="7F7F7F"/>
                </a:solidFill>
              </a:rPr>
              <a:t>xtelligentmedia.com</a:t>
            </a:r>
          </a:p>
        </p:txBody>
      </p:sp>
      <p:sp>
        <p:nvSpPr>
          <p:cNvPr id="6" name="Slide Number Placeholder 4">
            <a:extLst>
              <a:ext uri="{FF2B5EF4-FFF2-40B4-BE49-F238E27FC236}">
                <a16:creationId xmlns:a16="http://schemas.microsoft.com/office/drawing/2014/main" id="{8BA8DD16-7551-4070-BB12-D2F17B39771D}"/>
              </a:ext>
            </a:extLst>
          </p:cNvPr>
          <p:cNvSpPr txBox="1">
            <a:spLocks/>
          </p:cNvSpPr>
          <p:nvPr userDrawn="1"/>
        </p:nvSpPr>
        <p:spPr>
          <a:xfrm>
            <a:off x="1782763" y="6118225"/>
            <a:ext cx="392112" cy="365125"/>
          </a:xfrm>
          <a:prstGeom prst="rect">
            <a:avLst/>
          </a:prstGeom>
        </p:spPr>
        <p:txBody>
          <a:bodyPr lIns="0" anchor="ct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53CA88C7-5A5A-4BB4-9437-49599900A69D}" type="slidenum">
              <a:rPr lang="en-US" smtClean="0">
                <a:solidFill>
                  <a:srgbClr val="7F7F7F"/>
                </a:solidFill>
              </a:rPr>
              <a:pPr fontAlgn="auto">
                <a:spcBef>
                  <a:spcPts val="0"/>
                </a:spcBef>
                <a:spcAft>
                  <a:spcPts val="0"/>
                </a:spcAft>
                <a:defRPr/>
              </a:pPr>
              <a:t>‹#›</a:t>
            </a:fld>
            <a:endParaRPr lang="en-US" dirty="0">
              <a:solidFill>
                <a:srgbClr val="7F7F7F"/>
              </a:solidFill>
            </a:endParaRPr>
          </a:p>
        </p:txBody>
      </p:sp>
      <p:sp>
        <p:nvSpPr>
          <p:cNvPr id="2" name="Title 1">
            <a:extLst>
              <a:ext uri="{FF2B5EF4-FFF2-40B4-BE49-F238E27FC236}">
                <a16:creationId xmlns:a16="http://schemas.microsoft.com/office/drawing/2014/main" id="{EE225BD0-235E-4644-9C19-1C0B7F80AA32}"/>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2D857D2C-91AE-EA48-8603-D4238796DFC6}"/>
              </a:ext>
            </a:extLst>
          </p:cNvPr>
          <p:cNvSpPr>
            <a:spLocks noGrp="1"/>
          </p:cNvSpPr>
          <p:nvPr>
            <p:ph idx="1"/>
          </p:nvPr>
        </p:nvSpPr>
        <p:spPr>
          <a:xfrm>
            <a:off x="550506" y="1640680"/>
            <a:ext cx="10506456" cy="422671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60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and Conten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2D6BA2-4055-4648-900B-98ADEB158B96}"/>
              </a:ext>
            </a:extLst>
          </p:cNvPr>
          <p:cNvSpPr txBox="1">
            <a:spLocks noChangeArrowheads="1"/>
          </p:cNvSpPr>
          <p:nvPr userDrawn="1"/>
        </p:nvSpPr>
        <p:spPr bwMode="auto">
          <a:xfrm>
            <a:off x="1489075" y="6097588"/>
            <a:ext cx="979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87338" algn="ctr"/>
                <a:tab pos="627063" algn="r"/>
              </a:tabLst>
              <a:defRPr>
                <a:solidFill>
                  <a:schemeClr val="tx1"/>
                </a:solidFill>
                <a:latin typeface="Arial" panose="020B0604020202020204" pitchFamily="34" charset="0"/>
              </a:defRPr>
            </a:lvl1pPr>
            <a:lvl2pPr marL="742950" indent="-285750">
              <a:tabLst>
                <a:tab pos="287338" algn="ctr"/>
                <a:tab pos="627063" algn="r"/>
              </a:tabLst>
              <a:defRPr>
                <a:solidFill>
                  <a:schemeClr val="tx1"/>
                </a:solidFill>
                <a:latin typeface="Arial" panose="020B0604020202020204" pitchFamily="34" charset="0"/>
              </a:defRPr>
            </a:lvl2pPr>
            <a:lvl3pPr marL="1143000" indent="-228600">
              <a:tabLst>
                <a:tab pos="287338" algn="ctr"/>
                <a:tab pos="627063" algn="r"/>
              </a:tabLst>
              <a:defRPr>
                <a:solidFill>
                  <a:schemeClr val="tx1"/>
                </a:solidFill>
                <a:latin typeface="Arial" panose="020B0604020202020204" pitchFamily="34" charset="0"/>
              </a:defRPr>
            </a:lvl3pPr>
            <a:lvl4pPr marL="1600200" indent="-228600">
              <a:tabLst>
                <a:tab pos="287338" algn="ctr"/>
                <a:tab pos="627063" algn="r"/>
              </a:tabLst>
              <a:defRPr>
                <a:solidFill>
                  <a:schemeClr val="tx1"/>
                </a:solidFill>
                <a:latin typeface="Arial" panose="020B0604020202020204" pitchFamily="34" charset="0"/>
              </a:defRPr>
            </a:lvl4pPr>
            <a:lvl5pPr marL="2057400" indent="-228600">
              <a:tabLst>
                <a:tab pos="287338" algn="ctr"/>
                <a:tab pos="627063" algn="r"/>
              </a:tabLst>
              <a:defRPr>
                <a:solidFill>
                  <a:schemeClr val="tx1"/>
                </a:solidFill>
                <a:latin typeface="Arial" panose="020B0604020202020204" pitchFamily="34" charset="0"/>
              </a:defRPr>
            </a:lvl5pPr>
            <a:lvl6pPr marL="2514600" indent="-228600" fontAlgn="base">
              <a:spcBef>
                <a:spcPct val="0"/>
              </a:spcBef>
              <a:spcAft>
                <a:spcPct val="0"/>
              </a:spcAft>
              <a:tabLst>
                <a:tab pos="287338" algn="ctr"/>
                <a:tab pos="627063" algn="r"/>
              </a:tabLst>
              <a:defRPr>
                <a:solidFill>
                  <a:schemeClr val="tx1"/>
                </a:solidFill>
                <a:latin typeface="Arial" panose="020B0604020202020204" pitchFamily="34" charset="0"/>
              </a:defRPr>
            </a:lvl6pPr>
            <a:lvl7pPr marL="2971800" indent="-228600" fontAlgn="base">
              <a:spcBef>
                <a:spcPct val="0"/>
              </a:spcBef>
              <a:spcAft>
                <a:spcPct val="0"/>
              </a:spcAft>
              <a:tabLst>
                <a:tab pos="287338" algn="ctr"/>
                <a:tab pos="627063" algn="r"/>
              </a:tabLst>
              <a:defRPr>
                <a:solidFill>
                  <a:schemeClr val="tx1"/>
                </a:solidFill>
                <a:latin typeface="Arial" panose="020B0604020202020204" pitchFamily="34" charset="0"/>
              </a:defRPr>
            </a:lvl7pPr>
            <a:lvl8pPr marL="3429000" indent="-228600" fontAlgn="base">
              <a:spcBef>
                <a:spcPct val="0"/>
              </a:spcBef>
              <a:spcAft>
                <a:spcPct val="0"/>
              </a:spcAft>
              <a:tabLst>
                <a:tab pos="287338" algn="ctr"/>
                <a:tab pos="627063" algn="r"/>
              </a:tabLst>
              <a:defRPr>
                <a:solidFill>
                  <a:schemeClr val="tx1"/>
                </a:solidFill>
                <a:latin typeface="Arial" panose="020B0604020202020204" pitchFamily="34" charset="0"/>
              </a:defRPr>
            </a:lvl8pPr>
            <a:lvl9pPr marL="3886200" indent="-228600" fontAlgn="base">
              <a:spcBef>
                <a:spcPct val="0"/>
              </a:spcBef>
              <a:spcAft>
                <a:spcPct val="0"/>
              </a:spcAft>
              <a:tabLst>
                <a:tab pos="287338" algn="ctr"/>
                <a:tab pos="627063" algn="r"/>
              </a:tabLst>
              <a:defRPr>
                <a:solidFill>
                  <a:schemeClr val="tx1"/>
                </a:solidFill>
                <a:latin typeface="Arial" panose="020B0604020202020204" pitchFamily="34" charset="0"/>
              </a:defRPr>
            </a:lvl9pPr>
          </a:lstStyle>
          <a:p>
            <a:pPr eaLnBrk="1" hangingPunct="1">
              <a:defRPr/>
            </a:pPr>
            <a:r>
              <a:rPr lang="en-US" altLang="en-US" sz="1600">
                <a:solidFill>
                  <a:srgbClr val="7F7F7F"/>
                </a:solidFill>
              </a:rPr>
              <a:t>|</a:t>
            </a:r>
          </a:p>
        </p:txBody>
      </p:sp>
      <p:sp>
        <p:nvSpPr>
          <p:cNvPr id="6" name="Footer Placeholder 4">
            <a:extLst>
              <a:ext uri="{FF2B5EF4-FFF2-40B4-BE49-F238E27FC236}">
                <a16:creationId xmlns:a16="http://schemas.microsoft.com/office/drawing/2014/main" id="{7B765DE3-9518-443C-B93C-5A347B1494E7}"/>
              </a:ext>
            </a:extLst>
          </p:cNvPr>
          <p:cNvSpPr txBox="1">
            <a:spLocks/>
          </p:cNvSpPr>
          <p:nvPr userDrawn="1"/>
        </p:nvSpPr>
        <p:spPr>
          <a:xfrm>
            <a:off x="412750" y="6132513"/>
            <a:ext cx="4059238" cy="365125"/>
          </a:xfrm>
          <a:prstGeom prst="rect">
            <a:avLst/>
          </a:prstGeom>
        </p:spPr>
        <p:txBody>
          <a:bodyPr rIns="0" anchor="ctr"/>
          <a:lstStyle>
            <a:defPPr>
              <a:defRPr lang="en-US"/>
            </a:defPPr>
            <a:lvl1pPr marL="0" algn="l"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rgbClr val="7F7F7F"/>
                </a:solidFill>
              </a:rPr>
              <a:t>xtelligentmedia.com</a:t>
            </a:r>
          </a:p>
        </p:txBody>
      </p:sp>
      <p:sp>
        <p:nvSpPr>
          <p:cNvPr id="7" name="Slide Number Placeholder 4">
            <a:extLst>
              <a:ext uri="{FF2B5EF4-FFF2-40B4-BE49-F238E27FC236}">
                <a16:creationId xmlns:a16="http://schemas.microsoft.com/office/drawing/2014/main" id="{2C4116B8-4C6B-4C7E-B14D-27648A16F1EE}"/>
              </a:ext>
            </a:extLst>
          </p:cNvPr>
          <p:cNvSpPr txBox="1">
            <a:spLocks/>
          </p:cNvSpPr>
          <p:nvPr userDrawn="1"/>
        </p:nvSpPr>
        <p:spPr>
          <a:xfrm>
            <a:off x="1782763" y="6118225"/>
            <a:ext cx="392112" cy="365125"/>
          </a:xfrm>
          <a:prstGeom prst="rect">
            <a:avLst/>
          </a:prstGeom>
        </p:spPr>
        <p:txBody>
          <a:bodyPr lIns="0" anchor="ct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CACFA859-94C9-4410-8821-8A10A693EF0F}" type="slidenum">
              <a:rPr lang="en-US" smtClean="0">
                <a:solidFill>
                  <a:srgbClr val="7F7F7F"/>
                </a:solidFill>
              </a:rPr>
              <a:pPr fontAlgn="auto">
                <a:spcBef>
                  <a:spcPts val="0"/>
                </a:spcBef>
                <a:spcAft>
                  <a:spcPts val="0"/>
                </a:spcAft>
                <a:defRPr/>
              </a:pPr>
              <a:t>‹#›</a:t>
            </a:fld>
            <a:endParaRPr lang="en-US" dirty="0">
              <a:solidFill>
                <a:srgbClr val="7F7F7F"/>
              </a:solidFill>
            </a:endParaRPr>
          </a:p>
        </p:txBody>
      </p:sp>
      <p:sp>
        <p:nvSpPr>
          <p:cNvPr id="2" name="Title 1">
            <a:extLst>
              <a:ext uri="{FF2B5EF4-FFF2-40B4-BE49-F238E27FC236}">
                <a16:creationId xmlns:a16="http://schemas.microsoft.com/office/drawing/2014/main" id="{EE225BD0-235E-4644-9C19-1C0B7F80AA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E034C2-237C-4A93-AA15-E934D67F1283}"/>
              </a:ext>
            </a:extLst>
          </p:cNvPr>
          <p:cNvSpPr>
            <a:spLocks noGrp="1"/>
          </p:cNvSpPr>
          <p:nvPr>
            <p:ph idx="1"/>
          </p:nvPr>
        </p:nvSpPr>
        <p:spPr>
          <a:xfrm>
            <a:off x="550506" y="2162855"/>
            <a:ext cx="10506456" cy="35766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0B386D69-2167-4F8D-B842-DFAE445F022C}"/>
              </a:ext>
            </a:extLst>
          </p:cNvPr>
          <p:cNvSpPr>
            <a:spLocks noGrp="1"/>
          </p:cNvSpPr>
          <p:nvPr>
            <p:ph type="body" sz="quarter" idx="13"/>
          </p:nvPr>
        </p:nvSpPr>
        <p:spPr>
          <a:xfrm>
            <a:off x="550506" y="1443504"/>
            <a:ext cx="10506456" cy="527050"/>
          </a:xfrm>
        </p:spPr>
        <p:txBody>
          <a:bodyPr/>
          <a:lstStyle>
            <a:lvl1pPr marL="0" indent="0">
              <a:buNone/>
              <a:defRPr cap="all" baseline="0">
                <a:solidFill>
                  <a:schemeClr val="tx2"/>
                </a:solidFill>
              </a:defRPr>
            </a:lvl1pPr>
          </a:lstStyle>
          <a:p>
            <a:pPr lvl="0"/>
            <a:r>
              <a:rPr lang="en-US"/>
              <a:t>Edit Master text styles</a:t>
            </a:r>
          </a:p>
        </p:txBody>
      </p:sp>
    </p:spTree>
    <p:extLst>
      <p:ext uri="{BB962C8B-B14F-4D97-AF65-F5344CB8AC3E}">
        <p14:creationId xmlns:p14="http://schemas.microsoft.com/office/powerpoint/2010/main" val="2616447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5836E0-0914-438F-B794-A432ED07D137}"/>
              </a:ext>
            </a:extLst>
          </p:cNvPr>
          <p:cNvSpPr txBox="1">
            <a:spLocks noChangeArrowheads="1"/>
          </p:cNvSpPr>
          <p:nvPr userDrawn="1"/>
        </p:nvSpPr>
        <p:spPr bwMode="auto">
          <a:xfrm>
            <a:off x="1489075" y="6097588"/>
            <a:ext cx="979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87338" algn="ctr"/>
                <a:tab pos="627063" algn="r"/>
              </a:tabLst>
              <a:defRPr>
                <a:solidFill>
                  <a:schemeClr val="tx1"/>
                </a:solidFill>
                <a:latin typeface="Arial" panose="020B0604020202020204" pitchFamily="34" charset="0"/>
              </a:defRPr>
            </a:lvl1pPr>
            <a:lvl2pPr marL="742950" indent="-285750">
              <a:tabLst>
                <a:tab pos="287338" algn="ctr"/>
                <a:tab pos="627063" algn="r"/>
              </a:tabLst>
              <a:defRPr>
                <a:solidFill>
                  <a:schemeClr val="tx1"/>
                </a:solidFill>
                <a:latin typeface="Arial" panose="020B0604020202020204" pitchFamily="34" charset="0"/>
              </a:defRPr>
            </a:lvl2pPr>
            <a:lvl3pPr marL="1143000" indent="-228600">
              <a:tabLst>
                <a:tab pos="287338" algn="ctr"/>
                <a:tab pos="627063" algn="r"/>
              </a:tabLst>
              <a:defRPr>
                <a:solidFill>
                  <a:schemeClr val="tx1"/>
                </a:solidFill>
                <a:latin typeface="Arial" panose="020B0604020202020204" pitchFamily="34" charset="0"/>
              </a:defRPr>
            </a:lvl3pPr>
            <a:lvl4pPr marL="1600200" indent="-228600">
              <a:tabLst>
                <a:tab pos="287338" algn="ctr"/>
                <a:tab pos="627063" algn="r"/>
              </a:tabLst>
              <a:defRPr>
                <a:solidFill>
                  <a:schemeClr val="tx1"/>
                </a:solidFill>
                <a:latin typeface="Arial" panose="020B0604020202020204" pitchFamily="34" charset="0"/>
              </a:defRPr>
            </a:lvl4pPr>
            <a:lvl5pPr marL="2057400" indent="-228600">
              <a:tabLst>
                <a:tab pos="287338" algn="ctr"/>
                <a:tab pos="627063" algn="r"/>
              </a:tabLst>
              <a:defRPr>
                <a:solidFill>
                  <a:schemeClr val="tx1"/>
                </a:solidFill>
                <a:latin typeface="Arial" panose="020B0604020202020204" pitchFamily="34" charset="0"/>
              </a:defRPr>
            </a:lvl5pPr>
            <a:lvl6pPr marL="2514600" indent="-228600" fontAlgn="base">
              <a:spcBef>
                <a:spcPct val="0"/>
              </a:spcBef>
              <a:spcAft>
                <a:spcPct val="0"/>
              </a:spcAft>
              <a:tabLst>
                <a:tab pos="287338" algn="ctr"/>
                <a:tab pos="627063" algn="r"/>
              </a:tabLst>
              <a:defRPr>
                <a:solidFill>
                  <a:schemeClr val="tx1"/>
                </a:solidFill>
                <a:latin typeface="Arial" panose="020B0604020202020204" pitchFamily="34" charset="0"/>
              </a:defRPr>
            </a:lvl6pPr>
            <a:lvl7pPr marL="2971800" indent="-228600" fontAlgn="base">
              <a:spcBef>
                <a:spcPct val="0"/>
              </a:spcBef>
              <a:spcAft>
                <a:spcPct val="0"/>
              </a:spcAft>
              <a:tabLst>
                <a:tab pos="287338" algn="ctr"/>
                <a:tab pos="627063" algn="r"/>
              </a:tabLst>
              <a:defRPr>
                <a:solidFill>
                  <a:schemeClr val="tx1"/>
                </a:solidFill>
                <a:latin typeface="Arial" panose="020B0604020202020204" pitchFamily="34" charset="0"/>
              </a:defRPr>
            </a:lvl7pPr>
            <a:lvl8pPr marL="3429000" indent="-228600" fontAlgn="base">
              <a:spcBef>
                <a:spcPct val="0"/>
              </a:spcBef>
              <a:spcAft>
                <a:spcPct val="0"/>
              </a:spcAft>
              <a:tabLst>
                <a:tab pos="287338" algn="ctr"/>
                <a:tab pos="627063" algn="r"/>
              </a:tabLst>
              <a:defRPr>
                <a:solidFill>
                  <a:schemeClr val="tx1"/>
                </a:solidFill>
                <a:latin typeface="Arial" panose="020B0604020202020204" pitchFamily="34" charset="0"/>
              </a:defRPr>
            </a:lvl8pPr>
            <a:lvl9pPr marL="3886200" indent="-228600" fontAlgn="base">
              <a:spcBef>
                <a:spcPct val="0"/>
              </a:spcBef>
              <a:spcAft>
                <a:spcPct val="0"/>
              </a:spcAft>
              <a:tabLst>
                <a:tab pos="287338" algn="ctr"/>
                <a:tab pos="627063" algn="r"/>
              </a:tabLst>
              <a:defRPr>
                <a:solidFill>
                  <a:schemeClr val="tx1"/>
                </a:solidFill>
                <a:latin typeface="Arial" panose="020B0604020202020204" pitchFamily="34" charset="0"/>
              </a:defRPr>
            </a:lvl9pPr>
          </a:lstStyle>
          <a:p>
            <a:pPr eaLnBrk="1" hangingPunct="1">
              <a:defRPr/>
            </a:pPr>
            <a:r>
              <a:rPr lang="en-US" altLang="en-US" sz="1600">
                <a:solidFill>
                  <a:srgbClr val="7F7F7F"/>
                </a:solidFill>
              </a:rPr>
              <a:t>|</a:t>
            </a:r>
          </a:p>
        </p:txBody>
      </p:sp>
      <p:sp>
        <p:nvSpPr>
          <p:cNvPr id="5" name="Footer Placeholder 4">
            <a:extLst>
              <a:ext uri="{FF2B5EF4-FFF2-40B4-BE49-F238E27FC236}">
                <a16:creationId xmlns:a16="http://schemas.microsoft.com/office/drawing/2014/main" id="{F3CC496C-D121-4C46-B566-776897BD2470}"/>
              </a:ext>
            </a:extLst>
          </p:cNvPr>
          <p:cNvSpPr txBox="1">
            <a:spLocks/>
          </p:cNvSpPr>
          <p:nvPr userDrawn="1"/>
        </p:nvSpPr>
        <p:spPr>
          <a:xfrm>
            <a:off x="412750" y="6132513"/>
            <a:ext cx="4059238" cy="365125"/>
          </a:xfrm>
          <a:prstGeom prst="rect">
            <a:avLst/>
          </a:prstGeom>
        </p:spPr>
        <p:txBody>
          <a:bodyPr rIns="0" anchor="ctr"/>
          <a:lstStyle>
            <a:defPPr>
              <a:defRPr lang="en-US"/>
            </a:defPPr>
            <a:lvl1pPr marL="0" algn="l"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rgbClr val="7F7F7F"/>
                </a:solidFill>
              </a:rPr>
              <a:t>xtelligentmedia.com</a:t>
            </a:r>
          </a:p>
        </p:txBody>
      </p:sp>
      <p:sp>
        <p:nvSpPr>
          <p:cNvPr id="6" name="Slide Number Placeholder 4">
            <a:extLst>
              <a:ext uri="{FF2B5EF4-FFF2-40B4-BE49-F238E27FC236}">
                <a16:creationId xmlns:a16="http://schemas.microsoft.com/office/drawing/2014/main" id="{426656BE-712A-456D-A9E0-9B8389AFB577}"/>
              </a:ext>
            </a:extLst>
          </p:cNvPr>
          <p:cNvSpPr txBox="1">
            <a:spLocks/>
          </p:cNvSpPr>
          <p:nvPr userDrawn="1"/>
        </p:nvSpPr>
        <p:spPr>
          <a:xfrm>
            <a:off x="1782763" y="6118225"/>
            <a:ext cx="392112" cy="365125"/>
          </a:xfrm>
          <a:prstGeom prst="rect">
            <a:avLst/>
          </a:prstGeom>
        </p:spPr>
        <p:txBody>
          <a:bodyPr lIns="0" anchor="ct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9974683C-11CB-47EA-B613-A9BEFA8E8E78}" type="slidenum">
              <a:rPr lang="en-US" smtClean="0">
                <a:solidFill>
                  <a:srgbClr val="7F7F7F"/>
                </a:solidFill>
              </a:rPr>
              <a:pPr fontAlgn="auto">
                <a:spcBef>
                  <a:spcPts val="0"/>
                </a:spcBef>
                <a:spcAft>
                  <a:spcPts val="0"/>
                </a:spcAft>
                <a:defRPr/>
              </a:pPr>
              <a:t>‹#›</a:t>
            </a:fld>
            <a:endParaRPr lang="en-US" dirty="0">
              <a:solidFill>
                <a:srgbClr val="7F7F7F"/>
              </a:solidFill>
            </a:endParaRPr>
          </a:p>
        </p:txBody>
      </p:sp>
      <p:sp>
        <p:nvSpPr>
          <p:cNvPr id="2" name="Title 1">
            <a:extLst>
              <a:ext uri="{FF2B5EF4-FFF2-40B4-BE49-F238E27FC236}">
                <a16:creationId xmlns:a16="http://schemas.microsoft.com/office/drawing/2014/main" id="{EE225BD0-235E-4644-9C19-1C0B7F80AA32}"/>
              </a:ext>
            </a:extLst>
          </p:cNvPr>
          <p:cNvSpPr>
            <a:spLocks noGrp="1"/>
          </p:cNvSpPr>
          <p:nvPr>
            <p:ph type="title"/>
          </p:nvPr>
        </p:nvSpPr>
        <p:spPr/>
        <p:txBody>
          <a:bodyPr/>
          <a:lstStyle/>
          <a:p>
            <a:r>
              <a:rPr lang="en-US" dirty="0"/>
              <a:t>Click to edit Master title style</a:t>
            </a:r>
          </a:p>
        </p:txBody>
      </p:sp>
      <p:sp>
        <p:nvSpPr>
          <p:cNvPr id="9" name="Chart Placeholder 8">
            <a:extLst>
              <a:ext uri="{FF2B5EF4-FFF2-40B4-BE49-F238E27FC236}">
                <a16:creationId xmlns:a16="http://schemas.microsoft.com/office/drawing/2014/main" id="{E1355F52-F1B0-46D4-881D-3FF7E2FF3E5B}"/>
              </a:ext>
            </a:extLst>
          </p:cNvPr>
          <p:cNvSpPr>
            <a:spLocks noGrp="1"/>
          </p:cNvSpPr>
          <p:nvPr>
            <p:ph type="chart" sz="quarter" idx="14"/>
          </p:nvPr>
        </p:nvSpPr>
        <p:spPr>
          <a:xfrm>
            <a:off x="550505" y="1570264"/>
            <a:ext cx="10506455" cy="4316186"/>
          </a:xfrm>
        </p:spPr>
        <p:txBody>
          <a:bodyPr rtlCol="0">
            <a:normAutofit/>
          </a:bodyPr>
          <a:lstStyle/>
          <a:p>
            <a:pPr lvl="0"/>
            <a:r>
              <a:rPr lang="en-US" noProof="0" dirty="0"/>
              <a:t>Click icon to add chart</a:t>
            </a:r>
          </a:p>
        </p:txBody>
      </p:sp>
    </p:spTree>
    <p:extLst>
      <p:ext uri="{BB962C8B-B14F-4D97-AF65-F5344CB8AC3E}">
        <p14:creationId xmlns:p14="http://schemas.microsoft.com/office/powerpoint/2010/main" val="98796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E1F290-0CB9-4B24-A3B7-70AD926D1C69}"/>
              </a:ext>
            </a:extLst>
          </p:cNvPr>
          <p:cNvSpPr txBox="1">
            <a:spLocks noChangeArrowheads="1"/>
          </p:cNvSpPr>
          <p:nvPr userDrawn="1"/>
        </p:nvSpPr>
        <p:spPr bwMode="auto">
          <a:xfrm>
            <a:off x="1489075" y="6097588"/>
            <a:ext cx="979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87338" algn="ctr"/>
                <a:tab pos="627063" algn="r"/>
              </a:tabLst>
              <a:defRPr>
                <a:solidFill>
                  <a:schemeClr val="tx1"/>
                </a:solidFill>
                <a:latin typeface="Arial" panose="020B0604020202020204" pitchFamily="34" charset="0"/>
              </a:defRPr>
            </a:lvl1pPr>
            <a:lvl2pPr marL="742950" indent="-285750">
              <a:tabLst>
                <a:tab pos="287338" algn="ctr"/>
                <a:tab pos="627063" algn="r"/>
              </a:tabLst>
              <a:defRPr>
                <a:solidFill>
                  <a:schemeClr val="tx1"/>
                </a:solidFill>
                <a:latin typeface="Arial" panose="020B0604020202020204" pitchFamily="34" charset="0"/>
              </a:defRPr>
            </a:lvl2pPr>
            <a:lvl3pPr marL="1143000" indent="-228600">
              <a:tabLst>
                <a:tab pos="287338" algn="ctr"/>
                <a:tab pos="627063" algn="r"/>
              </a:tabLst>
              <a:defRPr>
                <a:solidFill>
                  <a:schemeClr val="tx1"/>
                </a:solidFill>
                <a:latin typeface="Arial" panose="020B0604020202020204" pitchFamily="34" charset="0"/>
              </a:defRPr>
            </a:lvl3pPr>
            <a:lvl4pPr marL="1600200" indent="-228600">
              <a:tabLst>
                <a:tab pos="287338" algn="ctr"/>
                <a:tab pos="627063" algn="r"/>
              </a:tabLst>
              <a:defRPr>
                <a:solidFill>
                  <a:schemeClr val="tx1"/>
                </a:solidFill>
                <a:latin typeface="Arial" panose="020B0604020202020204" pitchFamily="34" charset="0"/>
              </a:defRPr>
            </a:lvl4pPr>
            <a:lvl5pPr marL="2057400" indent="-228600">
              <a:tabLst>
                <a:tab pos="287338" algn="ctr"/>
                <a:tab pos="627063" algn="r"/>
              </a:tabLst>
              <a:defRPr>
                <a:solidFill>
                  <a:schemeClr val="tx1"/>
                </a:solidFill>
                <a:latin typeface="Arial" panose="020B0604020202020204" pitchFamily="34" charset="0"/>
              </a:defRPr>
            </a:lvl5pPr>
            <a:lvl6pPr marL="2514600" indent="-228600" fontAlgn="base">
              <a:spcBef>
                <a:spcPct val="0"/>
              </a:spcBef>
              <a:spcAft>
                <a:spcPct val="0"/>
              </a:spcAft>
              <a:tabLst>
                <a:tab pos="287338" algn="ctr"/>
                <a:tab pos="627063" algn="r"/>
              </a:tabLst>
              <a:defRPr>
                <a:solidFill>
                  <a:schemeClr val="tx1"/>
                </a:solidFill>
                <a:latin typeface="Arial" panose="020B0604020202020204" pitchFamily="34" charset="0"/>
              </a:defRPr>
            </a:lvl6pPr>
            <a:lvl7pPr marL="2971800" indent="-228600" fontAlgn="base">
              <a:spcBef>
                <a:spcPct val="0"/>
              </a:spcBef>
              <a:spcAft>
                <a:spcPct val="0"/>
              </a:spcAft>
              <a:tabLst>
                <a:tab pos="287338" algn="ctr"/>
                <a:tab pos="627063" algn="r"/>
              </a:tabLst>
              <a:defRPr>
                <a:solidFill>
                  <a:schemeClr val="tx1"/>
                </a:solidFill>
                <a:latin typeface="Arial" panose="020B0604020202020204" pitchFamily="34" charset="0"/>
              </a:defRPr>
            </a:lvl7pPr>
            <a:lvl8pPr marL="3429000" indent="-228600" fontAlgn="base">
              <a:spcBef>
                <a:spcPct val="0"/>
              </a:spcBef>
              <a:spcAft>
                <a:spcPct val="0"/>
              </a:spcAft>
              <a:tabLst>
                <a:tab pos="287338" algn="ctr"/>
                <a:tab pos="627063" algn="r"/>
              </a:tabLst>
              <a:defRPr>
                <a:solidFill>
                  <a:schemeClr val="tx1"/>
                </a:solidFill>
                <a:latin typeface="Arial" panose="020B0604020202020204" pitchFamily="34" charset="0"/>
              </a:defRPr>
            </a:lvl8pPr>
            <a:lvl9pPr marL="3886200" indent="-228600" fontAlgn="base">
              <a:spcBef>
                <a:spcPct val="0"/>
              </a:spcBef>
              <a:spcAft>
                <a:spcPct val="0"/>
              </a:spcAft>
              <a:tabLst>
                <a:tab pos="287338" algn="ctr"/>
                <a:tab pos="627063" algn="r"/>
              </a:tabLst>
              <a:defRPr>
                <a:solidFill>
                  <a:schemeClr val="tx1"/>
                </a:solidFill>
                <a:latin typeface="Arial" panose="020B0604020202020204" pitchFamily="34" charset="0"/>
              </a:defRPr>
            </a:lvl9pPr>
          </a:lstStyle>
          <a:p>
            <a:pPr eaLnBrk="1" hangingPunct="1">
              <a:defRPr/>
            </a:pPr>
            <a:r>
              <a:rPr lang="en-US" altLang="en-US" sz="1600">
                <a:solidFill>
                  <a:srgbClr val="7F7F7F"/>
                </a:solidFill>
              </a:rPr>
              <a:t>|</a:t>
            </a:r>
          </a:p>
        </p:txBody>
      </p:sp>
      <p:sp>
        <p:nvSpPr>
          <p:cNvPr id="5" name="Footer Placeholder 4">
            <a:extLst>
              <a:ext uri="{FF2B5EF4-FFF2-40B4-BE49-F238E27FC236}">
                <a16:creationId xmlns:a16="http://schemas.microsoft.com/office/drawing/2014/main" id="{134D46F0-688E-4AE3-BEC4-AEB9BEB6AD67}"/>
              </a:ext>
            </a:extLst>
          </p:cNvPr>
          <p:cNvSpPr txBox="1">
            <a:spLocks/>
          </p:cNvSpPr>
          <p:nvPr userDrawn="1"/>
        </p:nvSpPr>
        <p:spPr>
          <a:xfrm>
            <a:off x="412750" y="6132513"/>
            <a:ext cx="4059238" cy="365125"/>
          </a:xfrm>
          <a:prstGeom prst="rect">
            <a:avLst/>
          </a:prstGeom>
        </p:spPr>
        <p:txBody>
          <a:bodyPr rIns="0" anchor="ctr"/>
          <a:lstStyle>
            <a:defPPr>
              <a:defRPr lang="en-US"/>
            </a:defPPr>
            <a:lvl1pPr marL="0" algn="l"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rgbClr val="7F7F7F"/>
                </a:solidFill>
              </a:rPr>
              <a:t>xtelligentmedia.com</a:t>
            </a:r>
          </a:p>
        </p:txBody>
      </p:sp>
      <p:sp>
        <p:nvSpPr>
          <p:cNvPr id="6" name="Slide Number Placeholder 4">
            <a:extLst>
              <a:ext uri="{FF2B5EF4-FFF2-40B4-BE49-F238E27FC236}">
                <a16:creationId xmlns:a16="http://schemas.microsoft.com/office/drawing/2014/main" id="{9397DF2E-7ED9-40D0-803B-3996C0723DB5}"/>
              </a:ext>
            </a:extLst>
          </p:cNvPr>
          <p:cNvSpPr txBox="1">
            <a:spLocks/>
          </p:cNvSpPr>
          <p:nvPr userDrawn="1"/>
        </p:nvSpPr>
        <p:spPr>
          <a:xfrm>
            <a:off x="1782763" y="6118225"/>
            <a:ext cx="392112" cy="365125"/>
          </a:xfrm>
          <a:prstGeom prst="rect">
            <a:avLst/>
          </a:prstGeom>
        </p:spPr>
        <p:txBody>
          <a:bodyPr lIns="0" anchor="ct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44C34C11-A836-4B34-A4A5-E16FA44284B2}" type="slidenum">
              <a:rPr lang="en-US" smtClean="0">
                <a:solidFill>
                  <a:srgbClr val="7F7F7F"/>
                </a:solidFill>
              </a:rPr>
              <a:pPr fontAlgn="auto">
                <a:spcBef>
                  <a:spcPts val="0"/>
                </a:spcBef>
                <a:spcAft>
                  <a:spcPts val="0"/>
                </a:spcAft>
                <a:defRPr/>
              </a:pPr>
              <a:t>‹#›</a:t>
            </a:fld>
            <a:endParaRPr lang="en-US" dirty="0">
              <a:solidFill>
                <a:srgbClr val="7F7F7F"/>
              </a:solidFill>
            </a:endParaRPr>
          </a:p>
        </p:txBody>
      </p:sp>
      <p:sp>
        <p:nvSpPr>
          <p:cNvPr id="2" name="Title 1">
            <a:extLst>
              <a:ext uri="{FF2B5EF4-FFF2-40B4-BE49-F238E27FC236}">
                <a16:creationId xmlns:a16="http://schemas.microsoft.com/office/drawing/2014/main" id="{A7AE11B5-B871-4D30-B215-C3B74F4D850C}"/>
              </a:ext>
            </a:extLst>
          </p:cNvPr>
          <p:cNvSpPr>
            <a:spLocks noGrp="1"/>
          </p:cNvSpPr>
          <p:nvPr>
            <p:ph type="title"/>
          </p:nvPr>
        </p:nvSpPr>
        <p:spPr>
          <a:xfrm>
            <a:off x="831850" y="1709738"/>
            <a:ext cx="10515600" cy="2852737"/>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E12A56ED-CA17-4103-A0E7-F13EA51AAF51}"/>
              </a:ext>
            </a:extLst>
          </p:cNvPr>
          <p:cNvSpPr>
            <a:spLocks noGrp="1"/>
          </p:cNvSpPr>
          <p:nvPr>
            <p:ph type="body" idx="1"/>
          </p:nvPr>
        </p:nvSpPr>
        <p:spPr>
          <a:xfrm>
            <a:off x="831850" y="4589463"/>
            <a:ext cx="10515600" cy="1500187"/>
          </a:xfrm>
        </p:spPr>
        <p:txBody>
          <a:bodyPr>
            <a:normAutofit/>
          </a:bodyPr>
          <a:lstStyle>
            <a:lvl1pPr marL="0" indent="0">
              <a:buNone/>
              <a:defRPr sz="2000" cap="all" baseline="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313576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7DE593-8CE3-48C3-B765-3FF1D6964A61}"/>
              </a:ext>
            </a:extLst>
          </p:cNvPr>
          <p:cNvSpPr txBox="1">
            <a:spLocks noChangeArrowheads="1"/>
          </p:cNvSpPr>
          <p:nvPr userDrawn="1"/>
        </p:nvSpPr>
        <p:spPr bwMode="auto">
          <a:xfrm>
            <a:off x="1489075" y="6097588"/>
            <a:ext cx="979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87338" algn="ctr"/>
                <a:tab pos="627063" algn="r"/>
              </a:tabLst>
              <a:defRPr>
                <a:solidFill>
                  <a:schemeClr val="tx1"/>
                </a:solidFill>
                <a:latin typeface="Arial" panose="020B0604020202020204" pitchFamily="34" charset="0"/>
              </a:defRPr>
            </a:lvl1pPr>
            <a:lvl2pPr marL="742950" indent="-285750">
              <a:tabLst>
                <a:tab pos="287338" algn="ctr"/>
                <a:tab pos="627063" algn="r"/>
              </a:tabLst>
              <a:defRPr>
                <a:solidFill>
                  <a:schemeClr val="tx1"/>
                </a:solidFill>
                <a:latin typeface="Arial" panose="020B0604020202020204" pitchFamily="34" charset="0"/>
              </a:defRPr>
            </a:lvl2pPr>
            <a:lvl3pPr marL="1143000" indent="-228600">
              <a:tabLst>
                <a:tab pos="287338" algn="ctr"/>
                <a:tab pos="627063" algn="r"/>
              </a:tabLst>
              <a:defRPr>
                <a:solidFill>
                  <a:schemeClr val="tx1"/>
                </a:solidFill>
                <a:latin typeface="Arial" panose="020B0604020202020204" pitchFamily="34" charset="0"/>
              </a:defRPr>
            </a:lvl3pPr>
            <a:lvl4pPr marL="1600200" indent="-228600">
              <a:tabLst>
                <a:tab pos="287338" algn="ctr"/>
                <a:tab pos="627063" algn="r"/>
              </a:tabLst>
              <a:defRPr>
                <a:solidFill>
                  <a:schemeClr val="tx1"/>
                </a:solidFill>
                <a:latin typeface="Arial" panose="020B0604020202020204" pitchFamily="34" charset="0"/>
              </a:defRPr>
            </a:lvl4pPr>
            <a:lvl5pPr marL="2057400" indent="-228600">
              <a:tabLst>
                <a:tab pos="287338" algn="ctr"/>
                <a:tab pos="627063" algn="r"/>
              </a:tabLst>
              <a:defRPr>
                <a:solidFill>
                  <a:schemeClr val="tx1"/>
                </a:solidFill>
                <a:latin typeface="Arial" panose="020B0604020202020204" pitchFamily="34" charset="0"/>
              </a:defRPr>
            </a:lvl5pPr>
            <a:lvl6pPr marL="2514600" indent="-228600" fontAlgn="base">
              <a:spcBef>
                <a:spcPct val="0"/>
              </a:spcBef>
              <a:spcAft>
                <a:spcPct val="0"/>
              </a:spcAft>
              <a:tabLst>
                <a:tab pos="287338" algn="ctr"/>
                <a:tab pos="627063" algn="r"/>
              </a:tabLst>
              <a:defRPr>
                <a:solidFill>
                  <a:schemeClr val="tx1"/>
                </a:solidFill>
                <a:latin typeface="Arial" panose="020B0604020202020204" pitchFamily="34" charset="0"/>
              </a:defRPr>
            </a:lvl6pPr>
            <a:lvl7pPr marL="2971800" indent="-228600" fontAlgn="base">
              <a:spcBef>
                <a:spcPct val="0"/>
              </a:spcBef>
              <a:spcAft>
                <a:spcPct val="0"/>
              </a:spcAft>
              <a:tabLst>
                <a:tab pos="287338" algn="ctr"/>
                <a:tab pos="627063" algn="r"/>
              </a:tabLst>
              <a:defRPr>
                <a:solidFill>
                  <a:schemeClr val="tx1"/>
                </a:solidFill>
                <a:latin typeface="Arial" panose="020B0604020202020204" pitchFamily="34" charset="0"/>
              </a:defRPr>
            </a:lvl7pPr>
            <a:lvl8pPr marL="3429000" indent="-228600" fontAlgn="base">
              <a:spcBef>
                <a:spcPct val="0"/>
              </a:spcBef>
              <a:spcAft>
                <a:spcPct val="0"/>
              </a:spcAft>
              <a:tabLst>
                <a:tab pos="287338" algn="ctr"/>
                <a:tab pos="627063" algn="r"/>
              </a:tabLst>
              <a:defRPr>
                <a:solidFill>
                  <a:schemeClr val="tx1"/>
                </a:solidFill>
                <a:latin typeface="Arial" panose="020B0604020202020204" pitchFamily="34" charset="0"/>
              </a:defRPr>
            </a:lvl8pPr>
            <a:lvl9pPr marL="3886200" indent="-228600" fontAlgn="base">
              <a:spcBef>
                <a:spcPct val="0"/>
              </a:spcBef>
              <a:spcAft>
                <a:spcPct val="0"/>
              </a:spcAft>
              <a:tabLst>
                <a:tab pos="287338" algn="ctr"/>
                <a:tab pos="627063" algn="r"/>
              </a:tabLst>
              <a:defRPr>
                <a:solidFill>
                  <a:schemeClr val="tx1"/>
                </a:solidFill>
                <a:latin typeface="Arial" panose="020B0604020202020204" pitchFamily="34" charset="0"/>
              </a:defRPr>
            </a:lvl9pPr>
          </a:lstStyle>
          <a:p>
            <a:pPr eaLnBrk="1" hangingPunct="1">
              <a:defRPr/>
            </a:pPr>
            <a:r>
              <a:rPr lang="en-US" altLang="en-US" sz="1600">
                <a:solidFill>
                  <a:srgbClr val="7F7F7F"/>
                </a:solidFill>
              </a:rPr>
              <a:t>|</a:t>
            </a:r>
          </a:p>
        </p:txBody>
      </p:sp>
      <p:sp>
        <p:nvSpPr>
          <p:cNvPr id="6" name="Footer Placeholder 4">
            <a:extLst>
              <a:ext uri="{FF2B5EF4-FFF2-40B4-BE49-F238E27FC236}">
                <a16:creationId xmlns:a16="http://schemas.microsoft.com/office/drawing/2014/main" id="{E4824275-A215-447C-9942-5F5A546CE5EE}"/>
              </a:ext>
            </a:extLst>
          </p:cNvPr>
          <p:cNvSpPr txBox="1">
            <a:spLocks/>
          </p:cNvSpPr>
          <p:nvPr userDrawn="1"/>
        </p:nvSpPr>
        <p:spPr>
          <a:xfrm>
            <a:off x="412750" y="6132513"/>
            <a:ext cx="4059238" cy="365125"/>
          </a:xfrm>
          <a:prstGeom prst="rect">
            <a:avLst/>
          </a:prstGeom>
        </p:spPr>
        <p:txBody>
          <a:bodyPr rIns="0" anchor="ctr"/>
          <a:lstStyle>
            <a:defPPr>
              <a:defRPr lang="en-US"/>
            </a:defPPr>
            <a:lvl1pPr marL="0" algn="l"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rgbClr val="7F7F7F"/>
                </a:solidFill>
              </a:rPr>
              <a:t>xtelligentmedia.com</a:t>
            </a:r>
          </a:p>
        </p:txBody>
      </p:sp>
      <p:sp>
        <p:nvSpPr>
          <p:cNvPr id="7" name="Slide Number Placeholder 4">
            <a:extLst>
              <a:ext uri="{FF2B5EF4-FFF2-40B4-BE49-F238E27FC236}">
                <a16:creationId xmlns:a16="http://schemas.microsoft.com/office/drawing/2014/main" id="{713D60D1-8B12-4BC4-86C8-D5006091A4F5}"/>
              </a:ext>
            </a:extLst>
          </p:cNvPr>
          <p:cNvSpPr txBox="1">
            <a:spLocks/>
          </p:cNvSpPr>
          <p:nvPr userDrawn="1"/>
        </p:nvSpPr>
        <p:spPr>
          <a:xfrm>
            <a:off x="1782763" y="6118225"/>
            <a:ext cx="392112" cy="365125"/>
          </a:xfrm>
          <a:prstGeom prst="rect">
            <a:avLst/>
          </a:prstGeom>
        </p:spPr>
        <p:txBody>
          <a:bodyPr lIns="0" anchor="ct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9C47048E-6982-434E-BF54-40DD510D0AFF}" type="slidenum">
              <a:rPr lang="en-US" smtClean="0">
                <a:solidFill>
                  <a:srgbClr val="7F7F7F"/>
                </a:solidFill>
              </a:rPr>
              <a:pPr fontAlgn="auto">
                <a:spcBef>
                  <a:spcPts val="0"/>
                </a:spcBef>
                <a:spcAft>
                  <a:spcPts val="0"/>
                </a:spcAft>
                <a:defRPr/>
              </a:pPr>
              <a:t>‹#›</a:t>
            </a:fld>
            <a:endParaRPr lang="en-US" dirty="0">
              <a:solidFill>
                <a:srgbClr val="7F7F7F"/>
              </a:solidFill>
            </a:endParaRPr>
          </a:p>
        </p:txBody>
      </p:sp>
      <p:sp>
        <p:nvSpPr>
          <p:cNvPr id="2" name="Title 1">
            <a:extLst>
              <a:ext uri="{FF2B5EF4-FFF2-40B4-BE49-F238E27FC236}">
                <a16:creationId xmlns:a16="http://schemas.microsoft.com/office/drawing/2014/main" id="{0C5F45C2-188F-49E6-800D-FD9D3CDD5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841732-38FE-4CD2-AC85-AB92AD294000}"/>
              </a:ext>
            </a:extLst>
          </p:cNvPr>
          <p:cNvSpPr>
            <a:spLocks noGrp="1"/>
          </p:cNvSpPr>
          <p:nvPr>
            <p:ph sz="half" idx="1"/>
          </p:nvPr>
        </p:nvSpPr>
        <p:spPr>
          <a:xfrm>
            <a:off x="550506" y="1703161"/>
            <a:ext cx="4495800" cy="4092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4884FB-0BF5-4DD3-AA0F-286563A731D7}"/>
              </a:ext>
            </a:extLst>
          </p:cNvPr>
          <p:cNvSpPr>
            <a:spLocks noGrp="1"/>
          </p:cNvSpPr>
          <p:nvPr>
            <p:ph sz="half" idx="2"/>
          </p:nvPr>
        </p:nvSpPr>
        <p:spPr>
          <a:xfrm>
            <a:off x="6129362" y="1613353"/>
            <a:ext cx="4927600" cy="4092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5355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6422970-4977-44A2-9D81-795407360EB9}"/>
              </a:ext>
            </a:extLst>
          </p:cNvPr>
          <p:cNvSpPr txBox="1">
            <a:spLocks noChangeArrowheads="1"/>
          </p:cNvSpPr>
          <p:nvPr userDrawn="1"/>
        </p:nvSpPr>
        <p:spPr bwMode="auto">
          <a:xfrm>
            <a:off x="1489075" y="6097588"/>
            <a:ext cx="979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87338" algn="ctr"/>
                <a:tab pos="627063" algn="r"/>
              </a:tabLst>
              <a:defRPr>
                <a:solidFill>
                  <a:schemeClr val="tx1"/>
                </a:solidFill>
                <a:latin typeface="Arial" panose="020B0604020202020204" pitchFamily="34" charset="0"/>
              </a:defRPr>
            </a:lvl1pPr>
            <a:lvl2pPr marL="742950" indent="-285750">
              <a:tabLst>
                <a:tab pos="287338" algn="ctr"/>
                <a:tab pos="627063" algn="r"/>
              </a:tabLst>
              <a:defRPr>
                <a:solidFill>
                  <a:schemeClr val="tx1"/>
                </a:solidFill>
                <a:latin typeface="Arial" panose="020B0604020202020204" pitchFamily="34" charset="0"/>
              </a:defRPr>
            </a:lvl2pPr>
            <a:lvl3pPr marL="1143000" indent="-228600">
              <a:tabLst>
                <a:tab pos="287338" algn="ctr"/>
                <a:tab pos="627063" algn="r"/>
              </a:tabLst>
              <a:defRPr>
                <a:solidFill>
                  <a:schemeClr val="tx1"/>
                </a:solidFill>
                <a:latin typeface="Arial" panose="020B0604020202020204" pitchFamily="34" charset="0"/>
              </a:defRPr>
            </a:lvl3pPr>
            <a:lvl4pPr marL="1600200" indent="-228600">
              <a:tabLst>
                <a:tab pos="287338" algn="ctr"/>
                <a:tab pos="627063" algn="r"/>
              </a:tabLst>
              <a:defRPr>
                <a:solidFill>
                  <a:schemeClr val="tx1"/>
                </a:solidFill>
                <a:latin typeface="Arial" panose="020B0604020202020204" pitchFamily="34" charset="0"/>
              </a:defRPr>
            </a:lvl4pPr>
            <a:lvl5pPr marL="2057400" indent="-228600">
              <a:tabLst>
                <a:tab pos="287338" algn="ctr"/>
                <a:tab pos="627063" algn="r"/>
              </a:tabLst>
              <a:defRPr>
                <a:solidFill>
                  <a:schemeClr val="tx1"/>
                </a:solidFill>
                <a:latin typeface="Arial" panose="020B0604020202020204" pitchFamily="34" charset="0"/>
              </a:defRPr>
            </a:lvl5pPr>
            <a:lvl6pPr marL="2514600" indent="-228600" fontAlgn="base">
              <a:spcBef>
                <a:spcPct val="0"/>
              </a:spcBef>
              <a:spcAft>
                <a:spcPct val="0"/>
              </a:spcAft>
              <a:tabLst>
                <a:tab pos="287338" algn="ctr"/>
                <a:tab pos="627063" algn="r"/>
              </a:tabLst>
              <a:defRPr>
                <a:solidFill>
                  <a:schemeClr val="tx1"/>
                </a:solidFill>
                <a:latin typeface="Arial" panose="020B0604020202020204" pitchFamily="34" charset="0"/>
              </a:defRPr>
            </a:lvl6pPr>
            <a:lvl7pPr marL="2971800" indent="-228600" fontAlgn="base">
              <a:spcBef>
                <a:spcPct val="0"/>
              </a:spcBef>
              <a:spcAft>
                <a:spcPct val="0"/>
              </a:spcAft>
              <a:tabLst>
                <a:tab pos="287338" algn="ctr"/>
                <a:tab pos="627063" algn="r"/>
              </a:tabLst>
              <a:defRPr>
                <a:solidFill>
                  <a:schemeClr val="tx1"/>
                </a:solidFill>
                <a:latin typeface="Arial" panose="020B0604020202020204" pitchFamily="34" charset="0"/>
              </a:defRPr>
            </a:lvl7pPr>
            <a:lvl8pPr marL="3429000" indent="-228600" fontAlgn="base">
              <a:spcBef>
                <a:spcPct val="0"/>
              </a:spcBef>
              <a:spcAft>
                <a:spcPct val="0"/>
              </a:spcAft>
              <a:tabLst>
                <a:tab pos="287338" algn="ctr"/>
                <a:tab pos="627063" algn="r"/>
              </a:tabLst>
              <a:defRPr>
                <a:solidFill>
                  <a:schemeClr val="tx1"/>
                </a:solidFill>
                <a:latin typeface="Arial" panose="020B0604020202020204" pitchFamily="34" charset="0"/>
              </a:defRPr>
            </a:lvl8pPr>
            <a:lvl9pPr marL="3886200" indent="-228600" fontAlgn="base">
              <a:spcBef>
                <a:spcPct val="0"/>
              </a:spcBef>
              <a:spcAft>
                <a:spcPct val="0"/>
              </a:spcAft>
              <a:tabLst>
                <a:tab pos="287338" algn="ctr"/>
                <a:tab pos="627063" algn="r"/>
              </a:tabLst>
              <a:defRPr>
                <a:solidFill>
                  <a:schemeClr val="tx1"/>
                </a:solidFill>
                <a:latin typeface="Arial" panose="020B0604020202020204" pitchFamily="34" charset="0"/>
              </a:defRPr>
            </a:lvl9pPr>
          </a:lstStyle>
          <a:p>
            <a:pPr eaLnBrk="1" hangingPunct="1">
              <a:defRPr/>
            </a:pPr>
            <a:r>
              <a:rPr lang="en-US" altLang="en-US" sz="1600">
                <a:solidFill>
                  <a:srgbClr val="7F7F7F"/>
                </a:solidFill>
              </a:rPr>
              <a:t>|</a:t>
            </a:r>
          </a:p>
        </p:txBody>
      </p:sp>
      <p:sp>
        <p:nvSpPr>
          <p:cNvPr id="8" name="Footer Placeholder 4">
            <a:extLst>
              <a:ext uri="{FF2B5EF4-FFF2-40B4-BE49-F238E27FC236}">
                <a16:creationId xmlns:a16="http://schemas.microsoft.com/office/drawing/2014/main" id="{E295CAB8-53E2-476A-9B84-6FBB1C7B3B4A}"/>
              </a:ext>
            </a:extLst>
          </p:cNvPr>
          <p:cNvSpPr txBox="1">
            <a:spLocks/>
          </p:cNvSpPr>
          <p:nvPr userDrawn="1"/>
        </p:nvSpPr>
        <p:spPr>
          <a:xfrm>
            <a:off x="412750" y="6132513"/>
            <a:ext cx="4059238" cy="365125"/>
          </a:xfrm>
          <a:prstGeom prst="rect">
            <a:avLst/>
          </a:prstGeom>
        </p:spPr>
        <p:txBody>
          <a:bodyPr rIns="0" anchor="ctr"/>
          <a:lstStyle>
            <a:defPPr>
              <a:defRPr lang="en-US"/>
            </a:defPPr>
            <a:lvl1pPr marL="0" algn="l"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rgbClr val="7F7F7F"/>
                </a:solidFill>
              </a:rPr>
              <a:t>xtelligentmedia.com</a:t>
            </a:r>
          </a:p>
        </p:txBody>
      </p:sp>
      <p:sp>
        <p:nvSpPr>
          <p:cNvPr id="9" name="Slide Number Placeholder 4">
            <a:extLst>
              <a:ext uri="{FF2B5EF4-FFF2-40B4-BE49-F238E27FC236}">
                <a16:creationId xmlns:a16="http://schemas.microsoft.com/office/drawing/2014/main" id="{16247645-B5A4-4364-A125-DED62D1BE00E}"/>
              </a:ext>
            </a:extLst>
          </p:cNvPr>
          <p:cNvSpPr txBox="1">
            <a:spLocks/>
          </p:cNvSpPr>
          <p:nvPr userDrawn="1"/>
        </p:nvSpPr>
        <p:spPr>
          <a:xfrm>
            <a:off x="1782763" y="6118225"/>
            <a:ext cx="392112" cy="365125"/>
          </a:xfrm>
          <a:prstGeom prst="rect">
            <a:avLst/>
          </a:prstGeom>
        </p:spPr>
        <p:txBody>
          <a:bodyPr lIns="0" anchor="ct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7720C94-D87B-4357-940A-0A1E6015BBE5}" type="slidenum">
              <a:rPr lang="en-US" smtClean="0">
                <a:solidFill>
                  <a:srgbClr val="7F7F7F"/>
                </a:solidFill>
              </a:rPr>
              <a:pPr fontAlgn="auto">
                <a:spcBef>
                  <a:spcPts val="0"/>
                </a:spcBef>
                <a:spcAft>
                  <a:spcPts val="0"/>
                </a:spcAft>
                <a:defRPr/>
              </a:pPr>
              <a:t>‹#›</a:t>
            </a:fld>
            <a:endParaRPr lang="en-US" dirty="0">
              <a:solidFill>
                <a:srgbClr val="7F7F7F"/>
              </a:solidFill>
            </a:endParaRPr>
          </a:p>
        </p:txBody>
      </p:sp>
      <p:sp>
        <p:nvSpPr>
          <p:cNvPr id="3" name="Text Placeholder 2">
            <a:extLst>
              <a:ext uri="{FF2B5EF4-FFF2-40B4-BE49-F238E27FC236}">
                <a16:creationId xmlns:a16="http://schemas.microsoft.com/office/drawing/2014/main" id="{C1E29DAE-372C-4F5A-9E6E-48E213184D0B}"/>
              </a:ext>
            </a:extLst>
          </p:cNvPr>
          <p:cNvSpPr>
            <a:spLocks noGrp="1"/>
          </p:cNvSpPr>
          <p:nvPr>
            <p:ph type="body" idx="1"/>
          </p:nvPr>
        </p:nvSpPr>
        <p:spPr>
          <a:xfrm>
            <a:off x="550506" y="1455744"/>
            <a:ext cx="4473575" cy="602585"/>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D10D8E3-0A69-4431-A2E8-D3B5AD3B1AE2}"/>
              </a:ext>
            </a:extLst>
          </p:cNvPr>
          <p:cNvSpPr>
            <a:spLocks noGrp="1"/>
          </p:cNvSpPr>
          <p:nvPr>
            <p:ph sz="half" idx="2"/>
          </p:nvPr>
        </p:nvSpPr>
        <p:spPr>
          <a:xfrm>
            <a:off x="550506" y="2194843"/>
            <a:ext cx="4473575" cy="36997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8F3DA7-DAEC-4F8D-9680-4BA2727A8CF8}"/>
              </a:ext>
            </a:extLst>
          </p:cNvPr>
          <p:cNvSpPr>
            <a:spLocks noGrp="1"/>
          </p:cNvSpPr>
          <p:nvPr>
            <p:ph type="body" sz="quarter" idx="3"/>
          </p:nvPr>
        </p:nvSpPr>
        <p:spPr>
          <a:xfrm>
            <a:off x="6158391" y="1455744"/>
            <a:ext cx="4471416" cy="603504"/>
          </a:xfrm>
        </p:spPr>
        <p:txBody>
          <a:bodyPr rtlCol="0" anchor="b">
            <a:normAutofit/>
          </a:bodyPr>
          <a:lstStyle>
            <a:lvl1pPr>
              <a:defRPr lang="en-US" sz="2400" b="1" smtClean="0">
                <a:solidFill>
                  <a:schemeClr val="tx2"/>
                </a:solidFill>
              </a:defRPr>
            </a:lvl1pPr>
          </a:lstStyle>
          <a:p>
            <a:pPr lvl="0"/>
            <a:r>
              <a:rPr lang="en-US"/>
              <a:t>Edit Master text styles</a:t>
            </a:r>
          </a:p>
        </p:txBody>
      </p:sp>
      <p:sp>
        <p:nvSpPr>
          <p:cNvPr id="6" name="Content Placeholder 5">
            <a:extLst>
              <a:ext uri="{FF2B5EF4-FFF2-40B4-BE49-F238E27FC236}">
                <a16:creationId xmlns:a16="http://schemas.microsoft.com/office/drawing/2014/main" id="{007C9263-48B6-4647-B722-6F8FFAC7961F}"/>
              </a:ext>
            </a:extLst>
          </p:cNvPr>
          <p:cNvSpPr>
            <a:spLocks noGrp="1"/>
          </p:cNvSpPr>
          <p:nvPr>
            <p:ph sz="quarter" idx="4"/>
          </p:nvPr>
        </p:nvSpPr>
        <p:spPr>
          <a:xfrm>
            <a:off x="6172200" y="2194843"/>
            <a:ext cx="4914900" cy="36997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5A6F2C0C-F191-4428-83F7-5BE63C45B9B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3654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3B249A1-36CC-48A4-8B9F-69EC55E41239}"/>
              </a:ext>
            </a:extLst>
          </p:cNvPr>
          <p:cNvSpPr>
            <a:spLocks noGrp="1" noChangeArrowheads="1"/>
          </p:cNvSpPr>
          <p:nvPr>
            <p:ph type="title"/>
          </p:nvPr>
        </p:nvSpPr>
        <p:spPr bwMode="auto">
          <a:xfrm>
            <a:off x="550863" y="419100"/>
            <a:ext cx="105060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53239C0B-99A6-41C6-9998-F362F1CE6C80}"/>
              </a:ext>
            </a:extLst>
          </p:cNvPr>
          <p:cNvSpPr>
            <a:spLocks noGrp="1" noChangeArrowheads="1"/>
          </p:cNvSpPr>
          <p:nvPr>
            <p:ph type="body" idx="1"/>
          </p:nvPr>
        </p:nvSpPr>
        <p:spPr bwMode="auto">
          <a:xfrm>
            <a:off x="550863" y="1524000"/>
            <a:ext cx="10506075" cy="435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 name="Rectangle 7">
            <a:extLst>
              <a:ext uri="{FF2B5EF4-FFF2-40B4-BE49-F238E27FC236}">
                <a16:creationId xmlns:a16="http://schemas.microsoft.com/office/drawing/2014/main" id="{3B544423-D2FE-413C-B35F-CF7F78E51BAC}"/>
              </a:ext>
            </a:extLst>
          </p:cNvPr>
          <p:cNvSpPr/>
          <p:nvPr userDrawn="1"/>
        </p:nvSpPr>
        <p:spPr>
          <a:xfrm>
            <a:off x="0" y="0"/>
            <a:ext cx="12192000"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cxnSp>
        <p:nvCxnSpPr>
          <p:cNvPr id="12" name="Straight Connector 11">
            <a:extLst>
              <a:ext uri="{FF2B5EF4-FFF2-40B4-BE49-F238E27FC236}">
                <a16:creationId xmlns:a16="http://schemas.microsoft.com/office/drawing/2014/main" id="{F24B8BC0-42B9-43A0-85AE-8374238BB56D}"/>
              </a:ext>
            </a:extLst>
          </p:cNvPr>
          <p:cNvCxnSpPr/>
          <p:nvPr userDrawn="1"/>
        </p:nvCxnSpPr>
        <p:spPr>
          <a:xfrm>
            <a:off x="428625" y="6051550"/>
            <a:ext cx="1132363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30" name="TextBox 10">
            <a:extLst>
              <a:ext uri="{FF2B5EF4-FFF2-40B4-BE49-F238E27FC236}">
                <a16:creationId xmlns:a16="http://schemas.microsoft.com/office/drawing/2014/main" id="{456AAB9C-8514-F046-A54F-1FF5DFE6D141}"/>
              </a:ext>
            </a:extLst>
          </p:cNvPr>
          <p:cNvSpPr txBox="1">
            <a:spLocks noChangeArrowheads="1"/>
          </p:cNvSpPr>
          <p:nvPr userDrawn="1"/>
        </p:nvSpPr>
        <p:spPr bwMode="auto">
          <a:xfrm>
            <a:off x="1489075" y="6097588"/>
            <a:ext cx="9794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287338" algn="ctr"/>
                <a:tab pos="627063" algn="r"/>
              </a:tabLst>
              <a:defRPr>
                <a:solidFill>
                  <a:schemeClr val="tx1"/>
                </a:solidFill>
                <a:latin typeface="Arial" panose="020B0604020202020204" pitchFamily="34" charset="0"/>
              </a:defRPr>
            </a:lvl1pPr>
            <a:lvl2pPr marL="742950" indent="-285750">
              <a:tabLst>
                <a:tab pos="287338" algn="ctr"/>
                <a:tab pos="627063" algn="r"/>
              </a:tabLst>
              <a:defRPr>
                <a:solidFill>
                  <a:schemeClr val="tx1"/>
                </a:solidFill>
                <a:latin typeface="Arial" panose="020B0604020202020204" pitchFamily="34" charset="0"/>
              </a:defRPr>
            </a:lvl2pPr>
            <a:lvl3pPr marL="1143000" indent="-228600">
              <a:tabLst>
                <a:tab pos="287338" algn="ctr"/>
                <a:tab pos="627063" algn="r"/>
              </a:tabLst>
              <a:defRPr>
                <a:solidFill>
                  <a:schemeClr val="tx1"/>
                </a:solidFill>
                <a:latin typeface="Arial" panose="020B0604020202020204" pitchFamily="34" charset="0"/>
              </a:defRPr>
            </a:lvl3pPr>
            <a:lvl4pPr marL="1600200" indent="-228600">
              <a:tabLst>
                <a:tab pos="287338" algn="ctr"/>
                <a:tab pos="627063" algn="r"/>
              </a:tabLst>
              <a:defRPr>
                <a:solidFill>
                  <a:schemeClr val="tx1"/>
                </a:solidFill>
                <a:latin typeface="Arial" panose="020B0604020202020204" pitchFamily="34" charset="0"/>
              </a:defRPr>
            </a:lvl4pPr>
            <a:lvl5pPr marL="2057400" indent="-228600">
              <a:tabLst>
                <a:tab pos="287338" algn="ctr"/>
                <a:tab pos="627063" algn="r"/>
              </a:tabLst>
              <a:defRPr>
                <a:solidFill>
                  <a:schemeClr val="tx1"/>
                </a:solidFill>
                <a:latin typeface="Arial" panose="020B0604020202020204" pitchFamily="34" charset="0"/>
              </a:defRPr>
            </a:lvl5pPr>
            <a:lvl6pPr marL="2514600" indent="-228600" fontAlgn="base">
              <a:spcBef>
                <a:spcPct val="0"/>
              </a:spcBef>
              <a:spcAft>
                <a:spcPct val="0"/>
              </a:spcAft>
              <a:tabLst>
                <a:tab pos="287338" algn="ctr"/>
                <a:tab pos="627063" algn="r"/>
              </a:tabLst>
              <a:defRPr>
                <a:solidFill>
                  <a:schemeClr val="tx1"/>
                </a:solidFill>
                <a:latin typeface="Arial" panose="020B0604020202020204" pitchFamily="34" charset="0"/>
              </a:defRPr>
            </a:lvl6pPr>
            <a:lvl7pPr marL="2971800" indent="-228600" fontAlgn="base">
              <a:spcBef>
                <a:spcPct val="0"/>
              </a:spcBef>
              <a:spcAft>
                <a:spcPct val="0"/>
              </a:spcAft>
              <a:tabLst>
                <a:tab pos="287338" algn="ctr"/>
                <a:tab pos="627063" algn="r"/>
              </a:tabLst>
              <a:defRPr>
                <a:solidFill>
                  <a:schemeClr val="tx1"/>
                </a:solidFill>
                <a:latin typeface="Arial" panose="020B0604020202020204" pitchFamily="34" charset="0"/>
              </a:defRPr>
            </a:lvl7pPr>
            <a:lvl8pPr marL="3429000" indent="-228600" fontAlgn="base">
              <a:spcBef>
                <a:spcPct val="0"/>
              </a:spcBef>
              <a:spcAft>
                <a:spcPct val="0"/>
              </a:spcAft>
              <a:tabLst>
                <a:tab pos="287338" algn="ctr"/>
                <a:tab pos="627063" algn="r"/>
              </a:tabLst>
              <a:defRPr>
                <a:solidFill>
                  <a:schemeClr val="tx1"/>
                </a:solidFill>
                <a:latin typeface="Arial" panose="020B0604020202020204" pitchFamily="34" charset="0"/>
              </a:defRPr>
            </a:lvl8pPr>
            <a:lvl9pPr marL="3886200" indent="-228600" fontAlgn="base">
              <a:spcBef>
                <a:spcPct val="0"/>
              </a:spcBef>
              <a:spcAft>
                <a:spcPct val="0"/>
              </a:spcAft>
              <a:tabLst>
                <a:tab pos="287338" algn="ctr"/>
                <a:tab pos="627063" algn="r"/>
              </a:tabLst>
              <a:defRPr>
                <a:solidFill>
                  <a:schemeClr val="tx1"/>
                </a:solidFill>
                <a:latin typeface="Arial" panose="020B0604020202020204" pitchFamily="34" charset="0"/>
              </a:defRPr>
            </a:lvl9pPr>
          </a:lstStyle>
          <a:p>
            <a:pPr eaLnBrk="1" hangingPunct="1">
              <a:defRPr/>
            </a:pPr>
            <a:r>
              <a:rPr lang="en-US" altLang="en-US" sz="1600">
                <a:solidFill>
                  <a:srgbClr val="7F7F7F"/>
                </a:solidFill>
              </a:rPr>
              <a:t>|</a:t>
            </a:r>
          </a:p>
        </p:txBody>
      </p:sp>
      <p:sp>
        <p:nvSpPr>
          <p:cNvPr id="13" name="Footer Placeholder 4">
            <a:extLst>
              <a:ext uri="{FF2B5EF4-FFF2-40B4-BE49-F238E27FC236}">
                <a16:creationId xmlns:a16="http://schemas.microsoft.com/office/drawing/2014/main" id="{FA951455-4388-E441-98E7-FE980EF949F2}"/>
              </a:ext>
            </a:extLst>
          </p:cNvPr>
          <p:cNvSpPr txBox="1">
            <a:spLocks/>
          </p:cNvSpPr>
          <p:nvPr userDrawn="1"/>
        </p:nvSpPr>
        <p:spPr>
          <a:xfrm>
            <a:off x="412750" y="6132513"/>
            <a:ext cx="4059238" cy="365125"/>
          </a:xfrm>
          <a:prstGeom prst="rect">
            <a:avLst/>
          </a:prstGeom>
        </p:spPr>
        <p:txBody>
          <a:bodyPr rIns="0" anchor="ctr"/>
          <a:lstStyle>
            <a:defPPr>
              <a:defRPr lang="en-US"/>
            </a:defPPr>
            <a:lvl1pPr marL="0" algn="l"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solidFill>
                  <a:srgbClr val="7F7F7F"/>
                </a:solidFill>
              </a:rPr>
              <a:t>xtelligentmedia.com</a:t>
            </a:r>
          </a:p>
        </p:txBody>
      </p:sp>
      <p:sp>
        <p:nvSpPr>
          <p:cNvPr id="14" name="Slide Number Placeholder 4">
            <a:extLst>
              <a:ext uri="{FF2B5EF4-FFF2-40B4-BE49-F238E27FC236}">
                <a16:creationId xmlns:a16="http://schemas.microsoft.com/office/drawing/2014/main" id="{2DF400E8-A370-294A-A6D8-8FAC7B983EC9}"/>
              </a:ext>
            </a:extLst>
          </p:cNvPr>
          <p:cNvSpPr txBox="1">
            <a:spLocks/>
          </p:cNvSpPr>
          <p:nvPr userDrawn="1"/>
        </p:nvSpPr>
        <p:spPr>
          <a:xfrm>
            <a:off x="1782763" y="6118225"/>
            <a:ext cx="392112" cy="365125"/>
          </a:xfrm>
          <a:prstGeom prst="rect">
            <a:avLst/>
          </a:prstGeom>
        </p:spPr>
        <p:txBody>
          <a:bodyPr lIns="0" anchor="ctr"/>
          <a:lstStyle>
            <a:defPPr>
              <a:defRPr lang="en-US"/>
            </a:defPPr>
            <a:lvl1pPr marL="0" algn="l" defTabSz="914400" rtl="0" eaLnBrk="1" latinLnBrk="0" hangingPunct="1">
              <a:defRPr sz="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77EF3306-C1F2-4117-A78F-16600500FACE}" type="slidenum">
              <a:rPr lang="en-US" smtClean="0">
                <a:solidFill>
                  <a:srgbClr val="7F7F7F"/>
                </a:solidFill>
              </a:rPr>
              <a:pPr fontAlgn="auto">
                <a:spcBef>
                  <a:spcPts val="0"/>
                </a:spcBef>
                <a:spcAft>
                  <a:spcPts val="0"/>
                </a:spcAft>
                <a:defRPr/>
              </a:pPr>
              <a:t>‹#›</a:t>
            </a:fld>
            <a:endParaRPr lang="en-US" dirty="0">
              <a:solidFill>
                <a:srgbClr val="7F7F7F"/>
              </a:solidFill>
            </a:endParaRPr>
          </a:p>
        </p:txBody>
      </p:sp>
      <p:pic>
        <p:nvPicPr>
          <p:cNvPr id="1033" name="Picture 17">
            <a:extLst>
              <a:ext uri="{FF2B5EF4-FFF2-40B4-BE49-F238E27FC236}">
                <a16:creationId xmlns:a16="http://schemas.microsoft.com/office/drawing/2014/main" id="{A8CF84F2-9AA3-47E3-A5D5-2ABDDE042634}"/>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10506075" y="6149975"/>
            <a:ext cx="1169988"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Lst>
  <p:hf hdr="0" dt="0"/>
  <p:txStyles>
    <p:titleStyle>
      <a:lvl1pPr algn="l" rtl="0" eaLnBrk="0" fontAlgn="base" hangingPunct="0">
        <a:lnSpc>
          <a:spcPct val="90000"/>
        </a:lnSpc>
        <a:spcBef>
          <a:spcPct val="0"/>
        </a:spcBef>
        <a:spcAft>
          <a:spcPct val="0"/>
        </a:spcAft>
        <a:defRPr sz="3600" kern="1200">
          <a:solidFill>
            <a:schemeClr val="tx2"/>
          </a:solidFill>
          <a:latin typeface="+mj-lt"/>
          <a:ea typeface="+mj-ea"/>
          <a:cs typeface="+mj-cs"/>
        </a:defRPr>
      </a:lvl1pPr>
      <a:lvl2pPr algn="l" rtl="0" eaLnBrk="0" fontAlgn="base" hangingPunct="0">
        <a:lnSpc>
          <a:spcPct val="90000"/>
        </a:lnSpc>
        <a:spcBef>
          <a:spcPct val="0"/>
        </a:spcBef>
        <a:spcAft>
          <a:spcPct val="0"/>
        </a:spcAft>
        <a:defRPr sz="3600">
          <a:solidFill>
            <a:schemeClr val="tx2"/>
          </a:solidFill>
          <a:latin typeface="Arial" panose="020B0604020202020204" pitchFamily="34" charset="0"/>
        </a:defRPr>
      </a:lvl2pPr>
      <a:lvl3pPr algn="l" rtl="0" eaLnBrk="0" fontAlgn="base" hangingPunct="0">
        <a:lnSpc>
          <a:spcPct val="90000"/>
        </a:lnSpc>
        <a:spcBef>
          <a:spcPct val="0"/>
        </a:spcBef>
        <a:spcAft>
          <a:spcPct val="0"/>
        </a:spcAft>
        <a:defRPr sz="3600">
          <a:solidFill>
            <a:schemeClr val="tx2"/>
          </a:solidFill>
          <a:latin typeface="Arial" panose="020B0604020202020204" pitchFamily="34" charset="0"/>
        </a:defRPr>
      </a:lvl3pPr>
      <a:lvl4pPr algn="l" rtl="0" eaLnBrk="0" fontAlgn="base" hangingPunct="0">
        <a:lnSpc>
          <a:spcPct val="90000"/>
        </a:lnSpc>
        <a:spcBef>
          <a:spcPct val="0"/>
        </a:spcBef>
        <a:spcAft>
          <a:spcPct val="0"/>
        </a:spcAft>
        <a:defRPr sz="3600">
          <a:solidFill>
            <a:schemeClr val="tx2"/>
          </a:solidFill>
          <a:latin typeface="Arial" panose="020B0604020202020204" pitchFamily="34" charset="0"/>
        </a:defRPr>
      </a:lvl4pPr>
      <a:lvl5pPr algn="l" rtl="0" eaLnBrk="0" fontAlgn="base" hangingPunct="0">
        <a:lnSpc>
          <a:spcPct val="90000"/>
        </a:lnSpc>
        <a:spcBef>
          <a:spcPct val="0"/>
        </a:spcBef>
        <a:spcAft>
          <a:spcPct val="0"/>
        </a:spcAft>
        <a:defRPr sz="3600">
          <a:solidFill>
            <a:schemeClr val="tx2"/>
          </a:solidFill>
          <a:latin typeface="Arial" panose="020B0604020202020204" pitchFamily="34" charset="0"/>
        </a:defRPr>
      </a:lvl5pPr>
      <a:lvl6pPr marL="457200" algn="l" rtl="0" fontAlgn="base">
        <a:lnSpc>
          <a:spcPct val="90000"/>
        </a:lnSpc>
        <a:spcBef>
          <a:spcPct val="0"/>
        </a:spcBef>
        <a:spcAft>
          <a:spcPct val="0"/>
        </a:spcAft>
        <a:defRPr sz="3600">
          <a:solidFill>
            <a:schemeClr val="tx2"/>
          </a:solidFill>
          <a:latin typeface="Arial" panose="020B0604020202020204" pitchFamily="34" charset="0"/>
        </a:defRPr>
      </a:lvl6pPr>
      <a:lvl7pPr marL="914400" algn="l" rtl="0" fontAlgn="base">
        <a:lnSpc>
          <a:spcPct val="90000"/>
        </a:lnSpc>
        <a:spcBef>
          <a:spcPct val="0"/>
        </a:spcBef>
        <a:spcAft>
          <a:spcPct val="0"/>
        </a:spcAft>
        <a:defRPr sz="3600">
          <a:solidFill>
            <a:schemeClr val="tx2"/>
          </a:solidFill>
          <a:latin typeface="Arial" panose="020B0604020202020204" pitchFamily="34" charset="0"/>
        </a:defRPr>
      </a:lvl7pPr>
      <a:lvl8pPr marL="1371600" algn="l" rtl="0" fontAlgn="base">
        <a:lnSpc>
          <a:spcPct val="90000"/>
        </a:lnSpc>
        <a:spcBef>
          <a:spcPct val="0"/>
        </a:spcBef>
        <a:spcAft>
          <a:spcPct val="0"/>
        </a:spcAft>
        <a:defRPr sz="3600">
          <a:solidFill>
            <a:schemeClr val="tx2"/>
          </a:solidFill>
          <a:latin typeface="Arial" panose="020B0604020202020204" pitchFamily="34" charset="0"/>
        </a:defRPr>
      </a:lvl8pPr>
      <a:lvl9pPr marL="1828800" algn="l" rtl="0" fontAlgn="base">
        <a:lnSpc>
          <a:spcPct val="90000"/>
        </a:lnSpc>
        <a:spcBef>
          <a:spcPct val="0"/>
        </a:spcBef>
        <a:spcAft>
          <a:spcPct val="0"/>
        </a:spcAft>
        <a:defRPr sz="3600">
          <a:solidFill>
            <a:schemeClr val="tx2"/>
          </a:solidFill>
          <a:latin typeface="Arial" panose="020B0604020202020204" pitchFamily="34" charset="0"/>
        </a:defRPr>
      </a:lvl9pPr>
    </p:titleStyle>
    <p:bodyStyle>
      <a:lvl1pPr algn="l" rtl="0" eaLnBrk="0" fontAlgn="base" hangingPunct="0">
        <a:lnSpc>
          <a:spcPct val="90000"/>
        </a:lnSpc>
        <a:spcBef>
          <a:spcPts val="1400"/>
        </a:spcBef>
        <a:spcAft>
          <a:spcPct val="0"/>
        </a:spcAft>
        <a:buFont typeface="Arial" panose="020B0604020202020204" pitchFamily="34" charset="0"/>
        <a:defRPr sz="2000" kern="1200">
          <a:solidFill>
            <a:schemeClr val="tx1"/>
          </a:solidFill>
          <a:latin typeface="+mn-lt"/>
          <a:ea typeface="+mn-ea"/>
          <a:cs typeface="+mn-cs"/>
        </a:defRPr>
      </a:lvl1pPr>
      <a:lvl2pPr marL="685800" indent="-228600" algn="l" rtl="0" eaLnBrk="0" fontAlgn="base" hangingPunct="0">
        <a:lnSpc>
          <a:spcPct val="90000"/>
        </a:lnSpc>
        <a:spcBef>
          <a:spcPts val="12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eaLnBrk="0" fontAlgn="base" hangingPunct="0">
        <a:lnSpc>
          <a:spcPct val="90000"/>
        </a:lnSpc>
        <a:spcBef>
          <a:spcPts val="6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4.png"/><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chart" Target="../charts/char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ehrintelligence.com/" TargetMode="Externa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www.healthitanalytics.com/" TargetMode="External"/><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healthitsecurity.com/" TargetMode="External"/><Relationship Id="rId1" Type="http://schemas.openxmlformats.org/officeDocument/2006/relationships/slideLayout" Target="../slideLayouts/slideLayout10.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www.hitinfrastructure.com/" TargetMode="Externa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hyperlink" Target="http://www.healthpayerintelligence.com/" TargetMode="External"/><Relationship Id="rId2" Type="http://schemas.openxmlformats.org/officeDocument/2006/relationships/image" Target="../media/image54.png"/><Relationship Id="rId1" Type="http://schemas.openxmlformats.org/officeDocument/2006/relationships/slideLayout" Target="../slideLayouts/slideLayout10.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 Id="rId5" Type="http://schemas.openxmlformats.org/officeDocument/2006/relationships/image" Target="../media/image58.png"/><Relationship Id="rId4" Type="http://schemas.openxmlformats.org/officeDocument/2006/relationships/hyperlink" Target="http://www.mhealthintelligence.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 Id="rId5" Type="http://schemas.openxmlformats.org/officeDocument/2006/relationships/image" Target="../media/image61.png"/><Relationship Id="rId4" Type="http://schemas.openxmlformats.org/officeDocument/2006/relationships/hyperlink" Target="http://www.patientengagementhit.com/"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 Id="rId5" Type="http://schemas.openxmlformats.org/officeDocument/2006/relationships/image" Target="../media/image64.png"/><Relationship Id="rId4" Type="http://schemas.openxmlformats.org/officeDocument/2006/relationships/hyperlink" Target="http://www.revcycleintelligence.com/"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58.png"/><Relationship Id="rId11" Type="http://schemas.openxmlformats.org/officeDocument/2006/relationships/image" Target="../media/image44.png"/><Relationship Id="rId5" Type="http://schemas.openxmlformats.org/officeDocument/2006/relationships/image" Target="../media/image64.png"/><Relationship Id="rId10" Type="http://schemas.openxmlformats.org/officeDocument/2006/relationships/image" Target="../media/image45.png"/><Relationship Id="rId4" Type="http://schemas.openxmlformats.org/officeDocument/2006/relationships/image" Target="../media/image48.png"/><Relationship Id="rId9"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5D5685B-D4CC-4AAF-8B56-CC59D974F381}"/>
              </a:ext>
            </a:extLst>
          </p:cNvPr>
          <p:cNvSpPr>
            <a:spLocks noGrp="1" noChangeArrowheads="1"/>
          </p:cNvSpPr>
          <p:nvPr>
            <p:ph type="ctrTitle"/>
          </p:nvPr>
        </p:nvSpPr>
        <p:spPr>
          <a:xfrm>
            <a:off x="520700" y="258763"/>
            <a:ext cx="5016500" cy="2387600"/>
          </a:xfrm>
        </p:spPr>
        <p:txBody>
          <a:bodyPr/>
          <a:lstStyle/>
          <a:p>
            <a:pPr eaLnBrk="1" hangingPunct="1"/>
            <a:r>
              <a:rPr lang="en-US" altLang="en-US"/>
              <a:t>Xtelligent Healthcare Media Capabilities</a:t>
            </a:r>
          </a:p>
        </p:txBody>
      </p:sp>
      <p:sp>
        <p:nvSpPr>
          <p:cNvPr id="3" name="Subtitle 2">
            <a:extLst>
              <a:ext uri="{FF2B5EF4-FFF2-40B4-BE49-F238E27FC236}">
                <a16:creationId xmlns:a16="http://schemas.microsoft.com/office/drawing/2014/main" id="{DFD9F1C9-A760-4DCC-93B6-60A7D2B07467}"/>
              </a:ext>
            </a:extLst>
          </p:cNvPr>
          <p:cNvSpPr>
            <a:spLocks noGrp="1"/>
          </p:cNvSpPr>
          <p:nvPr>
            <p:ph type="subTitle" idx="1"/>
          </p:nvPr>
        </p:nvSpPr>
        <p:spPr>
          <a:xfrm>
            <a:off x="520700" y="2992438"/>
            <a:ext cx="5016500" cy="1655762"/>
          </a:xfrm>
        </p:spPr>
        <p:txBody>
          <a:bodyPr rtlCol="0"/>
          <a:lstStyle/>
          <a:p>
            <a:pPr eaLnBrk="1" fontAlgn="auto" hangingPunct="1">
              <a:spcAft>
                <a:spcPts val="0"/>
              </a:spcAft>
              <a:defRPr/>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087A436C-73CF-49A1-8D56-6B0FC8D0A78F}"/>
              </a:ext>
            </a:extLst>
          </p:cNvPr>
          <p:cNvSpPr/>
          <p:nvPr/>
        </p:nvSpPr>
        <p:spPr>
          <a:xfrm>
            <a:off x="1800225" y="2308225"/>
            <a:ext cx="7893050" cy="3252788"/>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4" name="object 4">
            <a:extLst>
              <a:ext uri="{FF2B5EF4-FFF2-40B4-BE49-F238E27FC236}">
                <a16:creationId xmlns:a16="http://schemas.microsoft.com/office/drawing/2014/main" id="{24339549-66F8-644E-A8FB-81F4C515E404}"/>
              </a:ext>
            </a:extLst>
          </p:cNvPr>
          <p:cNvSpPr txBox="1"/>
          <p:nvPr/>
        </p:nvSpPr>
        <p:spPr>
          <a:xfrm>
            <a:off x="10048875" y="6632575"/>
            <a:ext cx="95250" cy="111125"/>
          </a:xfrm>
          <a:prstGeom prst="rect">
            <a:avLst/>
          </a:prstGeom>
        </p:spPr>
        <p:txBody>
          <a:bodyPr lIns="0" tIns="2801" rIns="0" bIns="0">
            <a:spAutoFit/>
          </a:bodyPr>
          <a:lstStyle/>
          <a:p>
            <a:pPr marL="22413" eaLnBrk="1" fontAlgn="auto" hangingPunct="1">
              <a:spcBef>
                <a:spcPts val="22"/>
              </a:spcBef>
              <a:spcAft>
                <a:spcPts val="0"/>
              </a:spcAft>
              <a:defRPr/>
            </a:pPr>
            <a:fld id="{B47C9E45-790D-4FE2-86AA-DD7D6BDEB2C8}" type="slidenum">
              <a:rPr sz="706">
                <a:solidFill>
                  <a:srgbClr val="8F9191"/>
                </a:solidFill>
                <a:latin typeface="Arial"/>
                <a:cs typeface="Arial"/>
              </a:rPr>
              <a:pPr marL="22413" eaLnBrk="1" fontAlgn="auto" hangingPunct="1">
                <a:spcBef>
                  <a:spcPts val="22"/>
                </a:spcBef>
                <a:spcAft>
                  <a:spcPts val="0"/>
                </a:spcAft>
                <a:defRPr/>
              </a:pPr>
              <a:t>10</a:t>
            </a:fld>
            <a:endParaRPr sz="706" dirty="0">
              <a:latin typeface="Arial"/>
              <a:cs typeface="Arial"/>
            </a:endParaRPr>
          </a:p>
        </p:txBody>
      </p:sp>
      <p:sp>
        <p:nvSpPr>
          <p:cNvPr id="25604" name="object 15">
            <a:extLst>
              <a:ext uri="{FF2B5EF4-FFF2-40B4-BE49-F238E27FC236}">
                <a16:creationId xmlns:a16="http://schemas.microsoft.com/office/drawing/2014/main" id="{8A885B03-53C4-44F0-A03A-DC68CB315395}"/>
              </a:ext>
            </a:extLst>
          </p:cNvPr>
          <p:cNvSpPr txBox="1">
            <a:spLocks noChangeArrowheads="1"/>
          </p:cNvSpPr>
          <p:nvPr/>
        </p:nvSpPr>
        <p:spPr bwMode="auto">
          <a:xfrm>
            <a:off x="2201863" y="2600325"/>
            <a:ext cx="75977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88"/>
              </a:spcBef>
              <a:buFontTx/>
              <a:buNone/>
            </a:pPr>
            <a:r>
              <a:rPr lang="en-US" altLang="en-US" sz="2100">
                <a:cs typeface="Arial" panose="020B0604020202020204" pitchFamily="34" charset="0"/>
              </a:rPr>
              <a:t>With so much research conducted by buyers prior to raising their hand, brand education is critically important.</a:t>
            </a:r>
          </a:p>
        </p:txBody>
      </p:sp>
      <p:sp>
        <p:nvSpPr>
          <p:cNvPr id="25605" name="object 15">
            <a:extLst>
              <a:ext uri="{FF2B5EF4-FFF2-40B4-BE49-F238E27FC236}">
                <a16:creationId xmlns:a16="http://schemas.microsoft.com/office/drawing/2014/main" id="{E556C49C-C2D9-4130-928B-7CBD1B6E5918}"/>
              </a:ext>
            </a:extLst>
          </p:cNvPr>
          <p:cNvSpPr txBox="1">
            <a:spLocks noChangeArrowheads="1"/>
          </p:cNvSpPr>
          <p:nvPr/>
        </p:nvSpPr>
        <p:spPr bwMode="auto">
          <a:xfrm>
            <a:off x="2290763" y="3421063"/>
            <a:ext cx="7758112"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endParaRPr lang="en-US" altLang="en-US" sz="1200">
              <a:cs typeface="Arial" panose="020B0604020202020204" pitchFamily="34" charset="0"/>
            </a:endParaRPr>
          </a:p>
          <a:p>
            <a:pPr algn="ctr" eaLnBrk="1" hangingPunct="1">
              <a:lnSpc>
                <a:spcPct val="100000"/>
              </a:lnSpc>
              <a:spcBef>
                <a:spcPts val="88"/>
              </a:spcBef>
              <a:buFontTx/>
              <a:buNone/>
            </a:pPr>
            <a:r>
              <a:rPr lang="en-US" altLang="en-US" sz="2100">
                <a:cs typeface="Arial" panose="020B0604020202020204" pitchFamily="34" charset="0"/>
              </a:rPr>
              <a:t>Successful marketers combine branding with </a:t>
            </a:r>
            <a:br>
              <a:rPr lang="en-US" altLang="en-US" sz="2100">
                <a:cs typeface="Arial" panose="020B0604020202020204" pitchFamily="34" charset="0"/>
              </a:rPr>
            </a:br>
            <a:r>
              <a:rPr lang="en-US" altLang="en-US" sz="2100">
                <a:cs typeface="Arial" panose="020B0604020202020204" pitchFamily="34" charset="0"/>
              </a:rPr>
              <a:t>lead-gen to drive </a:t>
            </a:r>
            <a:r>
              <a:rPr lang="en-US" altLang="en-US" sz="2100" u="sng">
                <a:cs typeface="Arial" panose="020B0604020202020204" pitchFamily="34" charset="0"/>
              </a:rPr>
              <a:t>informed response</a:t>
            </a:r>
            <a:r>
              <a:rPr lang="en-US" altLang="en-US" sz="2100">
                <a:cs typeface="Arial" panose="020B0604020202020204" pitchFamily="34" charset="0"/>
              </a:rPr>
              <a:t>. </a:t>
            </a:r>
          </a:p>
          <a:p>
            <a:pPr algn="ctr" eaLnBrk="1" hangingPunct="1">
              <a:lnSpc>
                <a:spcPct val="100000"/>
              </a:lnSpc>
              <a:spcBef>
                <a:spcPts val="88"/>
              </a:spcBef>
              <a:buFontTx/>
              <a:buNone/>
            </a:pPr>
            <a:br>
              <a:rPr lang="en-US" altLang="en-US" sz="2100">
                <a:cs typeface="Arial" panose="020B0604020202020204" pitchFamily="34" charset="0"/>
              </a:rPr>
            </a:br>
            <a:r>
              <a:rPr lang="en-US" altLang="en-US" sz="2100">
                <a:cs typeface="Arial" panose="020B0604020202020204" pitchFamily="34" charset="0"/>
              </a:rPr>
              <a:t>Leads are more qualified &amp; drive higher ROI.</a:t>
            </a:r>
          </a:p>
          <a:p>
            <a:pPr algn="ctr" eaLnBrk="1" hangingPunct="1">
              <a:lnSpc>
                <a:spcPct val="100000"/>
              </a:lnSpc>
              <a:spcBef>
                <a:spcPts val="88"/>
              </a:spcBef>
              <a:buFontTx/>
              <a:buNone/>
            </a:pPr>
            <a:endParaRPr lang="en-US" altLang="en-US" sz="2100" i="1">
              <a:cs typeface="Arial" panose="020B0604020202020204" pitchFamily="34" charset="0"/>
            </a:endParaRPr>
          </a:p>
          <a:p>
            <a:pPr eaLnBrk="1" hangingPunct="1">
              <a:lnSpc>
                <a:spcPct val="100000"/>
              </a:lnSpc>
              <a:spcBef>
                <a:spcPts val="88"/>
              </a:spcBef>
              <a:buFontTx/>
              <a:buNone/>
            </a:pPr>
            <a:endParaRPr lang="en-US" altLang="en-US" sz="1200">
              <a:cs typeface="Arial" panose="020B0604020202020204" pitchFamily="34" charset="0"/>
            </a:endParaRPr>
          </a:p>
          <a:p>
            <a:pPr eaLnBrk="1" hangingPunct="1">
              <a:lnSpc>
                <a:spcPct val="100000"/>
              </a:lnSpc>
              <a:spcBef>
                <a:spcPts val="88"/>
              </a:spcBef>
              <a:buFontTx/>
              <a:buNone/>
            </a:pPr>
            <a:endParaRPr lang="en-US" altLang="en-US" sz="1200">
              <a:cs typeface="Arial" panose="020B0604020202020204" pitchFamily="34" charset="0"/>
            </a:endParaRPr>
          </a:p>
        </p:txBody>
      </p:sp>
      <p:sp>
        <p:nvSpPr>
          <p:cNvPr id="25606" name="Title 1">
            <a:extLst>
              <a:ext uri="{FF2B5EF4-FFF2-40B4-BE49-F238E27FC236}">
                <a16:creationId xmlns:a16="http://schemas.microsoft.com/office/drawing/2014/main" id="{F90A4FE3-5F79-4218-B58D-15CA71A18A98}"/>
              </a:ext>
            </a:extLst>
          </p:cNvPr>
          <p:cNvSpPr>
            <a:spLocks noGrp="1" noChangeArrowheads="1"/>
          </p:cNvSpPr>
          <p:nvPr>
            <p:ph type="title"/>
          </p:nvPr>
        </p:nvSpPr>
        <p:spPr/>
        <p:txBody>
          <a:bodyPr/>
          <a:lstStyle/>
          <a:p>
            <a:pPr eaLnBrk="1" hangingPunct="1"/>
            <a:r>
              <a:rPr lang="en-US" altLang="en-US"/>
              <a:t>ROI begins with brand</a:t>
            </a:r>
          </a:p>
        </p:txBody>
      </p:sp>
      <p:sp>
        <p:nvSpPr>
          <p:cNvPr id="5" name="Text Placeholder 4">
            <a:extLst>
              <a:ext uri="{FF2B5EF4-FFF2-40B4-BE49-F238E27FC236}">
                <a16:creationId xmlns:a16="http://schemas.microsoft.com/office/drawing/2014/main" id="{0F0736EB-DEE2-CD4B-A05F-B77CFBA16E39}"/>
              </a:ext>
            </a:extLst>
          </p:cNvPr>
          <p:cNvSpPr>
            <a:spLocks noGrp="1"/>
          </p:cNvSpPr>
          <p:nvPr>
            <p:ph type="body" sz="quarter" idx="13"/>
          </p:nvPr>
        </p:nvSpPr>
        <p:spPr>
          <a:xfrm>
            <a:off x="550863" y="1443038"/>
            <a:ext cx="10506075" cy="527050"/>
          </a:xfrm>
        </p:spPr>
        <p:txBody>
          <a:bodyPr rtlCol="0">
            <a:normAutofit/>
          </a:bodyPr>
          <a:lstStyle/>
          <a:p>
            <a:pPr eaLnBrk="1" fontAlgn="auto" hangingPunct="1">
              <a:spcAft>
                <a:spcPts val="0"/>
              </a:spcAft>
              <a:defRPr/>
            </a:pPr>
            <a:r>
              <a:rPr lang="en-US" dirty="0"/>
              <a:t>“Your brand is whatever your customers say it is….”     </a:t>
            </a:r>
            <a:r>
              <a:rPr lang="en-US" sz="1400" i="1" dirty="0"/>
              <a:t>-- groundswell</a:t>
            </a:r>
            <a:endParaRPr lang="en-US" i="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449F4C0-EB97-4C65-BB07-160A78F40127}"/>
              </a:ext>
            </a:extLst>
          </p:cNvPr>
          <p:cNvSpPr/>
          <p:nvPr/>
        </p:nvSpPr>
        <p:spPr>
          <a:xfrm>
            <a:off x="2354263" y="2433638"/>
            <a:ext cx="1905000" cy="1152525"/>
          </a:xfrm>
          <a:prstGeom prst="rect">
            <a:avLst/>
          </a:prstGeom>
        </p:spPr>
        <p:txBody>
          <a:bodyPr>
            <a:spAutoFit/>
          </a:bodyPr>
          <a:lstStyle/>
          <a:p>
            <a:pPr marL="11206" algn="ctr" eaLnBrk="1" fontAlgn="auto" hangingPunct="1">
              <a:spcBef>
                <a:spcPts val="88"/>
              </a:spcBef>
              <a:spcAft>
                <a:spcPts val="0"/>
              </a:spcAft>
              <a:defRPr/>
            </a:pPr>
            <a:r>
              <a:rPr lang="en-US" sz="4765" b="1" spc="-9" dirty="0">
                <a:solidFill>
                  <a:srgbClr val="00B0F0"/>
                </a:solidFill>
                <a:latin typeface="Arial"/>
                <a:cs typeface="Arial"/>
              </a:rPr>
              <a:t>4-10x</a:t>
            </a:r>
            <a:br>
              <a:rPr lang="en-US" sz="4765" b="1" spc="-9" dirty="0">
                <a:solidFill>
                  <a:srgbClr val="00B0F0"/>
                </a:solidFill>
                <a:latin typeface="Arial"/>
                <a:cs typeface="Arial"/>
              </a:rPr>
            </a:br>
            <a:endParaRPr lang="en-US" sz="2118" dirty="0">
              <a:solidFill>
                <a:srgbClr val="00B0F0"/>
              </a:solidFill>
              <a:latin typeface="Arial"/>
              <a:cs typeface="Arial"/>
            </a:endParaRPr>
          </a:p>
        </p:txBody>
      </p:sp>
      <p:sp>
        <p:nvSpPr>
          <p:cNvPr id="23" name="Rectangle 22">
            <a:extLst>
              <a:ext uri="{FF2B5EF4-FFF2-40B4-BE49-F238E27FC236}">
                <a16:creationId xmlns:a16="http://schemas.microsoft.com/office/drawing/2014/main" id="{4EEE4685-DE63-43D9-B46A-8A6E6408DC97}"/>
              </a:ext>
            </a:extLst>
          </p:cNvPr>
          <p:cNvSpPr/>
          <p:nvPr/>
        </p:nvSpPr>
        <p:spPr>
          <a:xfrm>
            <a:off x="2147888" y="4171950"/>
            <a:ext cx="7126287" cy="527050"/>
          </a:xfrm>
          <a:prstGeom prst="rect">
            <a:avLst/>
          </a:prstGeom>
        </p:spPr>
        <p:txBody>
          <a:bodyPr>
            <a:spAutoFit/>
          </a:bodyPr>
          <a:lstStyle/>
          <a:p>
            <a:pPr marL="11206" eaLnBrk="1" fontAlgn="auto" hangingPunct="1">
              <a:spcBef>
                <a:spcPts val="88"/>
              </a:spcBef>
              <a:spcAft>
                <a:spcPts val="0"/>
              </a:spcAft>
              <a:defRPr/>
            </a:pPr>
            <a:r>
              <a:rPr lang="en-US" sz="2824" b="1" spc="-9" dirty="0">
                <a:solidFill>
                  <a:srgbClr val="00B0F0"/>
                </a:solidFill>
                <a:latin typeface="Arial"/>
                <a:cs typeface="Arial"/>
              </a:rPr>
              <a:t>50% more sales leads @ 33% lower CPL</a:t>
            </a:r>
            <a:endParaRPr lang="en-US" sz="1059" dirty="0">
              <a:solidFill>
                <a:srgbClr val="00B0F0"/>
              </a:solidFill>
              <a:latin typeface="Arial"/>
              <a:cs typeface="Arial"/>
            </a:endParaRPr>
          </a:p>
        </p:txBody>
      </p:sp>
      <p:sp>
        <p:nvSpPr>
          <p:cNvPr id="24" name="TextBox 23">
            <a:extLst>
              <a:ext uri="{FF2B5EF4-FFF2-40B4-BE49-F238E27FC236}">
                <a16:creationId xmlns:a16="http://schemas.microsoft.com/office/drawing/2014/main" id="{948608F8-43DF-4061-A9C9-B3F4B29E7469}"/>
              </a:ext>
            </a:extLst>
          </p:cNvPr>
          <p:cNvSpPr txBox="1"/>
          <p:nvPr/>
        </p:nvSpPr>
        <p:spPr>
          <a:xfrm>
            <a:off x="4192588" y="2686050"/>
            <a:ext cx="5176837" cy="635000"/>
          </a:xfrm>
          <a:prstGeom prst="rect">
            <a:avLst/>
          </a:prstGeom>
          <a:noFill/>
        </p:spPr>
        <p:txBody>
          <a:bodyPr>
            <a:spAutoFit/>
          </a:bodyPr>
          <a:lstStyle/>
          <a:p>
            <a:pPr eaLnBrk="1" fontAlgn="auto" hangingPunct="1">
              <a:spcBef>
                <a:spcPts val="0"/>
              </a:spcBef>
              <a:spcAft>
                <a:spcPts val="0"/>
              </a:spcAft>
              <a:defRPr/>
            </a:pPr>
            <a:r>
              <a:rPr lang="en-US" sz="1765" dirty="0">
                <a:cs typeface="Arial" panose="020B0604020202020204" pitchFamily="34" charset="0"/>
              </a:rPr>
              <a:t>Lead nurturing emails get 4-10x the response </a:t>
            </a:r>
            <a:br>
              <a:rPr lang="en-US" sz="1765" dirty="0">
                <a:cs typeface="Arial" panose="020B0604020202020204" pitchFamily="34" charset="0"/>
              </a:rPr>
            </a:br>
            <a:r>
              <a:rPr lang="en-US" sz="1765" dirty="0">
                <a:cs typeface="Arial" panose="020B0604020202020204" pitchFamily="34" charset="0"/>
              </a:rPr>
              <a:t>rate compared to standalone emails. </a:t>
            </a:r>
            <a:r>
              <a:rPr lang="en-US" sz="971" i="1" dirty="0">
                <a:cs typeface="Arial" panose="020B0604020202020204" pitchFamily="34" charset="0"/>
              </a:rPr>
              <a:t>(DemandGen Report)</a:t>
            </a:r>
            <a:endParaRPr lang="en-US" sz="1588" i="1" dirty="0">
              <a:cs typeface="Arial" panose="020B0604020202020204" pitchFamily="34" charset="0"/>
            </a:endParaRPr>
          </a:p>
        </p:txBody>
      </p:sp>
      <p:sp>
        <p:nvSpPr>
          <p:cNvPr id="25" name="TextBox 24">
            <a:extLst>
              <a:ext uri="{FF2B5EF4-FFF2-40B4-BE49-F238E27FC236}">
                <a16:creationId xmlns:a16="http://schemas.microsoft.com/office/drawing/2014/main" id="{4FBD5216-FF20-4C1A-A3C7-0DE0E70657A0}"/>
              </a:ext>
            </a:extLst>
          </p:cNvPr>
          <p:cNvSpPr txBox="1"/>
          <p:nvPr/>
        </p:nvSpPr>
        <p:spPr>
          <a:xfrm>
            <a:off x="2176463" y="3848100"/>
            <a:ext cx="6453187" cy="419100"/>
          </a:xfrm>
          <a:prstGeom prst="rect">
            <a:avLst/>
          </a:prstGeom>
          <a:noFill/>
        </p:spPr>
        <p:txBody>
          <a:bodyPr>
            <a:spAutoFit/>
          </a:bodyPr>
          <a:lstStyle/>
          <a:p>
            <a:pPr eaLnBrk="1" fontAlgn="auto" hangingPunct="1">
              <a:spcBef>
                <a:spcPts val="0"/>
              </a:spcBef>
              <a:spcAft>
                <a:spcPts val="0"/>
              </a:spcAft>
              <a:defRPr/>
            </a:pPr>
            <a:r>
              <a:rPr lang="en-US" sz="2118" b="1" spc="-9" dirty="0">
                <a:solidFill>
                  <a:srgbClr val="00B0F0"/>
                </a:solidFill>
                <a:latin typeface="Arial"/>
                <a:cs typeface="Arial"/>
              </a:rPr>
              <a:t>Companies that excel at lead nurturing generate</a:t>
            </a:r>
          </a:p>
        </p:txBody>
      </p:sp>
      <p:sp>
        <p:nvSpPr>
          <p:cNvPr id="26" name="TextBox 25">
            <a:extLst>
              <a:ext uri="{FF2B5EF4-FFF2-40B4-BE49-F238E27FC236}">
                <a16:creationId xmlns:a16="http://schemas.microsoft.com/office/drawing/2014/main" id="{CFE90A9D-2E6C-4EA9-9323-5F40C04F140E}"/>
              </a:ext>
            </a:extLst>
          </p:cNvPr>
          <p:cNvSpPr txBox="1"/>
          <p:nvPr/>
        </p:nvSpPr>
        <p:spPr>
          <a:xfrm>
            <a:off x="515938" y="5243513"/>
            <a:ext cx="11160125" cy="635000"/>
          </a:xfrm>
          <a:prstGeom prst="rect">
            <a:avLst/>
          </a:prstGeom>
          <a:noFill/>
        </p:spPr>
        <p:txBody>
          <a:bodyPr>
            <a:spAutoFit/>
          </a:bodyPr>
          <a:lstStyle/>
          <a:p>
            <a:pPr eaLnBrk="1" fontAlgn="auto" hangingPunct="1">
              <a:spcBef>
                <a:spcPts val="0"/>
              </a:spcBef>
              <a:spcAft>
                <a:spcPts val="0"/>
              </a:spcAft>
              <a:defRPr/>
            </a:pPr>
            <a:endParaRPr lang="en-US" sz="1765" dirty="0">
              <a:cs typeface="Arial" panose="020B0604020202020204" pitchFamily="34" charset="0"/>
            </a:endParaRPr>
          </a:p>
          <a:p>
            <a:pPr eaLnBrk="1" fontAlgn="auto" hangingPunct="1">
              <a:spcBef>
                <a:spcPts val="0"/>
              </a:spcBef>
              <a:spcAft>
                <a:spcPts val="0"/>
              </a:spcAft>
              <a:defRPr/>
            </a:pPr>
            <a:r>
              <a:rPr lang="en-US" sz="1765" dirty="0">
                <a:cs typeface="Arial" panose="020B0604020202020204" pitchFamily="34" charset="0"/>
              </a:rPr>
              <a:t>We deliver leads and provide content for nurturing, so you’re keeping pipelines filled and sales teams happy.</a:t>
            </a:r>
          </a:p>
        </p:txBody>
      </p:sp>
      <p:sp>
        <p:nvSpPr>
          <p:cNvPr id="27" name="TextBox 26">
            <a:extLst>
              <a:ext uri="{FF2B5EF4-FFF2-40B4-BE49-F238E27FC236}">
                <a16:creationId xmlns:a16="http://schemas.microsoft.com/office/drawing/2014/main" id="{B2D3C783-6AA6-46DD-B719-3B5629BB5BB6}"/>
              </a:ext>
            </a:extLst>
          </p:cNvPr>
          <p:cNvSpPr txBox="1"/>
          <p:nvPr/>
        </p:nvSpPr>
        <p:spPr>
          <a:xfrm>
            <a:off x="7799388" y="4614863"/>
            <a:ext cx="1987550" cy="241300"/>
          </a:xfrm>
          <a:prstGeom prst="rect">
            <a:avLst/>
          </a:prstGeom>
          <a:noFill/>
        </p:spPr>
        <p:txBody>
          <a:bodyPr>
            <a:spAutoFit/>
          </a:bodyPr>
          <a:lstStyle/>
          <a:p>
            <a:pPr eaLnBrk="1" fontAlgn="auto" hangingPunct="1">
              <a:spcBef>
                <a:spcPts val="0"/>
              </a:spcBef>
              <a:spcAft>
                <a:spcPts val="0"/>
              </a:spcAft>
              <a:defRPr/>
            </a:pPr>
            <a:r>
              <a:rPr lang="en-US" sz="971" i="1" dirty="0">
                <a:solidFill>
                  <a:srgbClr val="7F7F7F"/>
                </a:solidFill>
                <a:cs typeface="Arial" panose="020B0604020202020204" pitchFamily="34" charset="0"/>
              </a:rPr>
              <a:t>(Forrester Research)</a:t>
            </a:r>
          </a:p>
        </p:txBody>
      </p:sp>
      <p:sp>
        <p:nvSpPr>
          <p:cNvPr id="28" name="Rectangle: Rounded Corners 27">
            <a:extLst>
              <a:ext uri="{FF2B5EF4-FFF2-40B4-BE49-F238E27FC236}">
                <a16:creationId xmlns:a16="http://schemas.microsoft.com/office/drawing/2014/main" id="{A7385125-8D6A-494D-966D-531EE908DA7B}"/>
              </a:ext>
            </a:extLst>
          </p:cNvPr>
          <p:cNvSpPr/>
          <p:nvPr/>
        </p:nvSpPr>
        <p:spPr>
          <a:xfrm>
            <a:off x="1771650" y="2363788"/>
            <a:ext cx="7666038" cy="2747962"/>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14" name="Rectangle 13">
            <a:extLst>
              <a:ext uri="{FF2B5EF4-FFF2-40B4-BE49-F238E27FC236}">
                <a16:creationId xmlns:a16="http://schemas.microsoft.com/office/drawing/2014/main" id="{0BF728FC-1A93-41E2-A241-034D97F733A6}"/>
              </a:ext>
            </a:extLst>
          </p:cNvPr>
          <p:cNvSpPr/>
          <p:nvPr/>
        </p:nvSpPr>
        <p:spPr>
          <a:xfrm>
            <a:off x="2354263" y="2987675"/>
            <a:ext cx="1905000" cy="417513"/>
          </a:xfrm>
          <a:prstGeom prst="rect">
            <a:avLst/>
          </a:prstGeom>
        </p:spPr>
        <p:txBody>
          <a:bodyPr>
            <a:spAutoFit/>
          </a:bodyPr>
          <a:lstStyle/>
          <a:p>
            <a:pPr marL="11206" algn="ctr" eaLnBrk="1" fontAlgn="auto" hangingPunct="1">
              <a:spcBef>
                <a:spcPts val="88"/>
              </a:spcBef>
              <a:spcAft>
                <a:spcPts val="0"/>
              </a:spcAft>
              <a:defRPr/>
            </a:pPr>
            <a:r>
              <a:rPr lang="en-US" sz="2118" b="1" spc="-9" dirty="0">
                <a:solidFill>
                  <a:srgbClr val="00B0F0"/>
                </a:solidFill>
                <a:latin typeface="Arial"/>
                <a:cs typeface="Arial"/>
              </a:rPr>
              <a:t>response</a:t>
            </a:r>
            <a:endParaRPr lang="en-US" sz="2118" dirty="0">
              <a:solidFill>
                <a:srgbClr val="00B0F0"/>
              </a:solidFill>
              <a:latin typeface="Arial"/>
              <a:cs typeface="Arial"/>
            </a:endParaRPr>
          </a:p>
        </p:txBody>
      </p:sp>
      <p:sp>
        <p:nvSpPr>
          <p:cNvPr id="26634" name="Title 1">
            <a:extLst>
              <a:ext uri="{FF2B5EF4-FFF2-40B4-BE49-F238E27FC236}">
                <a16:creationId xmlns:a16="http://schemas.microsoft.com/office/drawing/2014/main" id="{8340C2EE-D1AF-48AC-BCEE-07E69F63DC3E}"/>
              </a:ext>
            </a:extLst>
          </p:cNvPr>
          <p:cNvSpPr>
            <a:spLocks noGrp="1" noChangeArrowheads="1"/>
          </p:cNvSpPr>
          <p:nvPr>
            <p:ph type="title"/>
          </p:nvPr>
        </p:nvSpPr>
        <p:spPr/>
        <p:txBody>
          <a:bodyPr/>
          <a:lstStyle/>
          <a:p>
            <a:pPr eaLnBrk="1" hangingPunct="1"/>
            <a:r>
              <a:rPr lang="en-US" altLang="en-US"/>
              <a:t>Lead generation and nurturing</a:t>
            </a:r>
          </a:p>
        </p:txBody>
      </p:sp>
      <p:sp>
        <p:nvSpPr>
          <p:cNvPr id="4" name="Text Placeholder 3">
            <a:extLst>
              <a:ext uri="{FF2B5EF4-FFF2-40B4-BE49-F238E27FC236}">
                <a16:creationId xmlns:a16="http://schemas.microsoft.com/office/drawing/2014/main" id="{BF80CB04-E28C-7D49-ADC7-5B70D5995114}"/>
              </a:ext>
            </a:extLst>
          </p:cNvPr>
          <p:cNvSpPr>
            <a:spLocks noGrp="1"/>
          </p:cNvSpPr>
          <p:nvPr>
            <p:ph type="body" sz="quarter" idx="13"/>
          </p:nvPr>
        </p:nvSpPr>
        <p:spPr>
          <a:xfrm>
            <a:off x="550863" y="1443038"/>
            <a:ext cx="10506075" cy="642937"/>
          </a:xfrm>
        </p:spPr>
        <p:txBody>
          <a:bodyPr rtlCol="0">
            <a:normAutofit/>
          </a:bodyPr>
          <a:lstStyle/>
          <a:p>
            <a:pPr eaLnBrk="1" fontAlgn="auto" hangingPunct="1">
              <a:spcAft>
                <a:spcPts val="0"/>
              </a:spcAft>
              <a:defRPr/>
            </a:pPr>
            <a:r>
              <a:rPr lang="en-US" dirty="0"/>
              <a:t>With longer buying cycles and more stakeholders involved, </a:t>
            </a:r>
            <a:br>
              <a:rPr lang="en-US" dirty="0"/>
            </a:br>
            <a:r>
              <a:rPr lang="en-US" dirty="0"/>
              <a:t>it’s not enough to generate a lead, you must nurture it. </a:t>
            </a:r>
          </a:p>
          <a:p>
            <a:pPr eaLnBrk="1" fontAlgn="auto" hangingPunct="1">
              <a:spcAft>
                <a:spcPts val="0"/>
              </a:spcAft>
              <a:defRPr/>
            </a:pPr>
            <a:endParaRPr lang="en-US" dirty="0">
              <a:solidFill>
                <a:srgbClr val="7F7F7F"/>
              </a:solidFill>
              <a:cs typeface="Arial" panose="020B0604020202020204" pitchFamily="34" charset="0"/>
            </a:endParaRPr>
          </a:p>
          <a:p>
            <a:pPr eaLnBrk="1" fontAlgn="auto" hangingPunct="1">
              <a:spcAft>
                <a:spcPts val="0"/>
              </a:spcAft>
              <a:defRPr/>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D7D958B8-5D68-D340-98B6-AAD3F6B21486}"/>
              </a:ext>
            </a:extLst>
          </p:cNvPr>
          <p:cNvSpPr/>
          <p:nvPr/>
        </p:nvSpPr>
        <p:spPr>
          <a:xfrm>
            <a:off x="2360613" y="1882775"/>
            <a:ext cx="2265362" cy="3673475"/>
          </a:xfrm>
          <a:custGeom>
            <a:avLst/>
            <a:gdLst/>
            <a:ahLst/>
            <a:cxnLst/>
            <a:rect l="l" t="t" r="r" b="b"/>
            <a:pathLst>
              <a:path w="2567940" h="4163695">
                <a:moveTo>
                  <a:pt x="2528951" y="0"/>
                </a:moveTo>
                <a:lnTo>
                  <a:pt x="38925" y="0"/>
                </a:lnTo>
                <a:lnTo>
                  <a:pt x="23772" y="3055"/>
                </a:lnTo>
                <a:lnTo>
                  <a:pt x="11399" y="11398"/>
                </a:lnTo>
                <a:lnTo>
                  <a:pt x="3058" y="23788"/>
                </a:lnTo>
                <a:lnTo>
                  <a:pt x="0" y="38988"/>
                </a:lnTo>
                <a:lnTo>
                  <a:pt x="0" y="4124579"/>
                </a:lnTo>
                <a:lnTo>
                  <a:pt x="3058" y="4139779"/>
                </a:lnTo>
                <a:lnTo>
                  <a:pt x="11399" y="4152169"/>
                </a:lnTo>
                <a:lnTo>
                  <a:pt x="23772" y="4160512"/>
                </a:lnTo>
                <a:lnTo>
                  <a:pt x="38925" y="4163568"/>
                </a:lnTo>
                <a:lnTo>
                  <a:pt x="2528951" y="4163568"/>
                </a:lnTo>
                <a:lnTo>
                  <a:pt x="2544151" y="4160512"/>
                </a:lnTo>
                <a:lnTo>
                  <a:pt x="2556541" y="4152169"/>
                </a:lnTo>
                <a:lnTo>
                  <a:pt x="2564884" y="4139779"/>
                </a:lnTo>
                <a:lnTo>
                  <a:pt x="2567940" y="4124579"/>
                </a:lnTo>
                <a:lnTo>
                  <a:pt x="2567940" y="38988"/>
                </a:lnTo>
                <a:lnTo>
                  <a:pt x="2564884" y="23788"/>
                </a:lnTo>
                <a:lnTo>
                  <a:pt x="2556541" y="11398"/>
                </a:lnTo>
                <a:lnTo>
                  <a:pt x="2544151" y="3055"/>
                </a:lnTo>
                <a:lnTo>
                  <a:pt x="2528951" y="0"/>
                </a:lnTo>
                <a:close/>
              </a:path>
            </a:pathLst>
          </a:custGeom>
          <a:solidFill>
            <a:srgbClr val="2A85A0"/>
          </a:solidFill>
        </p:spPr>
        <p:txBody>
          <a:bodyPr lIns="0" tIns="0" rIns="0" bIns="0"/>
          <a:lstStyle/>
          <a:p>
            <a:pPr eaLnBrk="1" fontAlgn="auto" hangingPunct="1">
              <a:spcBef>
                <a:spcPts val="0"/>
              </a:spcBef>
              <a:spcAft>
                <a:spcPts val="0"/>
              </a:spcAft>
              <a:defRPr/>
            </a:pPr>
            <a:endParaRPr sz="1588" dirty="0">
              <a:latin typeface="+mn-lt"/>
            </a:endParaRPr>
          </a:p>
        </p:txBody>
      </p:sp>
      <p:sp>
        <p:nvSpPr>
          <p:cNvPr id="27651" name="object 6">
            <a:extLst>
              <a:ext uri="{FF2B5EF4-FFF2-40B4-BE49-F238E27FC236}">
                <a16:creationId xmlns:a16="http://schemas.microsoft.com/office/drawing/2014/main" id="{25A2B8F5-EB30-46AB-A71C-D7F6106E4996}"/>
              </a:ext>
            </a:extLst>
          </p:cNvPr>
          <p:cNvSpPr txBox="1">
            <a:spLocks noChangeArrowheads="1"/>
          </p:cNvSpPr>
          <p:nvPr/>
        </p:nvSpPr>
        <p:spPr bwMode="auto">
          <a:xfrm>
            <a:off x="2628900" y="2584450"/>
            <a:ext cx="1804988"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33643" rIns="0" bIns="0">
            <a:spAutoFit/>
          </a:bodyPr>
          <a:lstStyle>
            <a:lvl1pPr marL="9525">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513"/>
              </a:spcBef>
              <a:buFontTx/>
              <a:buNone/>
            </a:pPr>
            <a:r>
              <a:rPr lang="en-US" altLang="en-US" sz="1500" b="1">
                <a:solidFill>
                  <a:srgbClr val="FFFFFF"/>
                </a:solidFill>
                <a:cs typeface="Arial" panose="020B0604020202020204" pitchFamily="34" charset="0"/>
              </a:rPr>
              <a:t>of B2B buyers </a:t>
            </a:r>
            <a:br>
              <a:rPr lang="en-US" altLang="en-US" sz="1500" b="1">
                <a:solidFill>
                  <a:srgbClr val="FFFFFF"/>
                </a:solidFill>
                <a:cs typeface="Arial" panose="020B0604020202020204" pitchFamily="34" charset="0"/>
              </a:rPr>
            </a:br>
            <a:r>
              <a:rPr lang="en-US" altLang="en-US" sz="1500" b="1" u="sng">
                <a:solidFill>
                  <a:srgbClr val="FFFFFF"/>
                </a:solidFill>
                <a:cs typeface="Arial" panose="020B0604020202020204" pitchFamily="34" charset="0"/>
              </a:rPr>
              <a:t>rely on content </a:t>
            </a:r>
            <a:br>
              <a:rPr lang="en-US" altLang="en-US" sz="1500" b="1">
                <a:solidFill>
                  <a:srgbClr val="FFFFFF"/>
                </a:solidFill>
                <a:cs typeface="Arial" panose="020B0604020202020204" pitchFamily="34" charset="0"/>
              </a:rPr>
            </a:br>
            <a:r>
              <a:rPr lang="en-US" altLang="en-US" sz="1500" b="1">
                <a:solidFill>
                  <a:srgbClr val="FFFFFF"/>
                </a:solidFill>
                <a:cs typeface="Arial" panose="020B0604020202020204" pitchFamily="34" charset="0"/>
              </a:rPr>
              <a:t>to make buying decisions</a:t>
            </a:r>
            <a:endParaRPr lang="en-US" altLang="en-US" sz="1500" b="1">
              <a:cs typeface="Arial" panose="020B0604020202020204" pitchFamily="34" charset="0"/>
            </a:endParaRPr>
          </a:p>
          <a:p>
            <a:pPr algn="ctr" eaLnBrk="1" hangingPunct="1">
              <a:lnSpc>
                <a:spcPct val="100000"/>
              </a:lnSpc>
              <a:spcBef>
                <a:spcPts val="513"/>
              </a:spcBef>
              <a:buFontTx/>
              <a:buNone/>
            </a:pPr>
            <a:r>
              <a:rPr lang="en-US" altLang="en-US" sz="1700" b="1">
                <a:solidFill>
                  <a:srgbClr val="FFFFFF"/>
                </a:solidFill>
                <a:cs typeface="Arial" panose="020B0604020202020204" pitchFamily="34" charset="0"/>
              </a:rPr>
              <a:t> </a:t>
            </a:r>
          </a:p>
          <a:p>
            <a:pPr algn="ctr" eaLnBrk="1" hangingPunct="1">
              <a:lnSpc>
                <a:spcPct val="100000"/>
              </a:lnSpc>
              <a:spcBef>
                <a:spcPts val="513"/>
              </a:spcBef>
              <a:buFontTx/>
              <a:buNone/>
            </a:pPr>
            <a:endParaRPr lang="en-US" altLang="en-US" sz="1200">
              <a:solidFill>
                <a:srgbClr val="FFFFFF"/>
              </a:solidFill>
              <a:cs typeface="Arial" panose="020B0604020202020204" pitchFamily="34" charset="0"/>
            </a:endParaRPr>
          </a:p>
          <a:p>
            <a:pPr eaLnBrk="1" hangingPunct="1">
              <a:lnSpc>
                <a:spcPct val="100000"/>
              </a:lnSpc>
              <a:spcBef>
                <a:spcPts val="513"/>
              </a:spcBef>
              <a:buFontTx/>
              <a:buNone/>
            </a:pPr>
            <a:r>
              <a:rPr lang="en-US" altLang="en-US" sz="1000" i="1">
                <a:solidFill>
                  <a:srgbClr val="FFFFFF"/>
                </a:solidFill>
                <a:cs typeface="Arial" panose="020B0604020202020204" pitchFamily="34" charset="0"/>
              </a:rPr>
              <a:t>DemandGen: 95% of B2B buyers consider content as trustworthy when evaluating a company and its offerings</a:t>
            </a:r>
            <a:endParaRPr lang="en-US" altLang="en-US" sz="1000" i="1">
              <a:cs typeface="Arial" panose="020B0604020202020204" pitchFamily="34" charset="0"/>
            </a:endParaRPr>
          </a:p>
        </p:txBody>
      </p:sp>
      <p:sp>
        <p:nvSpPr>
          <p:cNvPr id="9" name="object 9">
            <a:extLst>
              <a:ext uri="{FF2B5EF4-FFF2-40B4-BE49-F238E27FC236}">
                <a16:creationId xmlns:a16="http://schemas.microsoft.com/office/drawing/2014/main" id="{72E4ED7E-E4C4-384E-BA04-F3FE0DF5E1DA}"/>
              </a:ext>
            </a:extLst>
          </p:cNvPr>
          <p:cNvSpPr/>
          <p:nvPr/>
        </p:nvSpPr>
        <p:spPr>
          <a:xfrm>
            <a:off x="4967288" y="1882775"/>
            <a:ext cx="2266950" cy="3673475"/>
          </a:xfrm>
          <a:custGeom>
            <a:avLst/>
            <a:gdLst/>
            <a:ahLst/>
            <a:cxnLst/>
            <a:rect l="l" t="t" r="r" b="b"/>
            <a:pathLst>
              <a:path w="2569845" h="4163695">
                <a:moveTo>
                  <a:pt x="2530475" y="0"/>
                </a:moveTo>
                <a:lnTo>
                  <a:pt x="38989" y="0"/>
                </a:lnTo>
                <a:lnTo>
                  <a:pt x="23788" y="3055"/>
                </a:lnTo>
                <a:lnTo>
                  <a:pt x="11398" y="11398"/>
                </a:lnTo>
                <a:lnTo>
                  <a:pt x="3055" y="23788"/>
                </a:lnTo>
                <a:lnTo>
                  <a:pt x="0" y="38988"/>
                </a:lnTo>
                <a:lnTo>
                  <a:pt x="0" y="4124579"/>
                </a:lnTo>
                <a:lnTo>
                  <a:pt x="3055" y="4139779"/>
                </a:lnTo>
                <a:lnTo>
                  <a:pt x="11398" y="4152169"/>
                </a:lnTo>
                <a:lnTo>
                  <a:pt x="23788" y="4160512"/>
                </a:lnTo>
                <a:lnTo>
                  <a:pt x="38989" y="4163568"/>
                </a:lnTo>
                <a:lnTo>
                  <a:pt x="2530475" y="4163568"/>
                </a:lnTo>
                <a:lnTo>
                  <a:pt x="2545675" y="4160512"/>
                </a:lnTo>
                <a:lnTo>
                  <a:pt x="2558065" y="4152169"/>
                </a:lnTo>
                <a:lnTo>
                  <a:pt x="2566408" y="4139779"/>
                </a:lnTo>
                <a:lnTo>
                  <a:pt x="2569464" y="4124579"/>
                </a:lnTo>
                <a:lnTo>
                  <a:pt x="2569464" y="38988"/>
                </a:lnTo>
                <a:lnTo>
                  <a:pt x="2566408" y="23788"/>
                </a:lnTo>
                <a:lnTo>
                  <a:pt x="2558065" y="11398"/>
                </a:lnTo>
                <a:lnTo>
                  <a:pt x="2545675" y="3055"/>
                </a:lnTo>
                <a:lnTo>
                  <a:pt x="2530475" y="0"/>
                </a:lnTo>
                <a:close/>
              </a:path>
            </a:pathLst>
          </a:custGeom>
          <a:solidFill>
            <a:srgbClr val="4A9FAE"/>
          </a:solidFill>
        </p:spPr>
        <p:txBody>
          <a:bodyPr lIns="0" tIns="0" rIns="0" bIns="0"/>
          <a:lstStyle/>
          <a:p>
            <a:pPr eaLnBrk="1" fontAlgn="auto" hangingPunct="1">
              <a:spcBef>
                <a:spcPts val="0"/>
              </a:spcBef>
              <a:spcAft>
                <a:spcPts val="0"/>
              </a:spcAft>
              <a:defRPr/>
            </a:pPr>
            <a:endParaRPr sz="1588" dirty="0">
              <a:latin typeface="+mn-lt"/>
            </a:endParaRPr>
          </a:p>
        </p:txBody>
      </p:sp>
      <p:sp>
        <p:nvSpPr>
          <p:cNvPr id="10" name="object 10">
            <a:extLst>
              <a:ext uri="{FF2B5EF4-FFF2-40B4-BE49-F238E27FC236}">
                <a16:creationId xmlns:a16="http://schemas.microsoft.com/office/drawing/2014/main" id="{2204100E-459B-7244-87AB-9D0C241122D4}"/>
              </a:ext>
            </a:extLst>
          </p:cNvPr>
          <p:cNvSpPr txBox="1"/>
          <p:nvPr/>
        </p:nvSpPr>
        <p:spPr>
          <a:xfrm>
            <a:off x="5111750" y="1849438"/>
            <a:ext cx="1735138" cy="1049337"/>
          </a:xfrm>
          <a:prstGeom prst="rect">
            <a:avLst/>
          </a:prstGeom>
        </p:spPr>
        <p:txBody>
          <a:bodyPr lIns="0" tIns="233643" rIns="0" bIns="0">
            <a:spAutoFit/>
          </a:bodyPr>
          <a:lstStyle/>
          <a:p>
            <a:pPr marL="330031" eaLnBrk="1" fontAlgn="auto" hangingPunct="1">
              <a:spcBef>
                <a:spcPts val="1840"/>
              </a:spcBef>
              <a:spcAft>
                <a:spcPts val="0"/>
              </a:spcAft>
              <a:defRPr/>
            </a:pPr>
            <a:r>
              <a:rPr sz="5294" b="1" spc="-9" dirty="0">
                <a:solidFill>
                  <a:srgbClr val="FFFFFF"/>
                </a:solidFill>
                <a:latin typeface="Arial"/>
                <a:cs typeface="Arial"/>
              </a:rPr>
              <a:t>40%</a:t>
            </a:r>
            <a:endParaRPr sz="5294" dirty="0">
              <a:latin typeface="Arial"/>
              <a:cs typeface="Arial"/>
            </a:endParaRPr>
          </a:p>
        </p:txBody>
      </p:sp>
      <p:sp>
        <p:nvSpPr>
          <p:cNvPr id="13" name="object 13">
            <a:extLst>
              <a:ext uri="{FF2B5EF4-FFF2-40B4-BE49-F238E27FC236}">
                <a16:creationId xmlns:a16="http://schemas.microsoft.com/office/drawing/2014/main" id="{02B59AAE-8FAF-D446-A62D-42DAD4A5323E}"/>
              </a:ext>
            </a:extLst>
          </p:cNvPr>
          <p:cNvSpPr/>
          <p:nvPr/>
        </p:nvSpPr>
        <p:spPr>
          <a:xfrm>
            <a:off x="7566025" y="1882775"/>
            <a:ext cx="2265363" cy="3673475"/>
          </a:xfrm>
          <a:custGeom>
            <a:avLst/>
            <a:gdLst/>
            <a:ahLst/>
            <a:cxnLst/>
            <a:rect l="l" t="t" r="r" b="b"/>
            <a:pathLst>
              <a:path w="2567940" h="4163695">
                <a:moveTo>
                  <a:pt x="2528951" y="0"/>
                </a:moveTo>
                <a:lnTo>
                  <a:pt x="38989" y="0"/>
                </a:lnTo>
                <a:lnTo>
                  <a:pt x="23788" y="3055"/>
                </a:lnTo>
                <a:lnTo>
                  <a:pt x="11398" y="11398"/>
                </a:lnTo>
                <a:lnTo>
                  <a:pt x="3055" y="23788"/>
                </a:lnTo>
                <a:lnTo>
                  <a:pt x="0" y="38988"/>
                </a:lnTo>
                <a:lnTo>
                  <a:pt x="0" y="4124579"/>
                </a:lnTo>
                <a:lnTo>
                  <a:pt x="3055" y="4139779"/>
                </a:lnTo>
                <a:lnTo>
                  <a:pt x="11398" y="4152169"/>
                </a:lnTo>
                <a:lnTo>
                  <a:pt x="23788" y="4160512"/>
                </a:lnTo>
                <a:lnTo>
                  <a:pt x="38989" y="4163568"/>
                </a:lnTo>
                <a:lnTo>
                  <a:pt x="2528951" y="4163568"/>
                </a:lnTo>
                <a:lnTo>
                  <a:pt x="2544151" y="4160512"/>
                </a:lnTo>
                <a:lnTo>
                  <a:pt x="2556541" y="4152169"/>
                </a:lnTo>
                <a:lnTo>
                  <a:pt x="2564884" y="4139779"/>
                </a:lnTo>
                <a:lnTo>
                  <a:pt x="2567940" y="4124579"/>
                </a:lnTo>
                <a:lnTo>
                  <a:pt x="2567940" y="38988"/>
                </a:lnTo>
                <a:lnTo>
                  <a:pt x="2564884" y="23788"/>
                </a:lnTo>
                <a:lnTo>
                  <a:pt x="2556541" y="11398"/>
                </a:lnTo>
                <a:lnTo>
                  <a:pt x="2544151" y="3055"/>
                </a:lnTo>
                <a:lnTo>
                  <a:pt x="2528951" y="0"/>
                </a:lnTo>
                <a:close/>
              </a:path>
            </a:pathLst>
          </a:custGeom>
          <a:solidFill>
            <a:schemeClr val="bg1">
              <a:lumMod val="50000"/>
            </a:schemeClr>
          </a:solidFill>
        </p:spPr>
        <p:txBody>
          <a:bodyPr lIns="0" tIns="0" rIns="0" bIns="0"/>
          <a:lstStyle/>
          <a:p>
            <a:pPr eaLnBrk="1" fontAlgn="auto" hangingPunct="1">
              <a:spcBef>
                <a:spcPts val="0"/>
              </a:spcBef>
              <a:spcAft>
                <a:spcPts val="0"/>
              </a:spcAft>
              <a:defRPr/>
            </a:pPr>
            <a:endParaRPr sz="1588" dirty="0">
              <a:latin typeface="+mn-lt"/>
            </a:endParaRPr>
          </a:p>
        </p:txBody>
      </p:sp>
      <p:sp>
        <p:nvSpPr>
          <p:cNvPr id="14" name="object 14">
            <a:extLst>
              <a:ext uri="{FF2B5EF4-FFF2-40B4-BE49-F238E27FC236}">
                <a16:creationId xmlns:a16="http://schemas.microsoft.com/office/drawing/2014/main" id="{12E95D27-8DE8-7844-9513-4C82C2B99AE7}"/>
              </a:ext>
            </a:extLst>
          </p:cNvPr>
          <p:cNvSpPr txBox="1"/>
          <p:nvPr/>
        </p:nvSpPr>
        <p:spPr>
          <a:xfrm>
            <a:off x="7708900" y="1849438"/>
            <a:ext cx="1790700" cy="1049337"/>
          </a:xfrm>
          <a:prstGeom prst="rect">
            <a:avLst/>
          </a:prstGeom>
        </p:spPr>
        <p:txBody>
          <a:bodyPr lIns="0" tIns="233643" rIns="0" bIns="0">
            <a:spAutoFit/>
          </a:bodyPr>
          <a:lstStyle/>
          <a:p>
            <a:pPr marL="358607" eaLnBrk="1" fontAlgn="auto" hangingPunct="1">
              <a:spcBef>
                <a:spcPts val="1840"/>
              </a:spcBef>
              <a:spcAft>
                <a:spcPts val="0"/>
              </a:spcAft>
              <a:defRPr/>
            </a:pPr>
            <a:r>
              <a:rPr sz="5294" b="1" spc="-9" dirty="0">
                <a:solidFill>
                  <a:srgbClr val="FFFFFF"/>
                </a:solidFill>
                <a:latin typeface="Arial"/>
                <a:cs typeface="Arial"/>
              </a:rPr>
              <a:t>60%</a:t>
            </a:r>
            <a:endParaRPr sz="5294" dirty="0">
              <a:latin typeface="Arial"/>
              <a:cs typeface="Arial"/>
            </a:endParaRPr>
          </a:p>
        </p:txBody>
      </p:sp>
      <p:sp>
        <p:nvSpPr>
          <p:cNvPr id="19" name="object 6">
            <a:extLst>
              <a:ext uri="{FF2B5EF4-FFF2-40B4-BE49-F238E27FC236}">
                <a16:creationId xmlns:a16="http://schemas.microsoft.com/office/drawing/2014/main" id="{26C13EDF-A9D1-41A8-99B4-F0DABC5FF3CB}"/>
              </a:ext>
            </a:extLst>
          </p:cNvPr>
          <p:cNvSpPr txBox="1"/>
          <p:nvPr/>
        </p:nvSpPr>
        <p:spPr>
          <a:xfrm>
            <a:off x="2532063" y="1849438"/>
            <a:ext cx="1806575" cy="1049337"/>
          </a:xfrm>
          <a:prstGeom prst="rect">
            <a:avLst/>
          </a:prstGeom>
        </p:spPr>
        <p:txBody>
          <a:bodyPr lIns="0" tIns="233643" rIns="0" bIns="0">
            <a:spAutoFit/>
          </a:bodyPr>
          <a:lstStyle/>
          <a:p>
            <a:pPr marL="364770" eaLnBrk="1" fontAlgn="auto" hangingPunct="1">
              <a:spcBef>
                <a:spcPts val="1840"/>
              </a:spcBef>
              <a:spcAft>
                <a:spcPts val="0"/>
              </a:spcAft>
              <a:defRPr/>
            </a:pPr>
            <a:r>
              <a:rPr sz="5294" b="1" spc="-9" dirty="0">
                <a:solidFill>
                  <a:srgbClr val="FFFFFF"/>
                </a:solidFill>
                <a:latin typeface="Arial"/>
                <a:cs typeface="Arial"/>
              </a:rPr>
              <a:t>95%</a:t>
            </a:r>
            <a:endParaRPr sz="5294" dirty="0">
              <a:latin typeface="Arial"/>
              <a:cs typeface="Arial"/>
            </a:endParaRPr>
          </a:p>
        </p:txBody>
      </p:sp>
      <p:sp>
        <p:nvSpPr>
          <p:cNvPr id="27657" name="object 10">
            <a:extLst>
              <a:ext uri="{FF2B5EF4-FFF2-40B4-BE49-F238E27FC236}">
                <a16:creationId xmlns:a16="http://schemas.microsoft.com/office/drawing/2014/main" id="{975D8323-9877-4A81-982B-1133AD4EE6C1}"/>
              </a:ext>
            </a:extLst>
          </p:cNvPr>
          <p:cNvSpPr txBox="1">
            <a:spLocks noChangeArrowheads="1"/>
          </p:cNvSpPr>
          <p:nvPr/>
        </p:nvSpPr>
        <p:spPr bwMode="auto">
          <a:xfrm>
            <a:off x="5111750" y="2584450"/>
            <a:ext cx="1936750" cy="207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33643"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513"/>
              </a:spcBef>
              <a:buFontTx/>
              <a:buNone/>
            </a:pPr>
            <a:r>
              <a:rPr lang="en-US" altLang="en-US" sz="1500" b="1">
                <a:solidFill>
                  <a:srgbClr val="FFFFFF"/>
                </a:solidFill>
                <a:cs typeface="Arial" panose="020B0604020202020204" pitchFamily="34" charset="0"/>
              </a:rPr>
              <a:t>of marketing execs struggle to produce the </a:t>
            </a:r>
            <a:r>
              <a:rPr lang="en-US" altLang="en-US" sz="1500" b="1" u="sng">
                <a:solidFill>
                  <a:srgbClr val="FFFFFF"/>
                </a:solidFill>
                <a:cs typeface="Arial" panose="020B0604020202020204" pitchFamily="34" charset="0"/>
              </a:rPr>
              <a:t>quantity</a:t>
            </a:r>
            <a:r>
              <a:rPr lang="en-US" altLang="en-US" sz="1500" b="1">
                <a:solidFill>
                  <a:srgbClr val="FFFFFF"/>
                </a:solidFill>
                <a:cs typeface="Arial" panose="020B0604020202020204" pitchFamily="34" charset="0"/>
              </a:rPr>
              <a:t> of content needed </a:t>
            </a:r>
            <a:endParaRPr lang="en-US" altLang="en-US" sz="1500" b="1">
              <a:cs typeface="Arial" panose="020B0604020202020204" pitchFamily="34" charset="0"/>
            </a:endParaRPr>
          </a:p>
          <a:p>
            <a:pPr algn="ctr" eaLnBrk="1" hangingPunct="1">
              <a:lnSpc>
                <a:spcPct val="100000"/>
              </a:lnSpc>
              <a:spcBef>
                <a:spcPts val="513"/>
              </a:spcBef>
              <a:buFontTx/>
              <a:buNone/>
            </a:pPr>
            <a:r>
              <a:rPr lang="en-US" altLang="en-US" sz="1500" b="1">
                <a:solidFill>
                  <a:srgbClr val="FFFFFF"/>
                </a:solidFill>
                <a:cs typeface="Arial" panose="020B0604020202020204" pitchFamily="34" charset="0"/>
              </a:rPr>
              <a:t> </a:t>
            </a:r>
          </a:p>
          <a:p>
            <a:pPr algn="ctr" eaLnBrk="1" hangingPunct="1">
              <a:lnSpc>
                <a:spcPct val="100000"/>
              </a:lnSpc>
              <a:spcBef>
                <a:spcPts val="513"/>
              </a:spcBef>
              <a:buFontTx/>
              <a:buNone/>
            </a:pPr>
            <a:br>
              <a:rPr lang="en-US" altLang="en-US" sz="1500" b="1">
                <a:solidFill>
                  <a:srgbClr val="FFFFFF"/>
                </a:solidFill>
                <a:cs typeface="Arial" panose="020B0604020202020204" pitchFamily="34" charset="0"/>
              </a:rPr>
            </a:br>
            <a:endParaRPr lang="en-US" altLang="en-US" sz="1500" i="1">
              <a:solidFill>
                <a:srgbClr val="FFFFFF"/>
              </a:solidFill>
              <a:cs typeface="Arial" panose="020B0604020202020204" pitchFamily="34" charset="0"/>
            </a:endParaRPr>
          </a:p>
        </p:txBody>
      </p:sp>
      <p:sp>
        <p:nvSpPr>
          <p:cNvPr id="27658" name="object 14">
            <a:extLst>
              <a:ext uri="{FF2B5EF4-FFF2-40B4-BE49-F238E27FC236}">
                <a16:creationId xmlns:a16="http://schemas.microsoft.com/office/drawing/2014/main" id="{236F3A5D-F388-4E53-8FDA-D2D8F7080A12}"/>
              </a:ext>
            </a:extLst>
          </p:cNvPr>
          <p:cNvSpPr txBox="1">
            <a:spLocks noChangeArrowheads="1"/>
          </p:cNvSpPr>
          <p:nvPr/>
        </p:nvSpPr>
        <p:spPr bwMode="auto">
          <a:xfrm>
            <a:off x="7623175" y="2581275"/>
            <a:ext cx="21367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33643"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513"/>
              </a:spcBef>
              <a:buFontTx/>
              <a:buNone/>
            </a:pPr>
            <a:r>
              <a:rPr lang="en-US" altLang="en-US" sz="1500" b="1">
                <a:solidFill>
                  <a:srgbClr val="FFFFFF"/>
                </a:solidFill>
                <a:cs typeface="Arial" panose="020B0604020202020204" pitchFamily="34" charset="0"/>
              </a:rPr>
              <a:t>of B2B content marketers can’t keep up with the need for </a:t>
            </a:r>
            <a:r>
              <a:rPr lang="en-US" altLang="en-US" sz="1500" b="1" u="sng">
                <a:solidFill>
                  <a:srgbClr val="FFFFFF"/>
                </a:solidFill>
                <a:cs typeface="Arial" panose="020B0604020202020204" pitchFamily="34" charset="0"/>
              </a:rPr>
              <a:t>high quality</a:t>
            </a:r>
            <a:r>
              <a:rPr lang="en-US" altLang="en-US" sz="1500" b="1">
                <a:solidFill>
                  <a:srgbClr val="FFFFFF"/>
                </a:solidFill>
                <a:cs typeface="Arial" panose="020B0604020202020204" pitchFamily="34" charset="0"/>
              </a:rPr>
              <a:t> content </a:t>
            </a:r>
            <a:r>
              <a:rPr lang="en-US" altLang="en-US" sz="1700" b="1">
                <a:solidFill>
                  <a:srgbClr val="FFFFFF"/>
                </a:solidFill>
                <a:cs typeface="Arial" panose="020B0604020202020204" pitchFamily="34" charset="0"/>
              </a:rPr>
              <a:t> </a:t>
            </a:r>
            <a:endParaRPr lang="en-US" altLang="en-US" sz="1400" b="1">
              <a:solidFill>
                <a:srgbClr val="FFFFFF"/>
              </a:solidFill>
              <a:cs typeface="Arial" panose="020B0604020202020204" pitchFamily="34" charset="0"/>
            </a:endParaRPr>
          </a:p>
          <a:p>
            <a:pPr algn="ctr" eaLnBrk="1" hangingPunct="1">
              <a:lnSpc>
                <a:spcPct val="100000"/>
              </a:lnSpc>
              <a:spcBef>
                <a:spcPts val="513"/>
              </a:spcBef>
              <a:buFontTx/>
              <a:buNone/>
            </a:pPr>
            <a:br>
              <a:rPr lang="en-US" altLang="en-US" sz="1400" b="1">
                <a:solidFill>
                  <a:srgbClr val="FFFFFF"/>
                </a:solidFill>
                <a:cs typeface="Arial" panose="020B0604020202020204" pitchFamily="34" charset="0"/>
              </a:rPr>
            </a:br>
            <a:endParaRPr lang="en-US" altLang="en-US" sz="1400" b="1">
              <a:solidFill>
                <a:srgbClr val="FFFFFF"/>
              </a:solidFill>
              <a:cs typeface="Arial" panose="020B0604020202020204" pitchFamily="34" charset="0"/>
            </a:endParaRPr>
          </a:p>
          <a:p>
            <a:pPr eaLnBrk="1" hangingPunct="1">
              <a:lnSpc>
                <a:spcPct val="100000"/>
              </a:lnSpc>
              <a:spcBef>
                <a:spcPts val="513"/>
              </a:spcBef>
              <a:buFontTx/>
              <a:buNone/>
            </a:pPr>
            <a:r>
              <a:rPr lang="en-US" altLang="en-US" sz="1000" i="1">
                <a:solidFill>
                  <a:srgbClr val="FFFFFF"/>
                </a:solidFill>
                <a:cs typeface="Arial" panose="020B0604020202020204" pitchFamily="34" charset="0"/>
              </a:rPr>
              <a:t>    Content Marketing  Institute/</a:t>
            </a:r>
            <a:br>
              <a:rPr lang="en-US" altLang="en-US" sz="1000" i="1">
                <a:solidFill>
                  <a:srgbClr val="FFFFFF"/>
                </a:solidFill>
                <a:cs typeface="Arial" panose="020B0604020202020204" pitchFamily="34" charset="0"/>
              </a:rPr>
            </a:br>
            <a:r>
              <a:rPr lang="en-US" altLang="en-US" sz="1000" i="1">
                <a:solidFill>
                  <a:srgbClr val="FFFFFF"/>
                </a:solidFill>
                <a:cs typeface="Arial" panose="020B0604020202020204" pitchFamily="34" charset="0"/>
              </a:rPr>
              <a:t>    MarketingProfs: 60% of B2B</a:t>
            </a:r>
            <a:br>
              <a:rPr lang="en-US" altLang="en-US" sz="1000" i="1">
                <a:solidFill>
                  <a:srgbClr val="FFFFFF"/>
                </a:solidFill>
                <a:cs typeface="Arial" panose="020B0604020202020204" pitchFamily="34" charset="0"/>
              </a:rPr>
            </a:br>
            <a:r>
              <a:rPr lang="en-US" altLang="en-US" sz="1000" i="1">
                <a:solidFill>
                  <a:srgbClr val="FFFFFF"/>
                </a:solidFill>
                <a:cs typeface="Arial" panose="020B0604020202020204" pitchFamily="34" charset="0"/>
              </a:rPr>
              <a:t>    content marketers say their </a:t>
            </a:r>
            <a:br>
              <a:rPr lang="en-US" altLang="en-US" sz="1000" i="1">
                <a:solidFill>
                  <a:srgbClr val="FFFFFF"/>
                </a:solidFill>
                <a:cs typeface="Arial" panose="020B0604020202020204" pitchFamily="34" charset="0"/>
              </a:rPr>
            </a:br>
            <a:r>
              <a:rPr lang="en-US" altLang="en-US" sz="1000" i="1">
                <a:solidFill>
                  <a:srgbClr val="FFFFFF"/>
                </a:solidFill>
                <a:cs typeface="Arial" panose="020B0604020202020204" pitchFamily="34" charset="0"/>
              </a:rPr>
              <a:t>    biggest challenge is producing</a:t>
            </a:r>
            <a:br>
              <a:rPr lang="en-US" altLang="en-US" sz="1000" i="1">
                <a:solidFill>
                  <a:srgbClr val="FFFFFF"/>
                </a:solidFill>
                <a:cs typeface="Arial" panose="020B0604020202020204" pitchFamily="34" charset="0"/>
              </a:rPr>
            </a:br>
            <a:r>
              <a:rPr lang="en-US" altLang="en-US" sz="1000" i="1">
                <a:solidFill>
                  <a:srgbClr val="FFFFFF"/>
                </a:solidFill>
                <a:cs typeface="Arial" panose="020B0604020202020204" pitchFamily="34" charset="0"/>
              </a:rPr>
              <a:t>    engaging content </a:t>
            </a:r>
            <a:endParaRPr lang="en-US" altLang="en-US" sz="1200" i="1">
              <a:cs typeface="Arial" panose="020B0604020202020204" pitchFamily="34" charset="0"/>
            </a:endParaRPr>
          </a:p>
        </p:txBody>
      </p:sp>
      <p:sp>
        <p:nvSpPr>
          <p:cNvPr id="27659" name="object 6">
            <a:extLst>
              <a:ext uri="{FF2B5EF4-FFF2-40B4-BE49-F238E27FC236}">
                <a16:creationId xmlns:a16="http://schemas.microsoft.com/office/drawing/2014/main" id="{D300E0BF-09E0-4038-B838-A57B3B7997AA}"/>
              </a:ext>
            </a:extLst>
          </p:cNvPr>
          <p:cNvSpPr txBox="1">
            <a:spLocks noChangeArrowheads="1"/>
          </p:cNvSpPr>
          <p:nvPr/>
        </p:nvSpPr>
        <p:spPr bwMode="auto">
          <a:xfrm>
            <a:off x="5192713" y="4179888"/>
            <a:ext cx="1806575"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233643" rIns="0" bIns="0">
            <a:spAutoFit/>
          </a:bodyPr>
          <a:lstStyle>
            <a:lvl1pPr marL="9525">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513"/>
              </a:spcBef>
              <a:buFontTx/>
              <a:buNone/>
            </a:pPr>
            <a:r>
              <a:rPr lang="en-US" altLang="en-US" sz="1000" i="1">
                <a:solidFill>
                  <a:srgbClr val="FFFFFF"/>
                </a:solidFill>
                <a:cs typeface="Arial" panose="020B0604020202020204" pitchFamily="34" charset="0"/>
              </a:rPr>
              <a:t>Canam Research  2016 Data-Backed Trends Report: 40% of Marketing Executives report that “creating enough content on a regular basis” is a major challenge</a:t>
            </a:r>
          </a:p>
        </p:txBody>
      </p:sp>
      <p:cxnSp>
        <p:nvCxnSpPr>
          <p:cNvPr id="17" name="Straight Connector 16">
            <a:extLst>
              <a:ext uri="{FF2B5EF4-FFF2-40B4-BE49-F238E27FC236}">
                <a16:creationId xmlns:a16="http://schemas.microsoft.com/office/drawing/2014/main" id="{39A761BD-3908-4CD5-9BAA-60EB0EB5D0B0}"/>
              </a:ext>
            </a:extLst>
          </p:cNvPr>
          <p:cNvCxnSpPr/>
          <p:nvPr/>
        </p:nvCxnSpPr>
        <p:spPr>
          <a:xfrm>
            <a:off x="2667000" y="4235450"/>
            <a:ext cx="1603375"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3D87B2-2408-4F2B-89C1-FD7366869A63}"/>
              </a:ext>
            </a:extLst>
          </p:cNvPr>
          <p:cNvCxnSpPr/>
          <p:nvPr/>
        </p:nvCxnSpPr>
        <p:spPr>
          <a:xfrm>
            <a:off x="5294313" y="4235450"/>
            <a:ext cx="1603375"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7221DDB-A5D5-4AF2-B168-58302E612B09}"/>
              </a:ext>
            </a:extLst>
          </p:cNvPr>
          <p:cNvCxnSpPr/>
          <p:nvPr/>
        </p:nvCxnSpPr>
        <p:spPr>
          <a:xfrm>
            <a:off x="7843838" y="4235450"/>
            <a:ext cx="1604962" cy="0"/>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7663" name="Title 1">
            <a:extLst>
              <a:ext uri="{FF2B5EF4-FFF2-40B4-BE49-F238E27FC236}">
                <a16:creationId xmlns:a16="http://schemas.microsoft.com/office/drawing/2014/main" id="{1C58A0BD-0D04-4489-BE36-DB55F1AD4E44}"/>
              </a:ext>
            </a:extLst>
          </p:cNvPr>
          <p:cNvSpPr>
            <a:spLocks noGrp="1" noChangeArrowheads="1"/>
          </p:cNvSpPr>
          <p:nvPr>
            <p:ph type="title"/>
          </p:nvPr>
        </p:nvSpPr>
        <p:spPr>
          <a:xfrm>
            <a:off x="550863" y="419100"/>
            <a:ext cx="11163300" cy="831850"/>
          </a:xfrm>
        </p:spPr>
        <p:txBody>
          <a:bodyPr/>
          <a:lstStyle/>
          <a:p>
            <a:pPr eaLnBrk="1" hangingPunct="1"/>
            <a:r>
              <a:rPr lang="en-US" altLang="en-US"/>
              <a:t>Content is critical to marketing success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033DD45-89B2-4652-8648-C36001097138}"/>
              </a:ext>
            </a:extLst>
          </p:cNvPr>
          <p:cNvSpPr/>
          <p:nvPr/>
        </p:nvSpPr>
        <p:spPr>
          <a:xfrm>
            <a:off x="2230438" y="1816100"/>
            <a:ext cx="8001000" cy="3898900"/>
          </a:xfrm>
          <a:prstGeom prst="roundRect">
            <a:avLst/>
          </a:prstGeom>
          <a:solidFill>
            <a:srgbClr val="006DB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solidFill>
                <a:schemeClr val="bg1"/>
              </a:solidFill>
            </a:endParaRPr>
          </a:p>
        </p:txBody>
      </p:sp>
      <p:sp>
        <p:nvSpPr>
          <p:cNvPr id="8" name="object 8">
            <a:extLst>
              <a:ext uri="{FF2B5EF4-FFF2-40B4-BE49-F238E27FC236}">
                <a16:creationId xmlns:a16="http://schemas.microsoft.com/office/drawing/2014/main" id="{4135FCA8-69EA-AF43-A199-C36CBCC8B928}"/>
              </a:ext>
            </a:extLst>
          </p:cNvPr>
          <p:cNvSpPr/>
          <p:nvPr/>
        </p:nvSpPr>
        <p:spPr>
          <a:xfrm>
            <a:off x="2984500" y="3003550"/>
            <a:ext cx="185738" cy="185738"/>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solidFill>
                <a:schemeClr val="bg1"/>
              </a:solidFill>
              <a:latin typeface="+mn-lt"/>
            </a:endParaRPr>
          </a:p>
        </p:txBody>
      </p:sp>
      <p:sp>
        <p:nvSpPr>
          <p:cNvPr id="29700" name="object 9">
            <a:extLst>
              <a:ext uri="{FF2B5EF4-FFF2-40B4-BE49-F238E27FC236}">
                <a16:creationId xmlns:a16="http://schemas.microsoft.com/office/drawing/2014/main" id="{796B1DB1-2D25-4D7D-952C-5A8A6E568F4C}"/>
              </a:ext>
            </a:extLst>
          </p:cNvPr>
          <p:cNvSpPr txBox="1">
            <a:spLocks noChangeArrowheads="1"/>
          </p:cNvSpPr>
          <p:nvPr/>
        </p:nvSpPr>
        <p:spPr bwMode="auto">
          <a:xfrm>
            <a:off x="3281363" y="2959100"/>
            <a:ext cx="2684462"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a:solidFill>
                  <a:schemeClr val="bg1"/>
                </a:solidFill>
                <a:cs typeface="Arial" panose="020B0604020202020204" pitchFamily="34" charset="0"/>
              </a:rPr>
              <a:t>Accountable Care Organization</a:t>
            </a:r>
          </a:p>
          <a:p>
            <a:pPr eaLnBrk="1" hangingPunct="1">
              <a:lnSpc>
                <a:spcPct val="100000"/>
              </a:lnSpc>
              <a:spcBef>
                <a:spcPts val="1063"/>
              </a:spcBef>
              <a:buFontTx/>
              <a:buNone/>
            </a:pPr>
            <a:r>
              <a:rPr lang="en-US" altLang="en-US" sz="1400">
                <a:solidFill>
                  <a:schemeClr val="bg1"/>
                </a:solidFill>
                <a:cs typeface="Arial" panose="020B0604020202020204" pitchFamily="34" charset="0"/>
              </a:rPr>
              <a:t>Ancillary Clinical Service Provider</a:t>
            </a:r>
          </a:p>
          <a:p>
            <a:pPr eaLnBrk="1" hangingPunct="1">
              <a:lnSpc>
                <a:spcPct val="100000"/>
              </a:lnSpc>
              <a:spcBef>
                <a:spcPts val="1063"/>
              </a:spcBef>
              <a:buFontTx/>
              <a:buNone/>
            </a:pPr>
            <a:r>
              <a:rPr lang="en-US" altLang="en-US" sz="1400">
                <a:solidFill>
                  <a:schemeClr val="bg1"/>
                </a:solidFill>
                <a:cs typeface="Arial" panose="020B0604020202020204" pitchFamily="34" charset="0"/>
              </a:rPr>
              <a:t>Federal/State/Municipal </a:t>
            </a:r>
            <a:br>
              <a:rPr lang="en-US" altLang="en-US" sz="1400">
                <a:solidFill>
                  <a:schemeClr val="bg1"/>
                </a:solidFill>
                <a:cs typeface="Arial" panose="020B0604020202020204" pitchFamily="34" charset="0"/>
              </a:rPr>
            </a:br>
            <a:r>
              <a:rPr lang="en-US" altLang="en-US" sz="1400">
                <a:solidFill>
                  <a:schemeClr val="bg1"/>
                </a:solidFill>
                <a:cs typeface="Arial" panose="020B0604020202020204" pitchFamily="34" charset="0"/>
              </a:rPr>
              <a:t>Health  Agency</a:t>
            </a:r>
          </a:p>
          <a:p>
            <a:pPr eaLnBrk="1" hangingPunct="1">
              <a:lnSpc>
                <a:spcPct val="100000"/>
              </a:lnSpc>
              <a:spcBef>
                <a:spcPts val="1063"/>
              </a:spcBef>
              <a:buFontTx/>
              <a:buNone/>
            </a:pPr>
            <a:r>
              <a:rPr lang="en-US" altLang="en-US" sz="1400">
                <a:solidFill>
                  <a:schemeClr val="bg1"/>
                </a:solidFill>
                <a:cs typeface="Arial" panose="020B0604020202020204" pitchFamily="34" charset="0"/>
              </a:rPr>
              <a:t>Hospital/Medical Center/</a:t>
            </a:r>
            <a:br>
              <a:rPr lang="en-US" altLang="en-US" sz="1400">
                <a:solidFill>
                  <a:schemeClr val="bg1"/>
                </a:solidFill>
                <a:cs typeface="Arial" panose="020B0604020202020204" pitchFamily="34" charset="0"/>
              </a:rPr>
            </a:br>
            <a:r>
              <a:rPr lang="en-US" altLang="en-US" sz="1400">
                <a:solidFill>
                  <a:schemeClr val="bg1"/>
                </a:solidFill>
                <a:cs typeface="Arial" panose="020B0604020202020204" pitchFamily="34" charset="0"/>
              </a:rPr>
              <a:t>Multi-Hospital System/IDN</a:t>
            </a:r>
          </a:p>
          <a:p>
            <a:pPr eaLnBrk="1" hangingPunct="1">
              <a:lnSpc>
                <a:spcPct val="100000"/>
              </a:lnSpc>
              <a:spcBef>
                <a:spcPts val="1063"/>
              </a:spcBef>
              <a:buFontTx/>
              <a:buNone/>
            </a:pPr>
            <a:r>
              <a:rPr lang="en-US" altLang="en-US" sz="1400">
                <a:solidFill>
                  <a:schemeClr val="bg1"/>
                </a:solidFill>
                <a:cs typeface="Arial" panose="020B0604020202020204" pitchFamily="34" charset="0"/>
              </a:rPr>
              <a:t>Outpatient Center</a:t>
            </a:r>
          </a:p>
        </p:txBody>
      </p:sp>
      <p:sp>
        <p:nvSpPr>
          <p:cNvPr id="10" name="object 10">
            <a:extLst>
              <a:ext uri="{FF2B5EF4-FFF2-40B4-BE49-F238E27FC236}">
                <a16:creationId xmlns:a16="http://schemas.microsoft.com/office/drawing/2014/main" id="{2046DDFD-6DE7-9040-8813-17523AE8710B}"/>
              </a:ext>
            </a:extLst>
          </p:cNvPr>
          <p:cNvSpPr/>
          <p:nvPr/>
        </p:nvSpPr>
        <p:spPr>
          <a:xfrm>
            <a:off x="2984500" y="3341688"/>
            <a:ext cx="185738" cy="185737"/>
          </a:xfrm>
          <a:prstGeom prst="rect">
            <a:avLst/>
          </a:prstGeom>
          <a:blipFill>
            <a:blip r:embed="rId3" cstate="print"/>
            <a:stretch>
              <a:fillRect/>
            </a:stretch>
          </a:blipFill>
        </p:spPr>
        <p:txBody>
          <a:bodyPr lIns="0" tIns="0" rIns="0" bIns="0"/>
          <a:lstStyle/>
          <a:p>
            <a:pPr eaLnBrk="1" fontAlgn="auto" hangingPunct="1">
              <a:spcBef>
                <a:spcPts val="0"/>
              </a:spcBef>
              <a:spcAft>
                <a:spcPts val="0"/>
              </a:spcAft>
              <a:defRPr/>
            </a:pPr>
            <a:endParaRPr sz="1588" dirty="0">
              <a:solidFill>
                <a:schemeClr val="bg1"/>
              </a:solidFill>
              <a:latin typeface="+mn-lt"/>
            </a:endParaRPr>
          </a:p>
        </p:txBody>
      </p:sp>
      <p:sp>
        <p:nvSpPr>
          <p:cNvPr id="11" name="object 11">
            <a:extLst>
              <a:ext uri="{FF2B5EF4-FFF2-40B4-BE49-F238E27FC236}">
                <a16:creationId xmlns:a16="http://schemas.microsoft.com/office/drawing/2014/main" id="{5AF32790-FC15-EE4F-AE5C-3C65097CAEF7}"/>
              </a:ext>
            </a:extLst>
          </p:cNvPr>
          <p:cNvSpPr/>
          <p:nvPr/>
        </p:nvSpPr>
        <p:spPr>
          <a:xfrm>
            <a:off x="2984500" y="3702050"/>
            <a:ext cx="185738" cy="185738"/>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solidFill>
                <a:schemeClr val="bg1"/>
              </a:solidFill>
              <a:latin typeface="+mn-lt"/>
            </a:endParaRPr>
          </a:p>
        </p:txBody>
      </p:sp>
      <p:sp>
        <p:nvSpPr>
          <p:cNvPr id="12" name="object 12">
            <a:extLst>
              <a:ext uri="{FF2B5EF4-FFF2-40B4-BE49-F238E27FC236}">
                <a16:creationId xmlns:a16="http://schemas.microsoft.com/office/drawing/2014/main" id="{49E6FA88-BA7A-C64A-9E48-F7439FC7117D}"/>
              </a:ext>
            </a:extLst>
          </p:cNvPr>
          <p:cNvSpPr/>
          <p:nvPr/>
        </p:nvSpPr>
        <p:spPr>
          <a:xfrm>
            <a:off x="2984500" y="4240213"/>
            <a:ext cx="185738" cy="185737"/>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solidFill>
                <a:schemeClr val="bg1"/>
              </a:solidFill>
              <a:latin typeface="+mn-lt"/>
            </a:endParaRPr>
          </a:p>
        </p:txBody>
      </p:sp>
      <p:sp>
        <p:nvSpPr>
          <p:cNvPr id="13" name="object 13">
            <a:extLst>
              <a:ext uri="{FF2B5EF4-FFF2-40B4-BE49-F238E27FC236}">
                <a16:creationId xmlns:a16="http://schemas.microsoft.com/office/drawing/2014/main" id="{BCF9FE2C-E83B-1A42-B519-E76807D464F7}"/>
              </a:ext>
            </a:extLst>
          </p:cNvPr>
          <p:cNvSpPr/>
          <p:nvPr/>
        </p:nvSpPr>
        <p:spPr>
          <a:xfrm>
            <a:off x="2984500" y="4835525"/>
            <a:ext cx="185738" cy="185738"/>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solidFill>
                <a:schemeClr val="bg1"/>
              </a:solidFill>
              <a:latin typeface="+mn-lt"/>
            </a:endParaRPr>
          </a:p>
        </p:txBody>
      </p:sp>
      <p:sp>
        <p:nvSpPr>
          <p:cNvPr id="14" name="object 14">
            <a:extLst>
              <a:ext uri="{FF2B5EF4-FFF2-40B4-BE49-F238E27FC236}">
                <a16:creationId xmlns:a16="http://schemas.microsoft.com/office/drawing/2014/main" id="{82E840E5-1A02-1D4F-8E3A-9DCF57DF4216}"/>
              </a:ext>
            </a:extLst>
          </p:cNvPr>
          <p:cNvSpPr/>
          <p:nvPr/>
        </p:nvSpPr>
        <p:spPr>
          <a:xfrm>
            <a:off x="6653213" y="3003550"/>
            <a:ext cx="185737" cy="185738"/>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solidFill>
                <a:schemeClr val="bg1"/>
              </a:solidFill>
              <a:latin typeface="+mn-lt"/>
            </a:endParaRPr>
          </a:p>
        </p:txBody>
      </p:sp>
      <p:sp>
        <p:nvSpPr>
          <p:cNvPr id="29706" name="object 15">
            <a:extLst>
              <a:ext uri="{FF2B5EF4-FFF2-40B4-BE49-F238E27FC236}">
                <a16:creationId xmlns:a16="http://schemas.microsoft.com/office/drawing/2014/main" id="{DEE8B135-D86D-4160-ACF0-4B6141D60529}"/>
              </a:ext>
            </a:extLst>
          </p:cNvPr>
          <p:cNvSpPr txBox="1">
            <a:spLocks noChangeArrowheads="1"/>
          </p:cNvSpPr>
          <p:nvPr/>
        </p:nvSpPr>
        <p:spPr bwMode="auto">
          <a:xfrm>
            <a:off x="6950075" y="2959100"/>
            <a:ext cx="2640013"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a:solidFill>
                  <a:schemeClr val="bg1"/>
                </a:solidFill>
                <a:cs typeface="Arial" panose="020B0604020202020204" pitchFamily="34" charset="0"/>
              </a:rPr>
              <a:t>Payer/Insurance  Company/Managed Care  Organization</a:t>
            </a:r>
          </a:p>
          <a:p>
            <a:pPr eaLnBrk="1" hangingPunct="1">
              <a:lnSpc>
                <a:spcPct val="100000"/>
              </a:lnSpc>
              <a:spcBef>
                <a:spcPts val="1063"/>
              </a:spcBef>
              <a:buFontTx/>
              <a:buNone/>
            </a:pPr>
            <a:r>
              <a:rPr lang="en-US" altLang="en-US" sz="1400">
                <a:solidFill>
                  <a:schemeClr val="bg1"/>
                </a:solidFill>
                <a:cs typeface="Arial" panose="020B0604020202020204" pitchFamily="34" charset="0"/>
              </a:rPr>
              <a:t>Pharmaceutical/Biotechnology/</a:t>
            </a:r>
            <a:br>
              <a:rPr lang="en-US" altLang="en-US" sz="1400">
                <a:solidFill>
                  <a:schemeClr val="bg1"/>
                </a:solidFill>
                <a:cs typeface="Arial" panose="020B0604020202020204" pitchFamily="34" charset="0"/>
              </a:rPr>
            </a:br>
            <a:r>
              <a:rPr lang="en-US" altLang="en-US" sz="1400">
                <a:solidFill>
                  <a:schemeClr val="bg1"/>
                </a:solidFill>
                <a:cs typeface="Arial" panose="020B0604020202020204" pitchFamily="34" charset="0"/>
              </a:rPr>
              <a:t>Biomedical Company</a:t>
            </a:r>
          </a:p>
          <a:p>
            <a:pPr eaLnBrk="1" hangingPunct="1">
              <a:lnSpc>
                <a:spcPct val="100000"/>
              </a:lnSpc>
              <a:spcBef>
                <a:spcPts val="1063"/>
              </a:spcBef>
              <a:buFontTx/>
              <a:buNone/>
            </a:pPr>
            <a:r>
              <a:rPr lang="en-US" altLang="en-US" sz="1400">
                <a:solidFill>
                  <a:schemeClr val="bg1"/>
                </a:solidFill>
                <a:cs typeface="Arial" panose="020B0604020202020204" pitchFamily="34" charset="0"/>
              </a:rPr>
              <a:t>Physician Practice/</a:t>
            </a:r>
            <a:br>
              <a:rPr lang="en-US" altLang="en-US" sz="1400">
                <a:solidFill>
                  <a:schemeClr val="bg1"/>
                </a:solidFill>
                <a:cs typeface="Arial" panose="020B0604020202020204" pitchFamily="34" charset="0"/>
              </a:rPr>
            </a:br>
            <a:r>
              <a:rPr lang="en-US" altLang="en-US" sz="1400">
                <a:solidFill>
                  <a:schemeClr val="bg1"/>
                </a:solidFill>
                <a:cs typeface="Arial" panose="020B0604020202020204" pitchFamily="34" charset="0"/>
              </a:rPr>
              <a:t>Physician Group</a:t>
            </a:r>
          </a:p>
          <a:p>
            <a:pPr eaLnBrk="1" hangingPunct="1">
              <a:lnSpc>
                <a:spcPct val="100000"/>
              </a:lnSpc>
              <a:spcBef>
                <a:spcPts val="1063"/>
              </a:spcBef>
              <a:buFontTx/>
              <a:buNone/>
            </a:pPr>
            <a:r>
              <a:rPr lang="en-US" altLang="en-US" sz="1400">
                <a:solidFill>
                  <a:schemeClr val="bg1"/>
                </a:solidFill>
                <a:cs typeface="Arial" panose="020B0604020202020204" pitchFamily="34" charset="0"/>
              </a:rPr>
              <a:t>Skilled Nursing Facility</a:t>
            </a:r>
          </a:p>
        </p:txBody>
      </p:sp>
      <p:sp>
        <p:nvSpPr>
          <p:cNvPr id="16" name="object 16">
            <a:extLst>
              <a:ext uri="{FF2B5EF4-FFF2-40B4-BE49-F238E27FC236}">
                <a16:creationId xmlns:a16="http://schemas.microsoft.com/office/drawing/2014/main" id="{A86191A6-9062-904A-9DE1-ED9E3E4C1D3D}"/>
              </a:ext>
            </a:extLst>
          </p:cNvPr>
          <p:cNvSpPr/>
          <p:nvPr/>
        </p:nvSpPr>
        <p:spPr>
          <a:xfrm>
            <a:off x="6653213" y="3736975"/>
            <a:ext cx="185737" cy="184150"/>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solidFill>
                <a:schemeClr val="bg1"/>
              </a:solidFill>
              <a:latin typeface="+mn-lt"/>
            </a:endParaRPr>
          </a:p>
        </p:txBody>
      </p:sp>
      <p:sp>
        <p:nvSpPr>
          <p:cNvPr id="17" name="object 17">
            <a:extLst>
              <a:ext uri="{FF2B5EF4-FFF2-40B4-BE49-F238E27FC236}">
                <a16:creationId xmlns:a16="http://schemas.microsoft.com/office/drawing/2014/main" id="{E226F9E3-FD97-F947-B3ED-0A9FC2BAC63C}"/>
              </a:ext>
            </a:extLst>
          </p:cNvPr>
          <p:cNvSpPr/>
          <p:nvPr/>
        </p:nvSpPr>
        <p:spPr>
          <a:xfrm>
            <a:off x="6653213" y="4297363"/>
            <a:ext cx="185737" cy="185737"/>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solidFill>
                <a:schemeClr val="bg1"/>
              </a:solidFill>
              <a:latin typeface="+mn-lt"/>
            </a:endParaRPr>
          </a:p>
        </p:txBody>
      </p:sp>
      <p:sp>
        <p:nvSpPr>
          <p:cNvPr id="18" name="object 18">
            <a:extLst>
              <a:ext uri="{FF2B5EF4-FFF2-40B4-BE49-F238E27FC236}">
                <a16:creationId xmlns:a16="http://schemas.microsoft.com/office/drawing/2014/main" id="{3D377C1B-2868-054F-98FD-497445BE69F5}"/>
              </a:ext>
            </a:extLst>
          </p:cNvPr>
          <p:cNvSpPr/>
          <p:nvPr/>
        </p:nvSpPr>
        <p:spPr>
          <a:xfrm>
            <a:off x="6653213" y="4902200"/>
            <a:ext cx="185737" cy="185738"/>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solidFill>
                <a:schemeClr val="bg1"/>
              </a:solidFill>
              <a:latin typeface="+mn-lt"/>
            </a:endParaRPr>
          </a:p>
        </p:txBody>
      </p:sp>
      <p:sp>
        <p:nvSpPr>
          <p:cNvPr id="19" name="object 19">
            <a:extLst>
              <a:ext uri="{FF2B5EF4-FFF2-40B4-BE49-F238E27FC236}">
                <a16:creationId xmlns:a16="http://schemas.microsoft.com/office/drawing/2014/main" id="{9F3402B3-AD2F-3440-B4F4-0F5B46FCD35D}"/>
              </a:ext>
            </a:extLst>
          </p:cNvPr>
          <p:cNvSpPr txBox="1"/>
          <p:nvPr/>
        </p:nvSpPr>
        <p:spPr>
          <a:xfrm>
            <a:off x="4348163" y="2065338"/>
            <a:ext cx="5035550" cy="392112"/>
          </a:xfrm>
          <a:prstGeom prst="rect">
            <a:avLst/>
          </a:prstGeom>
        </p:spPr>
        <p:txBody>
          <a:bodyPr lIns="0" tIns="11766" rIns="0" bIns="0">
            <a:spAutoFit/>
          </a:bodyPr>
          <a:lstStyle/>
          <a:p>
            <a:pPr marL="11206" eaLnBrk="1" fontAlgn="auto" hangingPunct="1">
              <a:spcBef>
                <a:spcPts val="93"/>
              </a:spcBef>
              <a:spcAft>
                <a:spcPts val="0"/>
              </a:spcAft>
              <a:defRPr/>
            </a:pPr>
            <a:r>
              <a:rPr sz="2471" b="1" spc="-35" dirty="0">
                <a:solidFill>
                  <a:schemeClr val="bg1"/>
                </a:solidFill>
                <a:latin typeface="Arial"/>
                <a:cs typeface="Arial"/>
              </a:rPr>
              <a:t>Top </a:t>
            </a:r>
            <a:r>
              <a:rPr sz="2471" b="1" spc="-4" dirty="0">
                <a:solidFill>
                  <a:schemeClr val="bg1"/>
                </a:solidFill>
                <a:latin typeface="Arial"/>
                <a:cs typeface="Arial"/>
              </a:rPr>
              <a:t>Organization </a:t>
            </a:r>
            <a:r>
              <a:rPr sz="2471" b="1" spc="-31" dirty="0">
                <a:solidFill>
                  <a:schemeClr val="bg1"/>
                </a:solidFill>
                <a:latin typeface="Arial"/>
                <a:cs typeface="Arial"/>
              </a:rPr>
              <a:t>Types</a:t>
            </a:r>
            <a:endParaRPr sz="2471" dirty="0">
              <a:solidFill>
                <a:schemeClr val="bg1"/>
              </a:solidFill>
              <a:latin typeface="Arial"/>
              <a:cs typeface="Arial"/>
            </a:endParaRPr>
          </a:p>
        </p:txBody>
      </p:sp>
      <p:sp>
        <p:nvSpPr>
          <p:cNvPr id="26" name="object 5">
            <a:extLst>
              <a:ext uri="{FF2B5EF4-FFF2-40B4-BE49-F238E27FC236}">
                <a16:creationId xmlns:a16="http://schemas.microsoft.com/office/drawing/2014/main" id="{9C489018-D1EF-4361-8451-90FB76CC6B79}"/>
              </a:ext>
            </a:extLst>
          </p:cNvPr>
          <p:cNvSpPr>
            <a:spLocks noChangeArrowheads="1"/>
          </p:cNvSpPr>
          <p:nvPr/>
        </p:nvSpPr>
        <p:spPr bwMode="auto">
          <a:xfrm>
            <a:off x="9458325" y="6299200"/>
            <a:ext cx="833438" cy="29051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fontAlgn="auto" hangingPunct="1">
              <a:spcBef>
                <a:spcPts val="0"/>
              </a:spcBef>
              <a:spcAft>
                <a:spcPts val="0"/>
              </a:spcAft>
              <a:defRPr/>
            </a:pPr>
            <a:endParaRPr sz="1588" dirty="0">
              <a:latin typeface="+mn-lt"/>
            </a:endParaRPr>
          </a:p>
        </p:txBody>
      </p:sp>
      <p:sp>
        <p:nvSpPr>
          <p:cNvPr id="29712" name="Title 1">
            <a:extLst>
              <a:ext uri="{FF2B5EF4-FFF2-40B4-BE49-F238E27FC236}">
                <a16:creationId xmlns:a16="http://schemas.microsoft.com/office/drawing/2014/main" id="{4262B845-7C71-4774-8FE4-DB431E83EC23}"/>
              </a:ext>
            </a:extLst>
          </p:cNvPr>
          <p:cNvSpPr>
            <a:spLocks noGrp="1" noChangeArrowheads="1"/>
          </p:cNvSpPr>
          <p:nvPr>
            <p:ph type="title"/>
          </p:nvPr>
        </p:nvSpPr>
        <p:spPr>
          <a:xfrm>
            <a:off x="384175" y="706438"/>
            <a:ext cx="11163300" cy="831850"/>
          </a:xfrm>
        </p:spPr>
        <p:txBody>
          <a:bodyPr/>
          <a:lstStyle/>
          <a:p>
            <a:pPr eaLnBrk="1" hangingPunct="1"/>
            <a:r>
              <a:rPr lang="en-US" altLang="en-US"/>
              <a:t>Reach organizations across the entire healthcare ecosystem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E333815F-20CC-41A9-B8A0-076ACCFD7D4B}"/>
              </a:ext>
            </a:extLst>
          </p:cNvPr>
          <p:cNvSpPr/>
          <p:nvPr/>
        </p:nvSpPr>
        <p:spPr>
          <a:xfrm>
            <a:off x="920750" y="1314450"/>
            <a:ext cx="5753100" cy="4611688"/>
          </a:xfrm>
          <a:prstGeom prst="roundRect">
            <a:avLst/>
          </a:prstGeom>
          <a:solidFill>
            <a:srgbClr val="006DB7"/>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solidFill>
                <a:schemeClr val="bg1"/>
              </a:solidFill>
            </a:endParaRPr>
          </a:p>
        </p:txBody>
      </p:sp>
      <p:sp>
        <p:nvSpPr>
          <p:cNvPr id="9" name="object 9">
            <a:extLst>
              <a:ext uri="{FF2B5EF4-FFF2-40B4-BE49-F238E27FC236}">
                <a16:creationId xmlns:a16="http://schemas.microsoft.com/office/drawing/2014/main" id="{1F9EC5EC-CF3F-D747-AC3C-9C1E3CA4D236}"/>
              </a:ext>
            </a:extLst>
          </p:cNvPr>
          <p:cNvSpPr txBox="1"/>
          <p:nvPr/>
        </p:nvSpPr>
        <p:spPr>
          <a:xfrm>
            <a:off x="1108075" y="2386013"/>
            <a:ext cx="1404938"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dirty="0">
                <a:solidFill>
                  <a:schemeClr val="bg1"/>
                </a:solidFill>
                <a:latin typeface="Arial"/>
                <a:cs typeface="Arial"/>
              </a:rPr>
              <a:t>A</a:t>
            </a:r>
            <a:r>
              <a:rPr sz="1412" spc="-4" dirty="0">
                <a:solidFill>
                  <a:schemeClr val="bg1"/>
                </a:solidFill>
                <a:latin typeface="Arial"/>
                <a:cs typeface="Arial"/>
              </a:rPr>
              <a:t>nal</a:t>
            </a:r>
            <a:r>
              <a:rPr sz="1412" spc="-18" dirty="0">
                <a:solidFill>
                  <a:schemeClr val="bg1"/>
                </a:solidFill>
                <a:latin typeface="Arial"/>
                <a:cs typeface="Arial"/>
              </a:rPr>
              <a:t>y</a:t>
            </a:r>
            <a:r>
              <a:rPr sz="1412" dirty="0">
                <a:solidFill>
                  <a:schemeClr val="bg1"/>
                </a:solidFill>
                <a:latin typeface="Arial"/>
                <a:cs typeface="Arial"/>
              </a:rPr>
              <a:t>st</a:t>
            </a:r>
          </a:p>
        </p:txBody>
      </p:sp>
      <p:sp>
        <p:nvSpPr>
          <p:cNvPr id="10" name="object 10">
            <a:extLst>
              <a:ext uri="{FF2B5EF4-FFF2-40B4-BE49-F238E27FC236}">
                <a16:creationId xmlns:a16="http://schemas.microsoft.com/office/drawing/2014/main" id="{C3951271-4887-BD48-940E-061194C29EC2}"/>
              </a:ext>
            </a:extLst>
          </p:cNvPr>
          <p:cNvSpPr txBox="1"/>
          <p:nvPr/>
        </p:nvSpPr>
        <p:spPr>
          <a:xfrm>
            <a:off x="1108075" y="2681288"/>
            <a:ext cx="2463800"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CEO/President/Administrator</a:t>
            </a:r>
            <a:endParaRPr sz="1412" dirty="0">
              <a:solidFill>
                <a:schemeClr val="bg1"/>
              </a:solidFill>
              <a:latin typeface="Arial"/>
              <a:cs typeface="Arial"/>
            </a:endParaRPr>
          </a:p>
        </p:txBody>
      </p:sp>
      <p:sp>
        <p:nvSpPr>
          <p:cNvPr id="11" name="object 11">
            <a:extLst>
              <a:ext uri="{FF2B5EF4-FFF2-40B4-BE49-F238E27FC236}">
                <a16:creationId xmlns:a16="http://schemas.microsoft.com/office/drawing/2014/main" id="{AF8A2358-93CE-6348-AE14-D368C636840F}"/>
              </a:ext>
            </a:extLst>
          </p:cNvPr>
          <p:cNvSpPr txBox="1"/>
          <p:nvPr/>
        </p:nvSpPr>
        <p:spPr>
          <a:xfrm>
            <a:off x="1108075" y="2978150"/>
            <a:ext cx="1962150"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Clinical</a:t>
            </a:r>
            <a:r>
              <a:rPr sz="1412" spc="-53" dirty="0">
                <a:solidFill>
                  <a:schemeClr val="bg1"/>
                </a:solidFill>
                <a:latin typeface="Arial"/>
                <a:cs typeface="Arial"/>
              </a:rPr>
              <a:t> </a:t>
            </a:r>
            <a:r>
              <a:rPr sz="1412" spc="-4" dirty="0">
                <a:solidFill>
                  <a:schemeClr val="bg1"/>
                </a:solidFill>
                <a:latin typeface="Arial"/>
                <a:cs typeface="Arial"/>
              </a:rPr>
              <a:t>Management</a:t>
            </a:r>
            <a:endParaRPr sz="1412" dirty="0">
              <a:solidFill>
                <a:schemeClr val="bg1"/>
              </a:solidFill>
              <a:latin typeface="Arial"/>
              <a:cs typeface="Arial"/>
            </a:endParaRPr>
          </a:p>
        </p:txBody>
      </p:sp>
      <p:sp>
        <p:nvSpPr>
          <p:cNvPr id="12" name="object 12">
            <a:extLst>
              <a:ext uri="{FF2B5EF4-FFF2-40B4-BE49-F238E27FC236}">
                <a16:creationId xmlns:a16="http://schemas.microsoft.com/office/drawing/2014/main" id="{55BBE10A-BA27-1448-B692-2E0184506AB7}"/>
              </a:ext>
            </a:extLst>
          </p:cNvPr>
          <p:cNvSpPr txBox="1"/>
          <p:nvPr/>
        </p:nvSpPr>
        <p:spPr>
          <a:xfrm>
            <a:off x="1108075" y="3544888"/>
            <a:ext cx="2611438"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Consultant/Systems</a:t>
            </a:r>
            <a:r>
              <a:rPr sz="1412" spc="-9" dirty="0">
                <a:solidFill>
                  <a:schemeClr val="bg1"/>
                </a:solidFill>
                <a:latin typeface="Arial"/>
                <a:cs typeface="Arial"/>
              </a:rPr>
              <a:t> </a:t>
            </a:r>
            <a:r>
              <a:rPr sz="1412" spc="-4" dirty="0">
                <a:solidFill>
                  <a:schemeClr val="bg1"/>
                </a:solidFill>
                <a:latin typeface="Arial"/>
                <a:cs typeface="Arial"/>
              </a:rPr>
              <a:t>Integrator</a:t>
            </a:r>
            <a:endParaRPr sz="1412" dirty="0">
              <a:solidFill>
                <a:schemeClr val="bg1"/>
              </a:solidFill>
              <a:latin typeface="Arial"/>
              <a:cs typeface="Arial"/>
            </a:endParaRPr>
          </a:p>
        </p:txBody>
      </p:sp>
      <p:sp>
        <p:nvSpPr>
          <p:cNvPr id="13" name="object 13">
            <a:extLst>
              <a:ext uri="{FF2B5EF4-FFF2-40B4-BE49-F238E27FC236}">
                <a16:creationId xmlns:a16="http://schemas.microsoft.com/office/drawing/2014/main" id="{A8F48925-EFE0-3C42-853F-630CD2D55E2B}"/>
              </a:ext>
            </a:extLst>
          </p:cNvPr>
          <p:cNvSpPr txBox="1"/>
          <p:nvPr/>
        </p:nvSpPr>
        <p:spPr>
          <a:xfrm>
            <a:off x="1108075" y="3840163"/>
            <a:ext cx="1498600"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C</a:t>
            </a:r>
            <a:r>
              <a:rPr sz="1412" dirty="0">
                <a:solidFill>
                  <a:schemeClr val="bg1"/>
                </a:solidFill>
                <a:latin typeface="Arial"/>
                <a:cs typeface="Arial"/>
              </a:rPr>
              <a:t>SO</a:t>
            </a:r>
          </a:p>
        </p:txBody>
      </p:sp>
      <p:sp>
        <p:nvSpPr>
          <p:cNvPr id="14" name="object 14">
            <a:extLst>
              <a:ext uri="{FF2B5EF4-FFF2-40B4-BE49-F238E27FC236}">
                <a16:creationId xmlns:a16="http://schemas.microsoft.com/office/drawing/2014/main" id="{D16A4739-9654-CF41-AC28-BC84C21109BC}"/>
              </a:ext>
            </a:extLst>
          </p:cNvPr>
          <p:cNvSpPr txBox="1"/>
          <p:nvPr/>
        </p:nvSpPr>
        <p:spPr>
          <a:xfrm>
            <a:off x="1108075" y="4137025"/>
            <a:ext cx="2060575"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Finance/Accounting</a:t>
            </a:r>
            <a:endParaRPr sz="1412" dirty="0">
              <a:solidFill>
                <a:schemeClr val="bg1"/>
              </a:solidFill>
              <a:latin typeface="Arial"/>
              <a:cs typeface="Arial"/>
            </a:endParaRPr>
          </a:p>
        </p:txBody>
      </p:sp>
      <p:sp>
        <p:nvSpPr>
          <p:cNvPr id="15" name="object 15">
            <a:extLst>
              <a:ext uri="{FF2B5EF4-FFF2-40B4-BE49-F238E27FC236}">
                <a16:creationId xmlns:a16="http://schemas.microsoft.com/office/drawing/2014/main" id="{355C7EDD-4FCF-1144-8172-EA65AEF2B678}"/>
              </a:ext>
            </a:extLst>
          </p:cNvPr>
          <p:cNvSpPr txBox="1"/>
          <p:nvPr/>
        </p:nvSpPr>
        <p:spPr>
          <a:xfrm>
            <a:off x="1609725" y="1733550"/>
            <a:ext cx="3940175" cy="392113"/>
          </a:xfrm>
          <a:prstGeom prst="rect">
            <a:avLst/>
          </a:prstGeom>
        </p:spPr>
        <p:txBody>
          <a:bodyPr lIns="0" tIns="11766" rIns="0" bIns="0">
            <a:spAutoFit/>
          </a:bodyPr>
          <a:lstStyle/>
          <a:p>
            <a:pPr marL="11206" algn="ctr" eaLnBrk="1" fontAlgn="auto" hangingPunct="1">
              <a:spcBef>
                <a:spcPts val="93"/>
              </a:spcBef>
              <a:spcAft>
                <a:spcPts val="0"/>
              </a:spcAft>
              <a:defRPr/>
            </a:pPr>
            <a:r>
              <a:rPr sz="2471" b="1" spc="-4" dirty="0">
                <a:solidFill>
                  <a:schemeClr val="bg1"/>
                </a:solidFill>
                <a:latin typeface="Arial"/>
                <a:cs typeface="Arial"/>
              </a:rPr>
              <a:t>Jo</a:t>
            </a:r>
            <a:r>
              <a:rPr lang="en-US" sz="2471" b="1" spc="-4" dirty="0">
                <a:solidFill>
                  <a:schemeClr val="bg1"/>
                </a:solidFill>
                <a:latin typeface="Arial"/>
                <a:cs typeface="Arial"/>
              </a:rPr>
              <a:t>b Functions</a:t>
            </a:r>
            <a:endParaRPr sz="2471" dirty="0">
              <a:solidFill>
                <a:schemeClr val="bg1"/>
              </a:solidFill>
              <a:latin typeface="Arial"/>
              <a:cs typeface="Arial"/>
            </a:endParaRPr>
          </a:p>
        </p:txBody>
      </p:sp>
      <p:sp>
        <p:nvSpPr>
          <p:cNvPr id="16" name="object 16">
            <a:extLst>
              <a:ext uri="{FF2B5EF4-FFF2-40B4-BE49-F238E27FC236}">
                <a16:creationId xmlns:a16="http://schemas.microsoft.com/office/drawing/2014/main" id="{5396788E-5E1C-144A-9DCA-E9FD59DF8F9B}"/>
              </a:ext>
            </a:extLst>
          </p:cNvPr>
          <p:cNvSpPr txBox="1"/>
          <p:nvPr/>
        </p:nvSpPr>
        <p:spPr>
          <a:xfrm>
            <a:off x="1125538" y="4473575"/>
            <a:ext cx="3594100"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dirty="0">
                <a:solidFill>
                  <a:schemeClr val="bg1"/>
                </a:solidFill>
                <a:latin typeface="Arial"/>
                <a:cs typeface="Arial"/>
              </a:rPr>
              <a:t>IT </a:t>
            </a:r>
            <a:r>
              <a:rPr sz="1412" spc="-4" dirty="0">
                <a:solidFill>
                  <a:schemeClr val="bg1"/>
                </a:solidFill>
                <a:latin typeface="Arial"/>
                <a:cs typeface="Arial"/>
              </a:rPr>
              <a:t>Management (Manager</a:t>
            </a:r>
            <a:r>
              <a:rPr sz="1412" spc="-101" dirty="0">
                <a:solidFill>
                  <a:schemeClr val="bg1"/>
                </a:solidFill>
                <a:latin typeface="Arial"/>
                <a:cs typeface="Arial"/>
              </a:rPr>
              <a:t> </a:t>
            </a:r>
            <a:r>
              <a:rPr sz="1412" dirty="0">
                <a:solidFill>
                  <a:schemeClr val="bg1"/>
                </a:solidFill>
                <a:latin typeface="Arial"/>
                <a:cs typeface="Arial"/>
              </a:rPr>
              <a:t>IS/IT)</a:t>
            </a:r>
          </a:p>
        </p:txBody>
      </p:sp>
      <p:sp>
        <p:nvSpPr>
          <p:cNvPr id="17" name="object 17">
            <a:extLst>
              <a:ext uri="{FF2B5EF4-FFF2-40B4-BE49-F238E27FC236}">
                <a16:creationId xmlns:a16="http://schemas.microsoft.com/office/drawing/2014/main" id="{4EC16FB4-D0A7-6C41-BD2C-F1F2B996E0E6}"/>
              </a:ext>
            </a:extLst>
          </p:cNvPr>
          <p:cNvSpPr txBox="1"/>
          <p:nvPr/>
        </p:nvSpPr>
        <p:spPr>
          <a:xfrm>
            <a:off x="1100138" y="3271838"/>
            <a:ext cx="3940175"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C</a:t>
            </a:r>
            <a:r>
              <a:rPr sz="1412" spc="-13" dirty="0">
                <a:solidFill>
                  <a:schemeClr val="bg1"/>
                </a:solidFill>
                <a:latin typeface="Arial"/>
                <a:cs typeface="Arial"/>
              </a:rPr>
              <a:t>M</a:t>
            </a:r>
            <a:r>
              <a:rPr sz="1412" dirty="0">
                <a:solidFill>
                  <a:schemeClr val="bg1"/>
                </a:solidFill>
                <a:latin typeface="Arial"/>
                <a:cs typeface="Arial"/>
              </a:rPr>
              <a:t>IO</a:t>
            </a:r>
          </a:p>
        </p:txBody>
      </p:sp>
      <p:sp>
        <p:nvSpPr>
          <p:cNvPr id="18" name="object 18">
            <a:extLst>
              <a:ext uri="{FF2B5EF4-FFF2-40B4-BE49-F238E27FC236}">
                <a16:creationId xmlns:a16="http://schemas.microsoft.com/office/drawing/2014/main" id="{5D5DBFE1-0A8F-394B-A375-64A0CBD2C818}"/>
              </a:ext>
            </a:extLst>
          </p:cNvPr>
          <p:cNvSpPr txBox="1"/>
          <p:nvPr/>
        </p:nvSpPr>
        <p:spPr>
          <a:xfrm>
            <a:off x="1125538" y="4741863"/>
            <a:ext cx="1960562"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dirty="0">
                <a:solidFill>
                  <a:schemeClr val="bg1"/>
                </a:solidFill>
                <a:latin typeface="Arial"/>
                <a:cs typeface="Arial"/>
              </a:rPr>
              <a:t>IT</a:t>
            </a:r>
            <a:r>
              <a:rPr sz="1412" spc="-66" dirty="0">
                <a:solidFill>
                  <a:schemeClr val="bg1"/>
                </a:solidFill>
                <a:latin typeface="Arial"/>
                <a:cs typeface="Arial"/>
              </a:rPr>
              <a:t> </a:t>
            </a:r>
            <a:r>
              <a:rPr sz="1412" spc="-4" dirty="0">
                <a:solidFill>
                  <a:schemeClr val="bg1"/>
                </a:solidFill>
                <a:latin typeface="Arial"/>
                <a:cs typeface="Arial"/>
              </a:rPr>
              <a:t>Staff</a:t>
            </a:r>
            <a:endParaRPr sz="1412" dirty="0">
              <a:solidFill>
                <a:schemeClr val="bg1"/>
              </a:solidFill>
              <a:latin typeface="Arial"/>
              <a:cs typeface="Arial"/>
            </a:endParaRPr>
          </a:p>
        </p:txBody>
      </p:sp>
      <p:sp>
        <p:nvSpPr>
          <p:cNvPr id="19" name="object 19">
            <a:extLst>
              <a:ext uri="{FF2B5EF4-FFF2-40B4-BE49-F238E27FC236}">
                <a16:creationId xmlns:a16="http://schemas.microsoft.com/office/drawing/2014/main" id="{30DA75F0-3117-1B40-8384-F11A7DD54735}"/>
              </a:ext>
            </a:extLst>
          </p:cNvPr>
          <p:cNvSpPr txBox="1"/>
          <p:nvPr/>
        </p:nvSpPr>
        <p:spPr>
          <a:xfrm>
            <a:off x="1125538" y="5033963"/>
            <a:ext cx="3148012"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Legal/Regulatory/Compliance</a:t>
            </a:r>
            <a:endParaRPr sz="1412" dirty="0">
              <a:solidFill>
                <a:schemeClr val="bg1"/>
              </a:solidFill>
              <a:latin typeface="Arial"/>
              <a:cs typeface="Arial"/>
            </a:endParaRPr>
          </a:p>
        </p:txBody>
      </p:sp>
      <p:sp>
        <p:nvSpPr>
          <p:cNvPr id="20" name="object 20">
            <a:extLst>
              <a:ext uri="{FF2B5EF4-FFF2-40B4-BE49-F238E27FC236}">
                <a16:creationId xmlns:a16="http://schemas.microsoft.com/office/drawing/2014/main" id="{8FF9C511-0DED-124A-94AB-C341F41D63EC}"/>
              </a:ext>
            </a:extLst>
          </p:cNvPr>
          <p:cNvSpPr txBox="1"/>
          <p:nvPr/>
        </p:nvSpPr>
        <p:spPr>
          <a:xfrm>
            <a:off x="4051300" y="2390775"/>
            <a:ext cx="2836863"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Network</a:t>
            </a:r>
            <a:r>
              <a:rPr sz="1412" spc="-79" dirty="0">
                <a:solidFill>
                  <a:schemeClr val="bg1"/>
                </a:solidFill>
                <a:latin typeface="Arial"/>
                <a:cs typeface="Arial"/>
              </a:rPr>
              <a:t> </a:t>
            </a:r>
            <a:r>
              <a:rPr sz="1412" spc="-4" dirty="0">
                <a:solidFill>
                  <a:schemeClr val="bg1"/>
                </a:solidFill>
                <a:latin typeface="Arial"/>
                <a:cs typeface="Arial"/>
              </a:rPr>
              <a:t>Administration</a:t>
            </a:r>
            <a:endParaRPr sz="1412" dirty="0">
              <a:solidFill>
                <a:schemeClr val="bg1"/>
              </a:solidFill>
              <a:latin typeface="Arial"/>
              <a:cs typeface="Arial"/>
            </a:endParaRPr>
          </a:p>
        </p:txBody>
      </p:sp>
      <p:sp>
        <p:nvSpPr>
          <p:cNvPr id="21" name="object 21">
            <a:extLst>
              <a:ext uri="{FF2B5EF4-FFF2-40B4-BE49-F238E27FC236}">
                <a16:creationId xmlns:a16="http://schemas.microsoft.com/office/drawing/2014/main" id="{0530B330-119F-044A-8A44-AD41317836E5}"/>
              </a:ext>
            </a:extLst>
          </p:cNvPr>
          <p:cNvSpPr txBox="1"/>
          <p:nvPr/>
        </p:nvSpPr>
        <p:spPr>
          <a:xfrm>
            <a:off x="4051300" y="2662238"/>
            <a:ext cx="2651125"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Nurse/Nursing</a:t>
            </a:r>
            <a:r>
              <a:rPr sz="1412" spc="-49" dirty="0">
                <a:solidFill>
                  <a:schemeClr val="bg1"/>
                </a:solidFill>
                <a:latin typeface="Arial"/>
                <a:cs typeface="Arial"/>
              </a:rPr>
              <a:t> </a:t>
            </a:r>
            <a:r>
              <a:rPr sz="1412" spc="-4" dirty="0">
                <a:solidFill>
                  <a:schemeClr val="bg1"/>
                </a:solidFill>
                <a:latin typeface="Arial"/>
                <a:cs typeface="Arial"/>
              </a:rPr>
              <a:t>Executive</a:t>
            </a:r>
            <a:endParaRPr sz="1412" dirty="0">
              <a:solidFill>
                <a:schemeClr val="bg1"/>
              </a:solidFill>
              <a:latin typeface="Arial"/>
              <a:cs typeface="Arial"/>
            </a:endParaRPr>
          </a:p>
        </p:txBody>
      </p:sp>
      <p:sp>
        <p:nvSpPr>
          <p:cNvPr id="22" name="object 22">
            <a:extLst>
              <a:ext uri="{FF2B5EF4-FFF2-40B4-BE49-F238E27FC236}">
                <a16:creationId xmlns:a16="http://schemas.microsoft.com/office/drawing/2014/main" id="{7C03AC34-23D9-A949-802C-0117F146F692}"/>
              </a:ext>
            </a:extLst>
          </p:cNvPr>
          <p:cNvSpPr txBox="1"/>
          <p:nvPr/>
        </p:nvSpPr>
        <p:spPr>
          <a:xfrm>
            <a:off x="4092575" y="3008313"/>
            <a:ext cx="2463800"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Physician</a:t>
            </a:r>
            <a:endParaRPr sz="1412" dirty="0">
              <a:solidFill>
                <a:schemeClr val="bg1"/>
              </a:solidFill>
              <a:latin typeface="Arial"/>
              <a:cs typeface="Arial"/>
            </a:endParaRPr>
          </a:p>
        </p:txBody>
      </p:sp>
      <p:sp>
        <p:nvSpPr>
          <p:cNvPr id="23" name="object 23">
            <a:extLst>
              <a:ext uri="{FF2B5EF4-FFF2-40B4-BE49-F238E27FC236}">
                <a16:creationId xmlns:a16="http://schemas.microsoft.com/office/drawing/2014/main" id="{DB613750-79CC-C54F-A332-D372110DD1DF}"/>
              </a:ext>
            </a:extLst>
          </p:cNvPr>
          <p:cNvSpPr txBox="1"/>
          <p:nvPr/>
        </p:nvSpPr>
        <p:spPr>
          <a:xfrm>
            <a:off x="4067175" y="3322638"/>
            <a:ext cx="2500313"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Non</a:t>
            </a:r>
            <a:r>
              <a:rPr lang="en-US" sz="1412" spc="-4" dirty="0">
                <a:solidFill>
                  <a:schemeClr val="bg1"/>
                </a:solidFill>
                <a:latin typeface="Arial"/>
                <a:cs typeface="Arial"/>
              </a:rPr>
              <a:t>-</a:t>
            </a:r>
            <a:r>
              <a:rPr sz="1412" dirty="0">
                <a:solidFill>
                  <a:schemeClr val="bg1"/>
                </a:solidFill>
                <a:latin typeface="Arial"/>
                <a:cs typeface="Arial"/>
              </a:rPr>
              <a:t>IT</a:t>
            </a:r>
            <a:r>
              <a:rPr sz="1412" spc="-75" dirty="0">
                <a:solidFill>
                  <a:schemeClr val="bg1"/>
                </a:solidFill>
                <a:latin typeface="Arial"/>
                <a:cs typeface="Arial"/>
              </a:rPr>
              <a:t> </a:t>
            </a:r>
            <a:r>
              <a:rPr sz="1412" spc="-4" dirty="0">
                <a:solidFill>
                  <a:schemeClr val="bg1"/>
                </a:solidFill>
                <a:latin typeface="Arial"/>
                <a:cs typeface="Arial"/>
              </a:rPr>
              <a:t>Staff</a:t>
            </a:r>
            <a:endParaRPr sz="1412" dirty="0">
              <a:solidFill>
                <a:schemeClr val="bg1"/>
              </a:solidFill>
              <a:latin typeface="Arial"/>
              <a:cs typeface="Arial"/>
            </a:endParaRPr>
          </a:p>
        </p:txBody>
      </p:sp>
      <p:sp>
        <p:nvSpPr>
          <p:cNvPr id="24" name="object 24">
            <a:extLst>
              <a:ext uri="{FF2B5EF4-FFF2-40B4-BE49-F238E27FC236}">
                <a16:creationId xmlns:a16="http://schemas.microsoft.com/office/drawing/2014/main" id="{45CFB39B-30D9-6649-A46E-2143D335AEE7}"/>
              </a:ext>
            </a:extLst>
          </p:cNvPr>
          <p:cNvSpPr txBox="1"/>
          <p:nvPr/>
        </p:nvSpPr>
        <p:spPr>
          <a:xfrm>
            <a:off x="4092575" y="3663950"/>
            <a:ext cx="2498725"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Privacy</a:t>
            </a:r>
            <a:r>
              <a:rPr sz="1412" spc="-40" dirty="0">
                <a:solidFill>
                  <a:schemeClr val="bg1"/>
                </a:solidFill>
                <a:latin typeface="Arial"/>
                <a:cs typeface="Arial"/>
              </a:rPr>
              <a:t> </a:t>
            </a:r>
            <a:r>
              <a:rPr sz="1412" spc="-4" dirty="0">
                <a:solidFill>
                  <a:schemeClr val="bg1"/>
                </a:solidFill>
                <a:latin typeface="Arial"/>
                <a:cs typeface="Arial"/>
              </a:rPr>
              <a:t>Officer</a:t>
            </a:r>
            <a:endParaRPr sz="1412" dirty="0">
              <a:solidFill>
                <a:schemeClr val="bg1"/>
              </a:solidFill>
              <a:latin typeface="Arial"/>
              <a:cs typeface="Arial"/>
            </a:endParaRPr>
          </a:p>
        </p:txBody>
      </p:sp>
      <p:sp>
        <p:nvSpPr>
          <p:cNvPr id="25" name="object 25">
            <a:extLst>
              <a:ext uri="{FF2B5EF4-FFF2-40B4-BE49-F238E27FC236}">
                <a16:creationId xmlns:a16="http://schemas.microsoft.com/office/drawing/2014/main" id="{8B306A03-B7A9-254E-A326-B295DCF3B3DB}"/>
              </a:ext>
            </a:extLst>
          </p:cNvPr>
          <p:cNvSpPr txBox="1"/>
          <p:nvPr/>
        </p:nvSpPr>
        <p:spPr>
          <a:xfrm>
            <a:off x="4067175" y="3976688"/>
            <a:ext cx="2332038" cy="228600"/>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spc="-4" dirty="0">
                <a:solidFill>
                  <a:schemeClr val="bg1"/>
                </a:solidFill>
                <a:latin typeface="Arial"/>
                <a:cs typeface="Arial"/>
              </a:rPr>
              <a:t>Sales/Marketing</a:t>
            </a:r>
            <a:endParaRPr sz="1412" dirty="0">
              <a:solidFill>
                <a:schemeClr val="bg1"/>
              </a:solidFill>
              <a:latin typeface="Arial"/>
              <a:cs typeface="Arial"/>
            </a:endParaRPr>
          </a:p>
        </p:txBody>
      </p:sp>
      <p:sp>
        <p:nvSpPr>
          <p:cNvPr id="26" name="object 26">
            <a:extLst>
              <a:ext uri="{FF2B5EF4-FFF2-40B4-BE49-F238E27FC236}">
                <a16:creationId xmlns:a16="http://schemas.microsoft.com/office/drawing/2014/main" id="{D659B5A5-40F7-5A42-97CC-BECDE608FC45}"/>
              </a:ext>
            </a:extLst>
          </p:cNvPr>
          <p:cNvSpPr txBox="1"/>
          <p:nvPr/>
        </p:nvSpPr>
        <p:spPr>
          <a:xfrm>
            <a:off x="4060825" y="4181475"/>
            <a:ext cx="2978150" cy="446088"/>
          </a:xfrm>
          <a:prstGeom prst="rect">
            <a:avLst/>
          </a:prstGeom>
        </p:spPr>
        <p:txBody>
          <a:bodyPr lIns="0" tIns="11206" rIns="0" bIns="0">
            <a:spAutoFit/>
          </a:bodyPr>
          <a:lstStyle/>
          <a:p>
            <a:pPr marL="112065" indent="-100858" eaLnBrk="1" fontAlgn="auto" hangingPunct="1">
              <a:spcBef>
                <a:spcPts val="88"/>
              </a:spcBef>
              <a:spcAft>
                <a:spcPts val="0"/>
              </a:spcAft>
              <a:buFontTx/>
              <a:buChar char="•"/>
              <a:tabLst>
                <a:tab pos="112065" algn="l"/>
              </a:tabLst>
              <a:defRPr/>
            </a:pPr>
            <a:r>
              <a:rPr sz="1412" dirty="0">
                <a:solidFill>
                  <a:schemeClr val="bg1"/>
                </a:solidFill>
                <a:latin typeface="Arial"/>
                <a:cs typeface="Arial"/>
              </a:rPr>
              <a:t>Senior IT</a:t>
            </a:r>
            <a:r>
              <a:rPr sz="1412" spc="-49" dirty="0">
                <a:solidFill>
                  <a:schemeClr val="bg1"/>
                </a:solidFill>
                <a:latin typeface="Arial"/>
                <a:cs typeface="Arial"/>
              </a:rPr>
              <a:t> </a:t>
            </a:r>
            <a:r>
              <a:rPr sz="1412" spc="-4" dirty="0">
                <a:solidFill>
                  <a:schemeClr val="bg1"/>
                </a:solidFill>
                <a:latin typeface="Arial"/>
                <a:cs typeface="Arial"/>
              </a:rPr>
              <a:t>Management</a:t>
            </a:r>
            <a:endParaRPr sz="1412" dirty="0">
              <a:solidFill>
                <a:schemeClr val="bg1"/>
              </a:solidFill>
              <a:latin typeface="Arial"/>
              <a:cs typeface="Arial"/>
            </a:endParaRPr>
          </a:p>
          <a:p>
            <a:pPr marL="112065" eaLnBrk="1" fontAlgn="auto" hangingPunct="1">
              <a:spcBef>
                <a:spcPts val="4"/>
              </a:spcBef>
              <a:spcAft>
                <a:spcPts val="0"/>
              </a:spcAft>
              <a:defRPr/>
            </a:pPr>
            <a:r>
              <a:rPr sz="1412" spc="-4" dirty="0">
                <a:solidFill>
                  <a:schemeClr val="bg1"/>
                </a:solidFill>
                <a:latin typeface="Arial"/>
                <a:cs typeface="Arial"/>
              </a:rPr>
              <a:t>(CIO/CTO/CSO/VP/Director)</a:t>
            </a:r>
            <a:endParaRPr sz="1412" dirty="0">
              <a:solidFill>
                <a:schemeClr val="bg1"/>
              </a:solidFill>
              <a:latin typeface="Arial"/>
              <a:cs typeface="Arial"/>
            </a:endParaRPr>
          </a:p>
        </p:txBody>
      </p:sp>
      <p:sp>
        <p:nvSpPr>
          <p:cNvPr id="30741" name="object 27">
            <a:extLst>
              <a:ext uri="{FF2B5EF4-FFF2-40B4-BE49-F238E27FC236}">
                <a16:creationId xmlns:a16="http://schemas.microsoft.com/office/drawing/2014/main" id="{0A816AC7-048E-4672-9CC3-6935D2BDCFDA}"/>
              </a:ext>
            </a:extLst>
          </p:cNvPr>
          <p:cNvSpPr txBox="1">
            <a:spLocks noChangeArrowheads="1"/>
          </p:cNvSpPr>
          <p:nvPr/>
        </p:nvSpPr>
        <p:spPr bwMode="auto">
          <a:xfrm>
            <a:off x="4051300" y="4737100"/>
            <a:ext cx="290988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11125" indent="-100013">
              <a:lnSpc>
                <a:spcPct val="90000"/>
              </a:lnSpc>
              <a:spcBef>
                <a:spcPts val="1400"/>
              </a:spcBef>
              <a:buFont typeface="Arial" panose="020B0604020202020204" pitchFamily="34" charset="0"/>
              <a:tabLst>
                <a:tab pos="11112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1112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1112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1112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1112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1112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1112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1112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11125" algn="l"/>
              </a:tabLst>
              <a:defRPr sz="1400">
                <a:solidFill>
                  <a:schemeClr val="tx1"/>
                </a:solidFill>
                <a:latin typeface="Arial" panose="020B0604020202020204" pitchFamily="34" charset="0"/>
              </a:defRPr>
            </a:lvl9pPr>
          </a:lstStyle>
          <a:p>
            <a:pPr eaLnBrk="1" hangingPunct="1">
              <a:lnSpc>
                <a:spcPct val="100000"/>
              </a:lnSpc>
              <a:spcBef>
                <a:spcPts val="88"/>
              </a:spcBef>
              <a:buFontTx/>
              <a:buChar char="•"/>
            </a:pPr>
            <a:r>
              <a:rPr lang="en-US" altLang="en-US" sz="1400">
                <a:solidFill>
                  <a:schemeClr val="bg1"/>
                </a:solidFill>
                <a:cs typeface="Arial" panose="020B0604020202020204" pitchFamily="34" charset="0"/>
              </a:rPr>
              <a:t>Senior Non-IT Management  (CMO/CFO/VP/Dir)</a:t>
            </a:r>
          </a:p>
        </p:txBody>
      </p:sp>
      <p:sp>
        <p:nvSpPr>
          <p:cNvPr id="29" name="object 29">
            <a:extLst>
              <a:ext uri="{FF2B5EF4-FFF2-40B4-BE49-F238E27FC236}">
                <a16:creationId xmlns:a16="http://schemas.microsoft.com/office/drawing/2014/main" id="{11B7E4A7-4B5C-084B-8464-5066BA883D9C}"/>
              </a:ext>
            </a:extLst>
          </p:cNvPr>
          <p:cNvSpPr txBox="1"/>
          <p:nvPr/>
        </p:nvSpPr>
        <p:spPr>
          <a:xfrm>
            <a:off x="7985125" y="1954213"/>
            <a:ext cx="1808163" cy="690562"/>
          </a:xfrm>
          <a:prstGeom prst="rect">
            <a:avLst/>
          </a:prstGeom>
        </p:spPr>
        <p:txBody>
          <a:bodyPr lIns="0" tIns="11206" rIns="0" bIns="0">
            <a:spAutoFit/>
          </a:bodyPr>
          <a:lstStyle/>
          <a:p>
            <a:pPr marL="11206" eaLnBrk="1" fontAlgn="auto" hangingPunct="1">
              <a:lnSpc>
                <a:spcPts val="3785"/>
              </a:lnSpc>
              <a:spcBef>
                <a:spcPts val="88"/>
              </a:spcBef>
              <a:spcAft>
                <a:spcPts val="0"/>
              </a:spcAft>
              <a:defRPr/>
            </a:pPr>
            <a:r>
              <a:rPr sz="3883" b="1" dirty="0">
                <a:solidFill>
                  <a:srgbClr val="7F7F7F"/>
                </a:solidFill>
                <a:latin typeface="Arial"/>
                <a:cs typeface="Arial"/>
              </a:rPr>
              <a:t>82%</a:t>
            </a:r>
            <a:endParaRPr sz="3883" dirty="0">
              <a:solidFill>
                <a:srgbClr val="7F7F7F"/>
              </a:solidFill>
              <a:latin typeface="Arial"/>
              <a:cs typeface="Arial"/>
            </a:endParaRPr>
          </a:p>
          <a:p>
            <a:pPr marL="23534" eaLnBrk="1" fontAlgn="auto" hangingPunct="1">
              <a:lnSpc>
                <a:spcPts val="1456"/>
              </a:lnSpc>
              <a:spcBef>
                <a:spcPts val="0"/>
              </a:spcBef>
              <a:spcAft>
                <a:spcPts val="0"/>
              </a:spcAft>
              <a:defRPr/>
            </a:pPr>
            <a:r>
              <a:rPr sz="1588" dirty="0">
                <a:solidFill>
                  <a:srgbClr val="7F7F7F"/>
                </a:solidFill>
                <a:latin typeface="Arial"/>
                <a:cs typeface="Arial"/>
              </a:rPr>
              <a:t>Director or</a:t>
            </a:r>
            <a:r>
              <a:rPr sz="1588" spc="-106" dirty="0">
                <a:solidFill>
                  <a:srgbClr val="7F7F7F"/>
                </a:solidFill>
                <a:latin typeface="Arial"/>
                <a:cs typeface="Arial"/>
              </a:rPr>
              <a:t> </a:t>
            </a:r>
            <a:r>
              <a:rPr sz="1588" spc="-4" dirty="0">
                <a:solidFill>
                  <a:srgbClr val="7F7F7F"/>
                </a:solidFill>
                <a:latin typeface="Arial"/>
                <a:cs typeface="Arial"/>
              </a:rPr>
              <a:t>above</a:t>
            </a:r>
            <a:endParaRPr sz="1588" dirty="0">
              <a:solidFill>
                <a:srgbClr val="7F7F7F"/>
              </a:solidFill>
              <a:latin typeface="Arial"/>
              <a:cs typeface="Arial"/>
            </a:endParaRPr>
          </a:p>
        </p:txBody>
      </p:sp>
      <p:sp>
        <p:nvSpPr>
          <p:cNvPr id="30" name="object 30">
            <a:extLst>
              <a:ext uri="{FF2B5EF4-FFF2-40B4-BE49-F238E27FC236}">
                <a16:creationId xmlns:a16="http://schemas.microsoft.com/office/drawing/2014/main" id="{37E7E126-CD89-1648-B840-CB8CEFE3DCFD}"/>
              </a:ext>
            </a:extLst>
          </p:cNvPr>
          <p:cNvSpPr txBox="1"/>
          <p:nvPr/>
        </p:nvSpPr>
        <p:spPr>
          <a:xfrm>
            <a:off x="7985125" y="3227388"/>
            <a:ext cx="1808163" cy="690562"/>
          </a:xfrm>
          <a:prstGeom prst="rect">
            <a:avLst/>
          </a:prstGeom>
        </p:spPr>
        <p:txBody>
          <a:bodyPr lIns="0" tIns="11206" rIns="0" bIns="0">
            <a:spAutoFit/>
          </a:bodyPr>
          <a:lstStyle/>
          <a:p>
            <a:pPr marL="11206" eaLnBrk="1" fontAlgn="auto" hangingPunct="1">
              <a:lnSpc>
                <a:spcPts val="3785"/>
              </a:lnSpc>
              <a:spcBef>
                <a:spcPts val="88"/>
              </a:spcBef>
              <a:spcAft>
                <a:spcPts val="0"/>
              </a:spcAft>
              <a:defRPr/>
            </a:pPr>
            <a:r>
              <a:rPr sz="3883" b="1" dirty="0">
                <a:solidFill>
                  <a:srgbClr val="7F7F7F"/>
                </a:solidFill>
                <a:latin typeface="Arial"/>
                <a:cs typeface="Arial"/>
              </a:rPr>
              <a:t>25%</a:t>
            </a:r>
            <a:endParaRPr sz="3883" dirty="0">
              <a:solidFill>
                <a:srgbClr val="7F7F7F"/>
              </a:solidFill>
              <a:latin typeface="Arial"/>
              <a:cs typeface="Arial"/>
            </a:endParaRPr>
          </a:p>
          <a:p>
            <a:pPr marL="23534" eaLnBrk="1" fontAlgn="auto" hangingPunct="1">
              <a:lnSpc>
                <a:spcPts val="1456"/>
              </a:lnSpc>
              <a:spcBef>
                <a:spcPts val="0"/>
              </a:spcBef>
              <a:spcAft>
                <a:spcPts val="0"/>
              </a:spcAft>
              <a:defRPr/>
            </a:pPr>
            <a:r>
              <a:rPr sz="1588" dirty="0">
                <a:solidFill>
                  <a:srgbClr val="7F7F7F"/>
                </a:solidFill>
                <a:latin typeface="Arial"/>
                <a:cs typeface="Arial"/>
              </a:rPr>
              <a:t>C-Suite</a:t>
            </a:r>
            <a:r>
              <a:rPr sz="1588" spc="-93" dirty="0">
                <a:solidFill>
                  <a:srgbClr val="7F7F7F"/>
                </a:solidFill>
                <a:latin typeface="Arial"/>
                <a:cs typeface="Arial"/>
              </a:rPr>
              <a:t> </a:t>
            </a:r>
            <a:r>
              <a:rPr sz="1588" spc="-4" dirty="0">
                <a:solidFill>
                  <a:srgbClr val="7F7F7F"/>
                </a:solidFill>
                <a:latin typeface="Arial"/>
                <a:cs typeface="Arial"/>
              </a:rPr>
              <a:t>Exec</a:t>
            </a:r>
            <a:r>
              <a:rPr lang="en-US" sz="1588" spc="-4" dirty="0">
                <a:solidFill>
                  <a:srgbClr val="7F7F7F"/>
                </a:solidFill>
                <a:latin typeface="Arial"/>
                <a:cs typeface="Arial"/>
              </a:rPr>
              <a:t>utive</a:t>
            </a:r>
            <a:r>
              <a:rPr sz="1588" spc="-4" dirty="0">
                <a:solidFill>
                  <a:srgbClr val="7F7F7F"/>
                </a:solidFill>
                <a:latin typeface="Arial"/>
                <a:cs typeface="Arial"/>
              </a:rPr>
              <a:t>s</a:t>
            </a:r>
            <a:endParaRPr sz="1588" dirty="0">
              <a:solidFill>
                <a:srgbClr val="7F7F7F"/>
              </a:solidFill>
              <a:latin typeface="Arial"/>
              <a:cs typeface="Arial"/>
            </a:endParaRPr>
          </a:p>
        </p:txBody>
      </p:sp>
      <p:sp>
        <p:nvSpPr>
          <p:cNvPr id="30744" name="object 31">
            <a:extLst>
              <a:ext uri="{FF2B5EF4-FFF2-40B4-BE49-F238E27FC236}">
                <a16:creationId xmlns:a16="http://schemas.microsoft.com/office/drawing/2014/main" id="{F5FAF593-AD99-49A4-8F21-1FD526834AF2}"/>
              </a:ext>
            </a:extLst>
          </p:cNvPr>
          <p:cNvSpPr txBox="1">
            <a:spLocks noChangeArrowheads="1"/>
          </p:cNvSpPr>
          <p:nvPr/>
        </p:nvSpPr>
        <p:spPr bwMode="auto">
          <a:xfrm>
            <a:off x="7985125" y="4498975"/>
            <a:ext cx="19431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ts val="3788"/>
              </a:lnSpc>
              <a:spcBef>
                <a:spcPts val="88"/>
              </a:spcBef>
              <a:buFontTx/>
              <a:buNone/>
            </a:pPr>
            <a:r>
              <a:rPr lang="en-US" altLang="en-US" sz="3800" b="1">
                <a:solidFill>
                  <a:srgbClr val="7F7F7F"/>
                </a:solidFill>
                <a:cs typeface="Arial" panose="020B0604020202020204" pitchFamily="34" charset="0"/>
              </a:rPr>
              <a:t>23%</a:t>
            </a:r>
            <a:endParaRPr lang="en-US" altLang="en-US" sz="3800">
              <a:solidFill>
                <a:srgbClr val="7F7F7F"/>
              </a:solidFill>
              <a:cs typeface="Arial" panose="020B0604020202020204" pitchFamily="34" charset="0"/>
            </a:endParaRPr>
          </a:p>
          <a:p>
            <a:pPr eaLnBrk="1" hangingPunct="1">
              <a:lnSpc>
                <a:spcPts val="1488"/>
              </a:lnSpc>
              <a:spcBef>
                <a:spcPts val="25"/>
              </a:spcBef>
              <a:buFontTx/>
              <a:buNone/>
            </a:pPr>
            <a:r>
              <a:rPr lang="en-US" altLang="en-US" sz="1500">
                <a:solidFill>
                  <a:srgbClr val="7F7F7F"/>
                </a:solidFill>
                <a:cs typeface="Arial" panose="020B0604020202020204" pitchFamily="34" charset="0"/>
              </a:rPr>
              <a:t>Involved in Medical/Quality/  Care Management</a:t>
            </a:r>
          </a:p>
        </p:txBody>
      </p:sp>
      <p:sp>
        <p:nvSpPr>
          <p:cNvPr id="30745" name="Title 2">
            <a:extLst>
              <a:ext uri="{FF2B5EF4-FFF2-40B4-BE49-F238E27FC236}">
                <a16:creationId xmlns:a16="http://schemas.microsoft.com/office/drawing/2014/main" id="{80D662EF-93F5-4C49-838D-C4B2FA307685}"/>
              </a:ext>
            </a:extLst>
          </p:cNvPr>
          <p:cNvSpPr>
            <a:spLocks noGrp="1" noChangeArrowheads="1"/>
          </p:cNvSpPr>
          <p:nvPr>
            <p:ph type="title"/>
          </p:nvPr>
        </p:nvSpPr>
        <p:spPr>
          <a:xfrm>
            <a:off x="522288" y="247650"/>
            <a:ext cx="10506075" cy="831850"/>
          </a:xfrm>
        </p:spPr>
        <p:txBody>
          <a:bodyPr/>
          <a:lstStyle/>
          <a:p>
            <a:pPr eaLnBrk="1" hangingPunct="1"/>
            <a:r>
              <a:rPr lang="en-US" altLang="en-US"/>
              <a:t>Reach &gt;300,000 buyers and influencers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Image result for icons of people">
            <a:extLst>
              <a:ext uri="{FF2B5EF4-FFF2-40B4-BE49-F238E27FC236}">
                <a16:creationId xmlns:a16="http://schemas.microsoft.com/office/drawing/2014/main" id="{C4D06325-1894-4D7B-8649-A7F014F7C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100" y="2413000"/>
            <a:ext cx="8623300"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a:extLst>
              <a:ext uri="{FF2B5EF4-FFF2-40B4-BE49-F238E27FC236}">
                <a16:creationId xmlns:a16="http://schemas.microsoft.com/office/drawing/2014/main" id="{1E219D5A-3A4C-6C47-8D48-A881548A3F08}"/>
              </a:ext>
            </a:extLst>
          </p:cNvPr>
          <p:cNvSpPr/>
          <p:nvPr/>
        </p:nvSpPr>
        <p:spPr>
          <a:xfrm>
            <a:off x="779463" y="1395413"/>
            <a:ext cx="10693400" cy="4552950"/>
          </a:xfrm>
          <a:prstGeom prst="roundRect">
            <a:avLst/>
          </a:prstGeom>
          <a:solidFill>
            <a:schemeClr val="tx1">
              <a:lumMod val="65000"/>
              <a:lumOff val="35000"/>
              <a:alpha val="80000"/>
            </a:schemeClr>
          </a:solidFill>
        </p:spPr>
        <p:txBody>
          <a:bodyPr lIns="0" tIns="0" rIns="0" bIns="0"/>
          <a:lstStyle/>
          <a:p>
            <a:pPr eaLnBrk="1" fontAlgn="auto" hangingPunct="1">
              <a:spcBef>
                <a:spcPts val="0"/>
              </a:spcBef>
              <a:spcAft>
                <a:spcPts val="0"/>
              </a:spcAft>
              <a:defRPr/>
            </a:pPr>
            <a:endParaRPr lang="en-US" sz="1588" b="1" dirty="0">
              <a:solidFill>
                <a:schemeClr val="bg1"/>
              </a:solidFill>
              <a:latin typeface="+mn-lt"/>
            </a:endParaRPr>
          </a:p>
        </p:txBody>
      </p:sp>
      <p:sp>
        <p:nvSpPr>
          <p:cNvPr id="31748" name="object 8">
            <a:extLst>
              <a:ext uri="{FF2B5EF4-FFF2-40B4-BE49-F238E27FC236}">
                <a16:creationId xmlns:a16="http://schemas.microsoft.com/office/drawing/2014/main" id="{3ADB2016-7F52-47F4-9D14-61CC7B538A4A}"/>
              </a:ext>
            </a:extLst>
          </p:cNvPr>
          <p:cNvSpPr txBox="1">
            <a:spLocks noChangeArrowheads="1"/>
          </p:cNvSpPr>
          <p:nvPr/>
        </p:nvSpPr>
        <p:spPr bwMode="auto">
          <a:xfrm>
            <a:off x="2043113" y="1800225"/>
            <a:ext cx="8472487" cy="469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88"/>
              </a:spcBef>
              <a:buFontTx/>
              <a:buNone/>
            </a:pPr>
            <a:r>
              <a:rPr lang="en-US" altLang="en-US" b="1">
                <a:solidFill>
                  <a:schemeClr val="bg1"/>
                </a:solidFill>
                <a:cs typeface="Arial" panose="020B0604020202020204" pitchFamily="34" charset="0"/>
              </a:rPr>
              <a:t>6 things that make Xtelligent’s editorial team different – </a:t>
            </a:r>
            <a:r>
              <a:rPr lang="en-US" altLang="en-US" b="1" i="1">
                <a:solidFill>
                  <a:schemeClr val="bg1"/>
                </a:solidFill>
                <a:cs typeface="Arial" panose="020B0604020202020204" pitchFamily="34" charset="0"/>
              </a:rPr>
              <a:t>and better</a:t>
            </a:r>
          </a:p>
          <a:p>
            <a:pPr eaLnBrk="1" hangingPunct="1">
              <a:lnSpc>
                <a:spcPct val="100000"/>
              </a:lnSpc>
              <a:spcBef>
                <a:spcPts val="88"/>
              </a:spcBef>
              <a:buFontTx/>
              <a:buNone/>
            </a:pPr>
            <a:endParaRPr lang="en-US" altLang="en-US" b="1">
              <a:solidFill>
                <a:schemeClr val="bg1"/>
              </a:solidFill>
              <a:cs typeface="Arial" panose="020B0604020202020204" pitchFamily="34" charset="0"/>
            </a:endParaRPr>
          </a:p>
          <a:p>
            <a:pPr eaLnBrk="1" hangingPunct="1">
              <a:lnSpc>
                <a:spcPct val="100000"/>
              </a:lnSpc>
              <a:spcBef>
                <a:spcPts val="88"/>
              </a:spcBef>
              <a:buFont typeface="Arial" panose="020B0604020202020204" pitchFamily="34" charset="0"/>
              <a:buAutoNum type="arabicPeriod"/>
            </a:pPr>
            <a:r>
              <a:rPr lang="en-US" altLang="en-US" sz="1800">
                <a:solidFill>
                  <a:schemeClr val="bg1"/>
                </a:solidFill>
                <a:cs typeface="Arial" panose="020B0604020202020204" pitchFamily="34" charset="0"/>
              </a:rPr>
              <a:t>Exclusive focus on healthcare; actionable intelligence and problem-solving insight</a:t>
            </a:r>
          </a:p>
          <a:p>
            <a:pPr eaLnBrk="1" hangingPunct="1">
              <a:lnSpc>
                <a:spcPct val="100000"/>
              </a:lnSpc>
              <a:spcBef>
                <a:spcPts val="88"/>
              </a:spcBef>
              <a:buFont typeface="Arial" panose="020B0604020202020204" pitchFamily="34" charset="0"/>
              <a:buAutoNum type="arabicPeriod"/>
            </a:pPr>
            <a:endParaRPr lang="en-US" altLang="en-US" sz="1400">
              <a:solidFill>
                <a:schemeClr val="bg1"/>
              </a:solidFill>
              <a:cs typeface="Arial" panose="020B0604020202020204" pitchFamily="34" charset="0"/>
            </a:endParaRPr>
          </a:p>
          <a:p>
            <a:pPr eaLnBrk="1" hangingPunct="1">
              <a:lnSpc>
                <a:spcPct val="100000"/>
              </a:lnSpc>
              <a:spcBef>
                <a:spcPts val="88"/>
              </a:spcBef>
              <a:buFont typeface="Arial" panose="020B0604020202020204" pitchFamily="34" charset="0"/>
              <a:buAutoNum type="arabicPeriod"/>
            </a:pPr>
            <a:r>
              <a:rPr lang="en-US" altLang="en-US" sz="1800">
                <a:solidFill>
                  <a:schemeClr val="bg1"/>
                </a:solidFill>
                <a:cs typeface="Arial" panose="020B0604020202020204" pitchFamily="34" charset="0"/>
              </a:rPr>
              <a:t>Topic- and issue-driven approach to in-depth content (not quick-hit news)</a:t>
            </a:r>
          </a:p>
          <a:p>
            <a:pPr eaLnBrk="1" hangingPunct="1">
              <a:lnSpc>
                <a:spcPct val="100000"/>
              </a:lnSpc>
              <a:spcBef>
                <a:spcPts val="88"/>
              </a:spcBef>
              <a:buFont typeface="Arial" panose="020B0604020202020204" pitchFamily="34" charset="0"/>
              <a:buAutoNum type="arabicPeriod"/>
            </a:pPr>
            <a:endParaRPr lang="en-US" altLang="en-US" sz="1400">
              <a:solidFill>
                <a:schemeClr val="bg1"/>
              </a:solidFill>
              <a:cs typeface="Arial" panose="020B0604020202020204" pitchFamily="34" charset="0"/>
            </a:endParaRPr>
          </a:p>
          <a:p>
            <a:pPr eaLnBrk="1" hangingPunct="1">
              <a:lnSpc>
                <a:spcPct val="100000"/>
              </a:lnSpc>
              <a:spcBef>
                <a:spcPts val="88"/>
              </a:spcBef>
              <a:buFont typeface="Arial" panose="020B0604020202020204" pitchFamily="34" charset="0"/>
              <a:buAutoNum type="arabicPeriod"/>
            </a:pPr>
            <a:r>
              <a:rPr lang="en-US" altLang="en-US" sz="1800">
                <a:solidFill>
                  <a:schemeClr val="bg1"/>
                </a:solidFill>
                <a:cs typeface="Arial" panose="020B0604020202020204" pitchFamily="34" charset="0"/>
              </a:rPr>
              <a:t>Industry role as thought leaders: trusted source for data, trends and insights</a:t>
            </a:r>
          </a:p>
          <a:p>
            <a:pPr eaLnBrk="1" hangingPunct="1">
              <a:lnSpc>
                <a:spcPct val="100000"/>
              </a:lnSpc>
              <a:spcBef>
                <a:spcPts val="88"/>
              </a:spcBef>
              <a:buFont typeface="Arial" panose="020B0604020202020204" pitchFamily="34" charset="0"/>
              <a:buAutoNum type="arabicPeriod"/>
            </a:pPr>
            <a:endParaRPr lang="en-US" altLang="en-US" sz="1400">
              <a:solidFill>
                <a:schemeClr val="bg1"/>
              </a:solidFill>
              <a:cs typeface="Arial" panose="020B0604020202020204" pitchFamily="34" charset="0"/>
            </a:endParaRPr>
          </a:p>
          <a:p>
            <a:pPr eaLnBrk="1" hangingPunct="1">
              <a:lnSpc>
                <a:spcPct val="100000"/>
              </a:lnSpc>
              <a:spcBef>
                <a:spcPts val="88"/>
              </a:spcBef>
              <a:buFont typeface="Arial" panose="020B0604020202020204" pitchFamily="34" charset="0"/>
              <a:buAutoNum type="arabicPeriod"/>
            </a:pPr>
            <a:r>
              <a:rPr lang="en-US" altLang="en-US" sz="1800">
                <a:solidFill>
                  <a:schemeClr val="bg1"/>
                </a:solidFill>
                <a:cs typeface="Arial" panose="020B0604020202020204" pitchFamily="34" charset="0"/>
              </a:rPr>
              <a:t>Solid, practical understanding of the pressures facing providers and payers </a:t>
            </a:r>
          </a:p>
          <a:p>
            <a:pPr eaLnBrk="1" hangingPunct="1">
              <a:lnSpc>
                <a:spcPct val="100000"/>
              </a:lnSpc>
              <a:spcBef>
                <a:spcPts val="88"/>
              </a:spcBef>
              <a:buFont typeface="Arial" panose="020B0604020202020204" pitchFamily="34" charset="0"/>
              <a:buAutoNum type="arabicPeriod"/>
            </a:pPr>
            <a:endParaRPr lang="en-US" altLang="en-US" sz="1400">
              <a:solidFill>
                <a:schemeClr val="bg1"/>
              </a:solidFill>
              <a:cs typeface="Arial" panose="020B0604020202020204" pitchFamily="34" charset="0"/>
            </a:endParaRPr>
          </a:p>
          <a:p>
            <a:pPr eaLnBrk="1" hangingPunct="1">
              <a:lnSpc>
                <a:spcPct val="100000"/>
              </a:lnSpc>
              <a:spcBef>
                <a:spcPts val="88"/>
              </a:spcBef>
              <a:buFont typeface="Arial" panose="020B0604020202020204" pitchFamily="34" charset="0"/>
              <a:buAutoNum type="arabicPeriod"/>
            </a:pPr>
            <a:r>
              <a:rPr lang="en-US" altLang="en-US" sz="1800">
                <a:solidFill>
                  <a:schemeClr val="bg1"/>
                </a:solidFill>
                <a:cs typeface="Arial" panose="020B0604020202020204" pitchFamily="34" charset="0"/>
              </a:rPr>
              <a:t>Unique ability to put issues into context from multiple vantage points</a:t>
            </a:r>
          </a:p>
          <a:p>
            <a:pPr eaLnBrk="1" hangingPunct="1">
              <a:lnSpc>
                <a:spcPct val="100000"/>
              </a:lnSpc>
              <a:spcBef>
                <a:spcPts val="88"/>
              </a:spcBef>
              <a:buFont typeface="Arial" panose="020B0604020202020204" pitchFamily="34" charset="0"/>
              <a:buAutoNum type="arabicPeriod"/>
            </a:pPr>
            <a:endParaRPr lang="en-US" altLang="en-US" sz="1400">
              <a:solidFill>
                <a:schemeClr val="bg1"/>
              </a:solidFill>
              <a:cs typeface="Arial" panose="020B0604020202020204" pitchFamily="34" charset="0"/>
            </a:endParaRPr>
          </a:p>
          <a:p>
            <a:pPr eaLnBrk="1" hangingPunct="1">
              <a:lnSpc>
                <a:spcPct val="100000"/>
              </a:lnSpc>
              <a:spcBef>
                <a:spcPts val="88"/>
              </a:spcBef>
              <a:buFont typeface="Arial" panose="020B0604020202020204" pitchFamily="34" charset="0"/>
              <a:buAutoNum type="arabicPeriod"/>
            </a:pPr>
            <a:r>
              <a:rPr lang="en-US" altLang="en-US" sz="1800">
                <a:solidFill>
                  <a:schemeClr val="bg1"/>
                </a:solidFill>
                <a:cs typeface="Arial" panose="020B0604020202020204" pitchFamily="34" charset="0"/>
              </a:rPr>
              <a:t>Strong connection with our audience and network of subject matter experts </a:t>
            </a:r>
          </a:p>
          <a:p>
            <a:pPr eaLnBrk="1" hangingPunct="1">
              <a:lnSpc>
                <a:spcPct val="100000"/>
              </a:lnSpc>
              <a:spcBef>
                <a:spcPts val="88"/>
              </a:spcBef>
              <a:buFontTx/>
              <a:buNone/>
            </a:pPr>
            <a:endParaRPr lang="en-US" altLang="en-US" sz="1800">
              <a:solidFill>
                <a:schemeClr val="bg1"/>
              </a:solidFill>
              <a:cs typeface="Arial" panose="020B0604020202020204" pitchFamily="34" charset="0"/>
            </a:endParaRPr>
          </a:p>
          <a:p>
            <a:pPr eaLnBrk="1" hangingPunct="1">
              <a:lnSpc>
                <a:spcPct val="100000"/>
              </a:lnSpc>
              <a:spcBef>
                <a:spcPts val="88"/>
              </a:spcBef>
              <a:buFont typeface="Arial" panose="020B0604020202020204" pitchFamily="34" charset="0"/>
              <a:buAutoNum type="arabicPeriod"/>
            </a:pPr>
            <a:endParaRPr lang="en-US" altLang="en-US" sz="1800">
              <a:solidFill>
                <a:schemeClr val="bg1"/>
              </a:solidFill>
              <a:cs typeface="Arial" panose="020B0604020202020204" pitchFamily="34" charset="0"/>
            </a:endParaRPr>
          </a:p>
          <a:p>
            <a:pPr eaLnBrk="1" hangingPunct="1">
              <a:lnSpc>
                <a:spcPct val="100000"/>
              </a:lnSpc>
              <a:spcBef>
                <a:spcPts val="88"/>
              </a:spcBef>
              <a:buFont typeface="Arial" panose="020B0604020202020204" pitchFamily="34" charset="0"/>
              <a:buChar char="•"/>
            </a:pPr>
            <a:endParaRPr lang="en-US" altLang="en-US" sz="1700">
              <a:solidFill>
                <a:schemeClr val="bg1"/>
              </a:solidFill>
              <a:cs typeface="Arial" panose="020B0604020202020204" pitchFamily="34" charset="0"/>
            </a:endParaRPr>
          </a:p>
        </p:txBody>
      </p:sp>
      <p:sp>
        <p:nvSpPr>
          <p:cNvPr id="31749" name="Title 1">
            <a:extLst>
              <a:ext uri="{FF2B5EF4-FFF2-40B4-BE49-F238E27FC236}">
                <a16:creationId xmlns:a16="http://schemas.microsoft.com/office/drawing/2014/main" id="{7803C588-1389-4834-A51C-FBFFF81465A0}"/>
              </a:ext>
            </a:extLst>
          </p:cNvPr>
          <p:cNvSpPr>
            <a:spLocks noGrp="1" noChangeArrowheads="1"/>
          </p:cNvSpPr>
          <p:nvPr>
            <p:ph type="title"/>
          </p:nvPr>
        </p:nvSpPr>
        <p:spPr/>
        <p:txBody>
          <a:bodyPr/>
          <a:lstStyle/>
          <a:p>
            <a:pPr eaLnBrk="1" hangingPunct="1"/>
            <a:r>
              <a:rPr lang="en-US" altLang="en-US"/>
              <a:t>Editorial excellence and expertise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3DE2FC-6534-4D0C-87B6-8B1B03DA0E15}"/>
              </a:ext>
            </a:extLst>
          </p:cNvPr>
          <p:cNvSpPr txBox="1"/>
          <p:nvPr/>
        </p:nvSpPr>
        <p:spPr>
          <a:xfrm>
            <a:off x="4751388" y="3765550"/>
            <a:ext cx="5176837" cy="744538"/>
          </a:xfrm>
          <a:prstGeom prst="rect">
            <a:avLst/>
          </a:prstGeom>
          <a:noFill/>
        </p:spPr>
        <p:txBody>
          <a:bodyPr>
            <a:spAutoFit/>
          </a:bodyPr>
          <a:lstStyle/>
          <a:p>
            <a:pPr algn="r" eaLnBrk="1" fontAlgn="auto" hangingPunct="1">
              <a:spcBef>
                <a:spcPts val="0"/>
              </a:spcBef>
              <a:spcAft>
                <a:spcPts val="0"/>
              </a:spcAft>
              <a:defRPr/>
            </a:pPr>
            <a:r>
              <a:rPr lang="en-US" sz="1765" spc="-4" dirty="0">
                <a:solidFill>
                  <a:srgbClr val="006DB7"/>
                </a:solidFill>
                <a:latin typeface="Arial"/>
                <a:cs typeface="Arial"/>
              </a:rPr>
              <a:t>Sean Brooks, CEO</a:t>
            </a:r>
          </a:p>
          <a:p>
            <a:pPr algn="r" eaLnBrk="1" fontAlgn="auto" hangingPunct="1">
              <a:spcBef>
                <a:spcPts val="0"/>
              </a:spcBef>
              <a:spcAft>
                <a:spcPts val="0"/>
              </a:spcAft>
              <a:defRPr/>
            </a:pPr>
            <a:r>
              <a:rPr lang="en-US" sz="1765" spc="-4" dirty="0">
                <a:solidFill>
                  <a:srgbClr val="006DB7"/>
                </a:solidFill>
                <a:latin typeface="Arial"/>
                <a:cs typeface="Arial"/>
              </a:rPr>
              <a:t>Xtelligent Healthcare Media</a:t>
            </a:r>
          </a:p>
          <a:p>
            <a:pPr algn="r" eaLnBrk="1" fontAlgn="auto" hangingPunct="1">
              <a:spcBef>
                <a:spcPts val="0"/>
              </a:spcBef>
              <a:spcAft>
                <a:spcPts val="0"/>
              </a:spcAft>
              <a:defRPr/>
            </a:pPr>
            <a:endParaRPr lang="en-US" sz="706" dirty="0">
              <a:solidFill>
                <a:schemeClr val="tx1">
                  <a:lumMod val="75000"/>
                  <a:lumOff val="25000"/>
                </a:schemeClr>
              </a:solidFill>
              <a:cs typeface="Arial" panose="020B0604020202020204" pitchFamily="34" charset="0"/>
            </a:endParaRPr>
          </a:p>
        </p:txBody>
      </p:sp>
      <p:sp>
        <p:nvSpPr>
          <p:cNvPr id="3" name="TextBox 2">
            <a:extLst>
              <a:ext uri="{FF2B5EF4-FFF2-40B4-BE49-F238E27FC236}">
                <a16:creationId xmlns:a16="http://schemas.microsoft.com/office/drawing/2014/main" id="{518CDE8D-1BF0-443C-B239-339FDA567B85}"/>
              </a:ext>
            </a:extLst>
          </p:cNvPr>
          <p:cNvSpPr txBox="1"/>
          <p:nvPr/>
        </p:nvSpPr>
        <p:spPr>
          <a:xfrm>
            <a:off x="1927225" y="2689225"/>
            <a:ext cx="9210675" cy="690563"/>
          </a:xfrm>
          <a:prstGeom prst="rect">
            <a:avLst/>
          </a:prstGeom>
          <a:noFill/>
        </p:spPr>
        <p:txBody>
          <a:bodyPr>
            <a:spAutoFit/>
          </a:bodyPr>
          <a:lstStyle/>
          <a:p>
            <a:pPr eaLnBrk="1" fontAlgn="auto" hangingPunct="1">
              <a:spcBef>
                <a:spcPts val="0"/>
              </a:spcBef>
              <a:spcAft>
                <a:spcPts val="0"/>
              </a:spcAft>
              <a:defRPr/>
            </a:pPr>
            <a:r>
              <a:rPr lang="en-US" sz="3883" spc="-4" dirty="0">
                <a:solidFill>
                  <a:srgbClr val="006DB7"/>
                </a:solidFill>
                <a:latin typeface="Arial"/>
                <a:cs typeface="Arial"/>
              </a:rPr>
              <a:t>“Our clients’ success is our success.”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4007DE-F017-4A99-BA70-23BF5B69B89B}"/>
              </a:ext>
            </a:extLst>
          </p:cNvPr>
          <p:cNvSpPr txBox="1"/>
          <p:nvPr/>
        </p:nvSpPr>
        <p:spPr>
          <a:xfrm>
            <a:off x="222248" y="-1314305"/>
            <a:ext cx="452438" cy="6878638"/>
          </a:xfrm>
          <a:prstGeom prst="rect">
            <a:avLst/>
          </a:prstGeom>
          <a:noFill/>
        </p:spPr>
        <p:txBody>
          <a:bodyPr>
            <a:spAutoFit/>
          </a:bodyPr>
          <a:lstStyle/>
          <a:p>
            <a:pPr eaLnBrk="1" fontAlgn="auto" hangingPunct="1">
              <a:spcBef>
                <a:spcPts val="0"/>
              </a:spcBef>
              <a:spcAft>
                <a:spcPts val="0"/>
              </a:spcAft>
              <a:defRPr/>
            </a:pPr>
            <a:r>
              <a:rPr lang="en-US" sz="44100" dirty="0">
                <a:solidFill>
                  <a:srgbClr val="00B0F0"/>
                </a:solidFill>
                <a:latin typeface="Sitka Subheading" panose="02000505000000020004" pitchFamily="2" charset="0"/>
              </a:rPr>
              <a:t>“</a:t>
            </a:r>
            <a:endParaRPr lang="en-US" sz="44100" dirty="0">
              <a:solidFill>
                <a:srgbClr val="00B0F0"/>
              </a:solidFill>
              <a:latin typeface="+mn-lt"/>
            </a:endParaRPr>
          </a:p>
        </p:txBody>
      </p:sp>
      <p:sp>
        <p:nvSpPr>
          <p:cNvPr id="5" name="Speech Bubble: Rectangle with Corners Rounded 4">
            <a:extLst>
              <a:ext uri="{FF2B5EF4-FFF2-40B4-BE49-F238E27FC236}">
                <a16:creationId xmlns:a16="http://schemas.microsoft.com/office/drawing/2014/main" id="{3BBB82A4-AF29-472D-B52E-1DA16790E209}"/>
              </a:ext>
            </a:extLst>
          </p:cNvPr>
          <p:cNvSpPr/>
          <p:nvPr/>
        </p:nvSpPr>
        <p:spPr>
          <a:xfrm>
            <a:off x="448468" y="2009104"/>
            <a:ext cx="5429348" cy="3093913"/>
          </a:xfrm>
          <a:prstGeom prst="wedgeRoundRectCallout">
            <a:avLst>
              <a:gd name="adj1" fmla="val -20675"/>
              <a:gd name="adj2" fmla="val 66524"/>
              <a:gd name="adj3" fmla="val 16667"/>
            </a:avLst>
          </a:prstGeom>
          <a:solidFill>
            <a:srgbClr val="006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solidFill>
                <a:srgbClr val="006DB7"/>
              </a:solidFill>
            </a:endParaRPr>
          </a:p>
        </p:txBody>
      </p:sp>
      <p:sp>
        <p:nvSpPr>
          <p:cNvPr id="6" name="TextBox 5">
            <a:extLst>
              <a:ext uri="{FF2B5EF4-FFF2-40B4-BE49-F238E27FC236}">
                <a16:creationId xmlns:a16="http://schemas.microsoft.com/office/drawing/2014/main" id="{9335CC5A-60FA-43E7-B3C1-E8006658B033}"/>
              </a:ext>
            </a:extLst>
          </p:cNvPr>
          <p:cNvSpPr txBox="1"/>
          <p:nvPr/>
        </p:nvSpPr>
        <p:spPr>
          <a:xfrm>
            <a:off x="2951565" y="534346"/>
            <a:ext cx="8729662" cy="1138773"/>
          </a:xfrm>
          <a:prstGeom prst="rect">
            <a:avLst/>
          </a:prstGeom>
          <a:noFill/>
        </p:spPr>
        <p:txBody>
          <a:bodyPr>
            <a:spAutoFit/>
          </a:bodyPr>
          <a:lstStyle/>
          <a:p>
            <a:pPr eaLnBrk="1" fontAlgn="auto" hangingPunct="1">
              <a:spcBef>
                <a:spcPts val="0"/>
              </a:spcBef>
              <a:spcAft>
                <a:spcPts val="0"/>
              </a:spcAft>
              <a:defRPr/>
            </a:pPr>
            <a:r>
              <a:rPr lang="en-US" sz="3200" spc="-4" dirty="0">
                <a:solidFill>
                  <a:srgbClr val="006DB7"/>
                </a:solidFill>
                <a:latin typeface="+mj-lt"/>
                <a:cs typeface="Arial"/>
              </a:rPr>
              <a:t>What Clients Are Saying About Our Events</a:t>
            </a:r>
            <a:endParaRPr lang="en-US" sz="3200" spc="-4" dirty="0">
              <a:solidFill>
                <a:srgbClr val="006DB7"/>
              </a:solidFill>
              <a:latin typeface="Arial"/>
              <a:cs typeface="Arial"/>
            </a:endParaRPr>
          </a:p>
          <a:p>
            <a:pPr eaLnBrk="1" fontAlgn="auto" hangingPunct="1">
              <a:spcBef>
                <a:spcPts val="0"/>
              </a:spcBef>
              <a:spcAft>
                <a:spcPts val="0"/>
              </a:spcAft>
              <a:defRPr/>
            </a:pPr>
            <a:endParaRPr lang="en-US" sz="3600" dirty="0">
              <a:latin typeface="+mn-lt"/>
            </a:endParaRPr>
          </a:p>
        </p:txBody>
      </p:sp>
      <p:sp>
        <p:nvSpPr>
          <p:cNvPr id="7" name="Speech Bubble: Rectangle with Corners Rounded 6">
            <a:extLst>
              <a:ext uri="{FF2B5EF4-FFF2-40B4-BE49-F238E27FC236}">
                <a16:creationId xmlns:a16="http://schemas.microsoft.com/office/drawing/2014/main" id="{7CB4D57A-6A55-4831-995C-AF62DCC12EFA}"/>
              </a:ext>
            </a:extLst>
          </p:cNvPr>
          <p:cNvSpPr/>
          <p:nvPr/>
        </p:nvSpPr>
        <p:spPr>
          <a:xfrm>
            <a:off x="6096000" y="2009104"/>
            <a:ext cx="5647532" cy="3162897"/>
          </a:xfrm>
          <a:prstGeom prst="wedgeRoundRectCallout">
            <a:avLst>
              <a:gd name="adj1" fmla="val -20675"/>
              <a:gd name="adj2" fmla="val 66524"/>
              <a:gd name="adj3" fmla="val 16667"/>
            </a:avLst>
          </a:prstGeom>
          <a:solidFill>
            <a:srgbClr val="006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solidFill>
                <a:srgbClr val="006DB7"/>
              </a:solidFill>
            </a:endParaRPr>
          </a:p>
        </p:txBody>
      </p:sp>
      <p:sp>
        <p:nvSpPr>
          <p:cNvPr id="2" name="TextBox 1">
            <a:extLst>
              <a:ext uri="{FF2B5EF4-FFF2-40B4-BE49-F238E27FC236}">
                <a16:creationId xmlns:a16="http://schemas.microsoft.com/office/drawing/2014/main" id="{FD3D6E1C-62C5-4689-B427-9200222AA39B}"/>
              </a:ext>
            </a:extLst>
          </p:cNvPr>
          <p:cNvSpPr txBox="1"/>
          <p:nvPr/>
        </p:nvSpPr>
        <p:spPr>
          <a:xfrm>
            <a:off x="581204" y="2459853"/>
            <a:ext cx="4952763" cy="2308324"/>
          </a:xfrm>
          <a:prstGeom prst="rect">
            <a:avLst/>
          </a:prstGeom>
          <a:noFill/>
        </p:spPr>
        <p:txBody>
          <a:bodyPr wrap="square" rtlCol="0">
            <a:spAutoFit/>
          </a:bodyPr>
          <a:lstStyle/>
          <a:p>
            <a:pPr algn="l">
              <a:tabLst>
                <a:tab pos="287338" algn="ctr"/>
                <a:tab pos="627063" algn="r"/>
              </a:tabLst>
            </a:pPr>
            <a:r>
              <a:rPr lang="en-US" sz="1600" dirty="0">
                <a:solidFill>
                  <a:schemeClr val="bg1"/>
                </a:solidFill>
              </a:rPr>
              <a:t>“I found the Summit 2019 to be a very good meeting that was intimate with quality attendees. There was an excellent cross section of individuals that included leadership, decision makers and those wanted to acquire knowledge. The speakers were all very knowledgeable and from nationally known organizations involved in Telehealth. The venue was excellent and fit the meeting perfectly. – Business Development Executive - URAC</a:t>
            </a:r>
          </a:p>
        </p:txBody>
      </p:sp>
      <p:sp>
        <p:nvSpPr>
          <p:cNvPr id="4" name="TextBox 3">
            <a:extLst>
              <a:ext uri="{FF2B5EF4-FFF2-40B4-BE49-F238E27FC236}">
                <a16:creationId xmlns:a16="http://schemas.microsoft.com/office/drawing/2014/main" id="{9A0F9243-8F3B-4446-95B4-ACC5B04610C7}"/>
              </a:ext>
            </a:extLst>
          </p:cNvPr>
          <p:cNvSpPr txBox="1"/>
          <p:nvPr/>
        </p:nvSpPr>
        <p:spPr>
          <a:xfrm>
            <a:off x="6310648" y="2137893"/>
            <a:ext cx="5300148" cy="3046988"/>
          </a:xfrm>
          <a:prstGeom prst="rect">
            <a:avLst/>
          </a:prstGeom>
          <a:noFill/>
        </p:spPr>
        <p:txBody>
          <a:bodyPr wrap="square" rtlCol="0">
            <a:spAutoFit/>
          </a:bodyPr>
          <a:lstStyle/>
          <a:p>
            <a:pPr algn="l">
              <a:tabLst>
                <a:tab pos="287338" algn="ctr"/>
                <a:tab pos="627063" algn="r"/>
              </a:tabLst>
            </a:pPr>
            <a:r>
              <a:rPr lang="en-US" sz="1600" dirty="0">
                <a:solidFill>
                  <a:schemeClr val="bg1"/>
                </a:solidFill>
              </a:rPr>
              <a:t>“This was Eagle Telemedicine’s first year as a sponsor for the Telehealth Summit, and I can say this was one of the best all-around industry events in which we’ve been involved – well exceeding our experiences at the larger, more recognizable shows. The conference was very well planned, the sessions were timely and informative, and the organizers did everything possible to drive traffic to exhibitors. We secured a significant number of qualified leads as a result. In fact, we’ve already agreed to sponsor the Value-Based Summit in Boston this fall.” VP of Marketing and Business Development – Eagle Telemedicine</a:t>
            </a:r>
          </a:p>
        </p:txBody>
      </p:sp>
    </p:spTree>
    <p:extLst>
      <p:ext uri="{BB962C8B-B14F-4D97-AF65-F5344CB8AC3E}">
        <p14:creationId xmlns:p14="http://schemas.microsoft.com/office/powerpoint/2010/main" val="3306048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4007DE-F017-4A99-BA70-23BF5B69B89B}"/>
              </a:ext>
            </a:extLst>
          </p:cNvPr>
          <p:cNvSpPr txBox="1"/>
          <p:nvPr/>
        </p:nvSpPr>
        <p:spPr>
          <a:xfrm>
            <a:off x="288617" y="-1411176"/>
            <a:ext cx="452438" cy="6878638"/>
          </a:xfrm>
          <a:prstGeom prst="rect">
            <a:avLst/>
          </a:prstGeom>
          <a:noFill/>
        </p:spPr>
        <p:txBody>
          <a:bodyPr>
            <a:spAutoFit/>
          </a:bodyPr>
          <a:lstStyle/>
          <a:p>
            <a:pPr eaLnBrk="1" fontAlgn="auto" hangingPunct="1">
              <a:spcBef>
                <a:spcPts val="0"/>
              </a:spcBef>
              <a:spcAft>
                <a:spcPts val="0"/>
              </a:spcAft>
              <a:defRPr/>
            </a:pPr>
            <a:r>
              <a:rPr lang="en-US" sz="44100" dirty="0">
                <a:solidFill>
                  <a:srgbClr val="00B0F0"/>
                </a:solidFill>
                <a:latin typeface="Sitka Subheading" panose="02000505000000020004" pitchFamily="2" charset="0"/>
              </a:rPr>
              <a:t>“</a:t>
            </a:r>
            <a:endParaRPr lang="en-US" sz="44100" dirty="0">
              <a:solidFill>
                <a:srgbClr val="00B0F0"/>
              </a:solidFill>
              <a:latin typeface="+mn-lt"/>
            </a:endParaRPr>
          </a:p>
        </p:txBody>
      </p:sp>
      <p:sp>
        <p:nvSpPr>
          <p:cNvPr id="5" name="Speech Bubble: Rectangle with Corners Rounded 4">
            <a:extLst>
              <a:ext uri="{FF2B5EF4-FFF2-40B4-BE49-F238E27FC236}">
                <a16:creationId xmlns:a16="http://schemas.microsoft.com/office/drawing/2014/main" id="{3BBB82A4-AF29-472D-B52E-1DA16790E209}"/>
              </a:ext>
            </a:extLst>
          </p:cNvPr>
          <p:cNvSpPr/>
          <p:nvPr/>
        </p:nvSpPr>
        <p:spPr>
          <a:xfrm>
            <a:off x="448468" y="2125014"/>
            <a:ext cx="5218236" cy="2978003"/>
          </a:xfrm>
          <a:prstGeom prst="wedgeRoundRectCallout">
            <a:avLst>
              <a:gd name="adj1" fmla="val -20675"/>
              <a:gd name="adj2" fmla="val 66524"/>
              <a:gd name="adj3" fmla="val 16667"/>
            </a:avLst>
          </a:prstGeom>
          <a:solidFill>
            <a:srgbClr val="006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solidFill>
                <a:srgbClr val="006DB7"/>
              </a:solidFill>
            </a:endParaRPr>
          </a:p>
        </p:txBody>
      </p:sp>
      <p:sp>
        <p:nvSpPr>
          <p:cNvPr id="6" name="TextBox 5">
            <a:extLst>
              <a:ext uri="{FF2B5EF4-FFF2-40B4-BE49-F238E27FC236}">
                <a16:creationId xmlns:a16="http://schemas.microsoft.com/office/drawing/2014/main" id="{9335CC5A-60FA-43E7-B3C1-E8006658B033}"/>
              </a:ext>
            </a:extLst>
          </p:cNvPr>
          <p:cNvSpPr txBox="1"/>
          <p:nvPr/>
        </p:nvSpPr>
        <p:spPr>
          <a:xfrm>
            <a:off x="2916663" y="651401"/>
            <a:ext cx="8729662" cy="1138773"/>
          </a:xfrm>
          <a:prstGeom prst="rect">
            <a:avLst/>
          </a:prstGeom>
          <a:noFill/>
        </p:spPr>
        <p:txBody>
          <a:bodyPr>
            <a:spAutoFit/>
          </a:bodyPr>
          <a:lstStyle/>
          <a:p>
            <a:pPr eaLnBrk="1" fontAlgn="auto" hangingPunct="1">
              <a:spcBef>
                <a:spcPts val="0"/>
              </a:spcBef>
              <a:spcAft>
                <a:spcPts val="0"/>
              </a:spcAft>
              <a:defRPr/>
            </a:pPr>
            <a:r>
              <a:rPr lang="en-US" sz="3200" spc="-4" dirty="0">
                <a:solidFill>
                  <a:srgbClr val="006DB7"/>
                </a:solidFill>
                <a:latin typeface="+mj-lt"/>
                <a:cs typeface="Arial"/>
              </a:rPr>
              <a:t>What Clients Are Saying About Our Events</a:t>
            </a:r>
            <a:endParaRPr lang="en-US" sz="3200" spc="-4" dirty="0">
              <a:solidFill>
                <a:srgbClr val="006DB7"/>
              </a:solidFill>
              <a:latin typeface="Arial"/>
              <a:cs typeface="Arial"/>
            </a:endParaRPr>
          </a:p>
          <a:p>
            <a:pPr eaLnBrk="1" fontAlgn="auto" hangingPunct="1">
              <a:spcBef>
                <a:spcPts val="0"/>
              </a:spcBef>
              <a:spcAft>
                <a:spcPts val="0"/>
              </a:spcAft>
              <a:defRPr/>
            </a:pPr>
            <a:endParaRPr lang="en-US" sz="3600" dirty="0">
              <a:latin typeface="+mn-lt"/>
            </a:endParaRPr>
          </a:p>
        </p:txBody>
      </p:sp>
      <p:sp>
        <p:nvSpPr>
          <p:cNvPr id="7" name="Speech Bubble: Rectangle with Corners Rounded 6">
            <a:extLst>
              <a:ext uri="{FF2B5EF4-FFF2-40B4-BE49-F238E27FC236}">
                <a16:creationId xmlns:a16="http://schemas.microsoft.com/office/drawing/2014/main" id="{7CB4D57A-6A55-4831-995C-AF62DCC12EFA}"/>
              </a:ext>
            </a:extLst>
          </p:cNvPr>
          <p:cNvSpPr/>
          <p:nvPr/>
        </p:nvSpPr>
        <p:spPr>
          <a:xfrm>
            <a:off x="6096000" y="2125014"/>
            <a:ext cx="5426444" cy="3046987"/>
          </a:xfrm>
          <a:prstGeom prst="wedgeRoundRectCallout">
            <a:avLst>
              <a:gd name="adj1" fmla="val -20675"/>
              <a:gd name="adj2" fmla="val 66524"/>
              <a:gd name="adj3" fmla="val 16667"/>
            </a:avLst>
          </a:prstGeom>
          <a:solidFill>
            <a:srgbClr val="006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solidFill>
                <a:srgbClr val="006DB7"/>
              </a:solidFill>
            </a:endParaRPr>
          </a:p>
        </p:txBody>
      </p:sp>
      <p:sp>
        <p:nvSpPr>
          <p:cNvPr id="2" name="TextBox 1">
            <a:extLst>
              <a:ext uri="{FF2B5EF4-FFF2-40B4-BE49-F238E27FC236}">
                <a16:creationId xmlns:a16="http://schemas.microsoft.com/office/drawing/2014/main" id="{FD3D6E1C-62C5-4689-B427-9200222AA39B}"/>
              </a:ext>
            </a:extLst>
          </p:cNvPr>
          <p:cNvSpPr txBox="1"/>
          <p:nvPr/>
        </p:nvSpPr>
        <p:spPr>
          <a:xfrm>
            <a:off x="576072" y="2213631"/>
            <a:ext cx="5085500" cy="2800767"/>
          </a:xfrm>
          <a:prstGeom prst="rect">
            <a:avLst/>
          </a:prstGeom>
          <a:noFill/>
        </p:spPr>
        <p:txBody>
          <a:bodyPr wrap="square" rtlCol="0">
            <a:spAutoFit/>
          </a:bodyPr>
          <a:lstStyle/>
          <a:p>
            <a:pPr algn="l">
              <a:tabLst>
                <a:tab pos="287338" algn="ctr"/>
                <a:tab pos="627063" algn="r"/>
              </a:tabLst>
            </a:pPr>
            <a:r>
              <a:rPr lang="en-US" sz="1600" dirty="0">
                <a:solidFill>
                  <a:schemeClr val="bg1"/>
                </a:solidFill>
              </a:rPr>
              <a:t>“The 2019 Telehealth Summit was by far the best conference/summit we’ve attended this year. It is very important from a vendor perspective to be able to have meaningful conversations with the attendees. Many other events we have attended don’t offer adequate transition time or exhibitor access time for proper engagement. This event flowed nicely and allowed plenty of time for everyone to connect. I am already looking forward to the next summit. Thank you Xtelligent Healthcare Media for a great event.” Director of Accounts, Telehealth – Jackson and Coker</a:t>
            </a:r>
          </a:p>
        </p:txBody>
      </p:sp>
      <p:sp>
        <p:nvSpPr>
          <p:cNvPr id="4" name="TextBox 3">
            <a:extLst>
              <a:ext uri="{FF2B5EF4-FFF2-40B4-BE49-F238E27FC236}">
                <a16:creationId xmlns:a16="http://schemas.microsoft.com/office/drawing/2014/main" id="{9A0F9243-8F3B-4446-95B4-ACC5B04610C7}"/>
              </a:ext>
            </a:extLst>
          </p:cNvPr>
          <p:cNvSpPr txBox="1"/>
          <p:nvPr/>
        </p:nvSpPr>
        <p:spPr>
          <a:xfrm>
            <a:off x="6533332" y="2137893"/>
            <a:ext cx="4554684" cy="2554545"/>
          </a:xfrm>
          <a:prstGeom prst="rect">
            <a:avLst/>
          </a:prstGeom>
          <a:noFill/>
        </p:spPr>
        <p:txBody>
          <a:bodyPr wrap="square" rtlCol="0">
            <a:spAutoFit/>
          </a:bodyPr>
          <a:lstStyle/>
          <a:p>
            <a:pPr algn="l">
              <a:tabLst>
                <a:tab pos="287338" algn="ctr"/>
                <a:tab pos="627063" algn="r"/>
              </a:tabLst>
            </a:pPr>
            <a:br>
              <a:rPr lang="en-US" sz="1600" dirty="0">
                <a:solidFill>
                  <a:schemeClr val="bg1"/>
                </a:solidFill>
              </a:rPr>
            </a:br>
            <a:r>
              <a:rPr lang="en-US" sz="1600" dirty="0">
                <a:solidFill>
                  <a:schemeClr val="bg1"/>
                </a:solidFill>
              </a:rPr>
              <a:t>“This conference has exceeded my expectations and has been the most beneficial one I’ve attended around population health and technology challenges that my company is facing. The quality of presenters and topics were superb, and the intimate setting provided networking opportunities not available elsewhere.” – Manager of Clinical Informatics, Answer Health</a:t>
            </a:r>
          </a:p>
        </p:txBody>
      </p:sp>
    </p:spTree>
    <p:extLst>
      <p:ext uri="{BB962C8B-B14F-4D97-AF65-F5344CB8AC3E}">
        <p14:creationId xmlns:p14="http://schemas.microsoft.com/office/powerpoint/2010/main" val="686044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4007DE-F017-4A99-BA70-23BF5B69B89B}"/>
              </a:ext>
            </a:extLst>
          </p:cNvPr>
          <p:cNvSpPr txBox="1"/>
          <p:nvPr/>
        </p:nvSpPr>
        <p:spPr>
          <a:xfrm>
            <a:off x="288617" y="-1411176"/>
            <a:ext cx="452438" cy="6878638"/>
          </a:xfrm>
          <a:prstGeom prst="rect">
            <a:avLst/>
          </a:prstGeom>
          <a:noFill/>
        </p:spPr>
        <p:txBody>
          <a:bodyPr>
            <a:spAutoFit/>
          </a:bodyPr>
          <a:lstStyle/>
          <a:p>
            <a:pPr eaLnBrk="1" fontAlgn="auto" hangingPunct="1">
              <a:spcBef>
                <a:spcPts val="0"/>
              </a:spcBef>
              <a:spcAft>
                <a:spcPts val="0"/>
              </a:spcAft>
              <a:defRPr/>
            </a:pPr>
            <a:r>
              <a:rPr lang="en-US" sz="44100" dirty="0">
                <a:solidFill>
                  <a:srgbClr val="00B0F0"/>
                </a:solidFill>
                <a:latin typeface="Sitka Subheading" panose="02000505000000020004" pitchFamily="2" charset="0"/>
              </a:rPr>
              <a:t>“</a:t>
            </a:r>
            <a:endParaRPr lang="en-US" sz="44100" dirty="0">
              <a:solidFill>
                <a:srgbClr val="00B0F0"/>
              </a:solidFill>
              <a:latin typeface="+mn-lt"/>
            </a:endParaRPr>
          </a:p>
        </p:txBody>
      </p:sp>
      <p:sp>
        <p:nvSpPr>
          <p:cNvPr id="5" name="Speech Bubble: Rectangle with Corners Rounded 4">
            <a:extLst>
              <a:ext uri="{FF2B5EF4-FFF2-40B4-BE49-F238E27FC236}">
                <a16:creationId xmlns:a16="http://schemas.microsoft.com/office/drawing/2014/main" id="{3BBB82A4-AF29-472D-B52E-1DA16790E209}"/>
              </a:ext>
            </a:extLst>
          </p:cNvPr>
          <p:cNvSpPr/>
          <p:nvPr/>
        </p:nvSpPr>
        <p:spPr>
          <a:xfrm>
            <a:off x="130652" y="1895307"/>
            <a:ext cx="5085500" cy="1748315"/>
          </a:xfrm>
          <a:prstGeom prst="wedgeRoundRectCallout">
            <a:avLst>
              <a:gd name="adj1" fmla="val -20675"/>
              <a:gd name="adj2" fmla="val 66524"/>
              <a:gd name="adj3" fmla="val 16667"/>
            </a:avLst>
          </a:prstGeom>
          <a:solidFill>
            <a:srgbClr val="006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solidFill>
                <a:srgbClr val="006DB7"/>
              </a:solidFill>
            </a:endParaRPr>
          </a:p>
        </p:txBody>
      </p:sp>
      <p:sp>
        <p:nvSpPr>
          <p:cNvPr id="6" name="TextBox 5">
            <a:extLst>
              <a:ext uri="{FF2B5EF4-FFF2-40B4-BE49-F238E27FC236}">
                <a16:creationId xmlns:a16="http://schemas.microsoft.com/office/drawing/2014/main" id="{9335CC5A-60FA-43E7-B3C1-E8006658B033}"/>
              </a:ext>
            </a:extLst>
          </p:cNvPr>
          <p:cNvSpPr txBox="1"/>
          <p:nvPr/>
        </p:nvSpPr>
        <p:spPr>
          <a:xfrm>
            <a:off x="2916663" y="651401"/>
            <a:ext cx="8729662" cy="1138773"/>
          </a:xfrm>
          <a:prstGeom prst="rect">
            <a:avLst/>
          </a:prstGeom>
          <a:noFill/>
        </p:spPr>
        <p:txBody>
          <a:bodyPr>
            <a:spAutoFit/>
          </a:bodyPr>
          <a:lstStyle/>
          <a:p>
            <a:pPr eaLnBrk="1" fontAlgn="auto" hangingPunct="1">
              <a:spcBef>
                <a:spcPts val="0"/>
              </a:spcBef>
              <a:spcAft>
                <a:spcPts val="0"/>
              </a:spcAft>
              <a:defRPr/>
            </a:pPr>
            <a:r>
              <a:rPr lang="en-US" sz="3200" spc="-4" dirty="0">
                <a:solidFill>
                  <a:srgbClr val="006DB7"/>
                </a:solidFill>
                <a:latin typeface="+mj-lt"/>
                <a:cs typeface="Arial"/>
              </a:rPr>
              <a:t>What Clients Are Saying About Our Events</a:t>
            </a:r>
            <a:endParaRPr lang="en-US" sz="3200" spc="-4" dirty="0">
              <a:solidFill>
                <a:srgbClr val="006DB7"/>
              </a:solidFill>
              <a:latin typeface="Arial"/>
              <a:cs typeface="Arial"/>
            </a:endParaRPr>
          </a:p>
          <a:p>
            <a:pPr eaLnBrk="1" fontAlgn="auto" hangingPunct="1">
              <a:spcBef>
                <a:spcPts val="0"/>
              </a:spcBef>
              <a:spcAft>
                <a:spcPts val="0"/>
              </a:spcAft>
              <a:defRPr/>
            </a:pPr>
            <a:endParaRPr lang="en-US" sz="3600" dirty="0">
              <a:latin typeface="+mn-lt"/>
            </a:endParaRPr>
          </a:p>
        </p:txBody>
      </p:sp>
      <p:sp>
        <p:nvSpPr>
          <p:cNvPr id="7" name="Speech Bubble: Rectangle with Corners Rounded 6">
            <a:extLst>
              <a:ext uri="{FF2B5EF4-FFF2-40B4-BE49-F238E27FC236}">
                <a16:creationId xmlns:a16="http://schemas.microsoft.com/office/drawing/2014/main" id="{7CB4D57A-6A55-4831-995C-AF62DCC12EFA}"/>
              </a:ext>
            </a:extLst>
          </p:cNvPr>
          <p:cNvSpPr/>
          <p:nvPr/>
        </p:nvSpPr>
        <p:spPr>
          <a:xfrm>
            <a:off x="130652" y="3894230"/>
            <a:ext cx="4792913" cy="1815882"/>
          </a:xfrm>
          <a:prstGeom prst="wedgeRoundRectCallout">
            <a:avLst>
              <a:gd name="adj1" fmla="val -20675"/>
              <a:gd name="adj2" fmla="val 66524"/>
              <a:gd name="adj3" fmla="val 16667"/>
            </a:avLst>
          </a:prstGeom>
          <a:solidFill>
            <a:srgbClr val="006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solidFill>
                <a:srgbClr val="006DB7"/>
              </a:solidFill>
            </a:endParaRPr>
          </a:p>
        </p:txBody>
      </p:sp>
      <p:sp>
        <p:nvSpPr>
          <p:cNvPr id="2" name="TextBox 1">
            <a:extLst>
              <a:ext uri="{FF2B5EF4-FFF2-40B4-BE49-F238E27FC236}">
                <a16:creationId xmlns:a16="http://schemas.microsoft.com/office/drawing/2014/main" id="{FD3D6E1C-62C5-4689-B427-9200222AA39B}"/>
              </a:ext>
            </a:extLst>
          </p:cNvPr>
          <p:cNvSpPr txBox="1"/>
          <p:nvPr/>
        </p:nvSpPr>
        <p:spPr>
          <a:xfrm>
            <a:off x="288617" y="1928376"/>
            <a:ext cx="4794797" cy="1815882"/>
          </a:xfrm>
          <a:prstGeom prst="rect">
            <a:avLst/>
          </a:prstGeom>
          <a:noFill/>
        </p:spPr>
        <p:txBody>
          <a:bodyPr wrap="square" rtlCol="0">
            <a:spAutoFit/>
          </a:bodyPr>
          <a:lstStyle/>
          <a:p>
            <a:pPr algn="l">
              <a:tabLst>
                <a:tab pos="287338" algn="ctr"/>
                <a:tab pos="627063" algn="r"/>
              </a:tabLst>
            </a:pPr>
            <a:r>
              <a:rPr lang="en-US" sz="1600" dirty="0">
                <a:solidFill>
                  <a:schemeClr val="bg1"/>
                </a:solidFill>
              </a:rPr>
              <a:t>This was one of the best events I have ever attended. The speakers were well spoken. The slide decks were well done. I really liked attending this event, not just for the presentations but for being able to connect with other attendees.” – Business Analyst, Healthcare, Department of Veterans Affairs</a:t>
            </a:r>
          </a:p>
        </p:txBody>
      </p:sp>
      <p:sp>
        <p:nvSpPr>
          <p:cNvPr id="4" name="TextBox 3">
            <a:extLst>
              <a:ext uri="{FF2B5EF4-FFF2-40B4-BE49-F238E27FC236}">
                <a16:creationId xmlns:a16="http://schemas.microsoft.com/office/drawing/2014/main" id="{9A0F9243-8F3B-4446-95B4-ACC5B04610C7}"/>
              </a:ext>
            </a:extLst>
          </p:cNvPr>
          <p:cNvSpPr txBox="1"/>
          <p:nvPr/>
        </p:nvSpPr>
        <p:spPr>
          <a:xfrm>
            <a:off x="374200" y="3810757"/>
            <a:ext cx="4455377" cy="1815882"/>
          </a:xfrm>
          <a:prstGeom prst="rect">
            <a:avLst/>
          </a:prstGeom>
          <a:noFill/>
        </p:spPr>
        <p:txBody>
          <a:bodyPr wrap="square" rtlCol="0">
            <a:spAutoFit/>
          </a:bodyPr>
          <a:lstStyle/>
          <a:p>
            <a:pPr algn="l">
              <a:tabLst>
                <a:tab pos="287338" algn="ctr"/>
                <a:tab pos="627063" algn="r"/>
              </a:tabLst>
            </a:pPr>
            <a:br>
              <a:rPr lang="en-US" sz="1600" dirty="0">
                <a:solidFill>
                  <a:schemeClr val="bg1"/>
                </a:solidFill>
              </a:rPr>
            </a:br>
            <a:r>
              <a:rPr lang="en-US" sz="1600" dirty="0">
                <a:solidFill>
                  <a:schemeClr val="bg1"/>
                </a:solidFill>
              </a:rPr>
              <a:t>Informative and enlightening presentations, stimulating discussions on relevant and current topics – Definitely a worthwhile way to spend two days!” – Director, Informatics, Health Care Economics, Capital District Physicians’ Health Plan</a:t>
            </a:r>
          </a:p>
        </p:txBody>
      </p:sp>
      <p:sp>
        <p:nvSpPr>
          <p:cNvPr id="8" name="Speech Bubble: Rectangle with Corners Rounded 7">
            <a:extLst>
              <a:ext uri="{FF2B5EF4-FFF2-40B4-BE49-F238E27FC236}">
                <a16:creationId xmlns:a16="http://schemas.microsoft.com/office/drawing/2014/main" id="{1CBDCFA5-F0A0-41C8-96D6-6A4750269728}"/>
              </a:ext>
            </a:extLst>
          </p:cNvPr>
          <p:cNvSpPr/>
          <p:nvPr/>
        </p:nvSpPr>
        <p:spPr>
          <a:xfrm>
            <a:off x="5537916" y="1741420"/>
            <a:ext cx="5950038" cy="1055399"/>
          </a:xfrm>
          <a:prstGeom prst="wedgeRoundRectCallout">
            <a:avLst>
              <a:gd name="adj1" fmla="val -20675"/>
              <a:gd name="adj2" fmla="val 66524"/>
              <a:gd name="adj3" fmla="val 16667"/>
            </a:avLst>
          </a:prstGeom>
          <a:solidFill>
            <a:srgbClr val="006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solidFill>
                <a:srgbClr val="006DB7"/>
              </a:solidFill>
            </a:endParaRPr>
          </a:p>
        </p:txBody>
      </p:sp>
      <p:sp>
        <p:nvSpPr>
          <p:cNvPr id="9" name="TextBox 8">
            <a:extLst>
              <a:ext uri="{FF2B5EF4-FFF2-40B4-BE49-F238E27FC236}">
                <a16:creationId xmlns:a16="http://schemas.microsoft.com/office/drawing/2014/main" id="{34DED5DA-A83F-4C69-8847-8042AE00931F}"/>
              </a:ext>
            </a:extLst>
          </p:cNvPr>
          <p:cNvSpPr txBox="1"/>
          <p:nvPr/>
        </p:nvSpPr>
        <p:spPr>
          <a:xfrm>
            <a:off x="5736810" y="1820423"/>
            <a:ext cx="5615742" cy="830997"/>
          </a:xfrm>
          <a:prstGeom prst="rect">
            <a:avLst/>
          </a:prstGeom>
          <a:noFill/>
        </p:spPr>
        <p:txBody>
          <a:bodyPr wrap="square" rtlCol="0">
            <a:spAutoFit/>
          </a:bodyPr>
          <a:lstStyle/>
          <a:p>
            <a:pPr algn="l">
              <a:tabLst>
                <a:tab pos="287338" algn="ctr"/>
                <a:tab pos="627063" algn="r"/>
              </a:tabLst>
            </a:pPr>
            <a:r>
              <a:rPr lang="en-US" sz="1600" dirty="0">
                <a:solidFill>
                  <a:schemeClr val="bg1"/>
                </a:solidFill>
              </a:rPr>
              <a:t>“The topics discussed are timely and crucial to survival in today’s changing environment.” – Director of Analytics and Value-Based Care, University of Toledo Physicians</a:t>
            </a:r>
          </a:p>
        </p:txBody>
      </p:sp>
      <p:sp>
        <p:nvSpPr>
          <p:cNvPr id="10" name="Speech Bubble: Rectangle with Corners Rounded 9">
            <a:extLst>
              <a:ext uri="{FF2B5EF4-FFF2-40B4-BE49-F238E27FC236}">
                <a16:creationId xmlns:a16="http://schemas.microsoft.com/office/drawing/2014/main" id="{6C529EA7-417F-41B1-B6F8-9BDFB09EB58B}"/>
              </a:ext>
            </a:extLst>
          </p:cNvPr>
          <p:cNvSpPr/>
          <p:nvPr/>
        </p:nvSpPr>
        <p:spPr>
          <a:xfrm>
            <a:off x="5537914" y="3025927"/>
            <a:ext cx="5950038" cy="1323439"/>
          </a:xfrm>
          <a:prstGeom prst="wedgeRoundRectCallout">
            <a:avLst>
              <a:gd name="adj1" fmla="val -20675"/>
              <a:gd name="adj2" fmla="val 66524"/>
              <a:gd name="adj3" fmla="val 16667"/>
            </a:avLst>
          </a:prstGeom>
          <a:solidFill>
            <a:srgbClr val="006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solidFill>
                <a:srgbClr val="006DB7"/>
              </a:solidFill>
            </a:endParaRPr>
          </a:p>
        </p:txBody>
      </p:sp>
      <p:sp>
        <p:nvSpPr>
          <p:cNvPr id="11" name="TextBox 10">
            <a:extLst>
              <a:ext uri="{FF2B5EF4-FFF2-40B4-BE49-F238E27FC236}">
                <a16:creationId xmlns:a16="http://schemas.microsoft.com/office/drawing/2014/main" id="{A64089C3-22B5-4719-A90F-AF56ACC48E96}"/>
              </a:ext>
            </a:extLst>
          </p:cNvPr>
          <p:cNvSpPr txBox="1"/>
          <p:nvPr/>
        </p:nvSpPr>
        <p:spPr>
          <a:xfrm>
            <a:off x="5788929" y="3082538"/>
            <a:ext cx="5505923" cy="1323439"/>
          </a:xfrm>
          <a:prstGeom prst="rect">
            <a:avLst/>
          </a:prstGeom>
          <a:noFill/>
        </p:spPr>
        <p:txBody>
          <a:bodyPr wrap="square" rtlCol="0">
            <a:spAutoFit/>
          </a:bodyPr>
          <a:lstStyle/>
          <a:p>
            <a:pPr algn="l">
              <a:tabLst>
                <a:tab pos="287338" algn="ctr"/>
                <a:tab pos="627063" algn="r"/>
              </a:tabLst>
            </a:pPr>
            <a:r>
              <a:rPr lang="en-US" sz="1600" dirty="0">
                <a:solidFill>
                  <a:schemeClr val="bg1"/>
                </a:solidFill>
              </a:rPr>
              <a:t>“All of the speakers provided an impressive level of insight into the topic at hand. I really appreciated the breadth of experience and the communal aspect of approaching our industry’s challenges” – Assistant VP, Finance/Managed Care, NYC Health &amp; Hospitals</a:t>
            </a:r>
          </a:p>
        </p:txBody>
      </p:sp>
      <p:sp>
        <p:nvSpPr>
          <p:cNvPr id="12" name="Speech Bubble: Rectangle with Corners Rounded 11">
            <a:extLst>
              <a:ext uri="{FF2B5EF4-FFF2-40B4-BE49-F238E27FC236}">
                <a16:creationId xmlns:a16="http://schemas.microsoft.com/office/drawing/2014/main" id="{DFE182FC-A123-429C-8FA2-D6047086FFAB}"/>
              </a:ext>
            </a:extLst>
          </p:cNvPr>
          <p:cNvSpPr/>
          <p:nvPr/>
        </p:nvSpPr>
        <p:spPr>
          <a:xfrm>
            <a:off x="5537914" y="4718698"/>
            <a:ext cx="5950038" cy="1138773"/>
          </a:xfrm>
          <a:prstGeom prst="wedgeRoundRectCallout">
            <a:avLst>
              <a:gd name="adj1" fmla="val -20675"/>
              <a:gd name="adj2" fmla="val 66524"/>
              <a:gd name="adj3" fmla="val 16667"/>
            </a:avLst>
          </a:prstGeom>
          <a:solidFill>
            <a:srgbClr val="006DB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solidFill>
                <a:srgbClr val="006DB7"/>
              </a:solidFill>
            </a:endParaRPr>
          </a:p>
        </p:txBody>
      </p:sp>
      <p:sp>
        <p:nvSpPr>
          <p:cNvPr id="13" name="TextBox 12">
            <a:extLst>
              <a:ext uri="{FF2B5EF4-FFF2-40B4-BE49-F238E27FC236}">
                <a16:creationId xmlns:a16="http://schemas.microsoft.com/office/drawing/2014/main" id="{41EE8F7F-E01E-4289-A73A-6684A79DC2C5}"/>
              </a:ext>
            </a:extLst>
          </p:cNvPr>
          <p:cNvSpPr txBox="1"/>
          <p:nvPr/>
        </p:nvSpPr>
        <p:spPr>
          <a:xfrm>
            <a:off x="5890102" y="4802171"/>
            <a:ext cx="5245661" cy="1077218"/>
          </a:xfrm>
          <a:prstGeom prst="rect">
            <a:avLst/>
          </a:prstGeom>
          <a:noFill/>
        </p:spPr>
        <p:txBody>
          <a:bodyPr wrap="square" rtlCol="0">
            <a:spAutoFit/>
          </a:bodyPr>
          <a:lstStyle/>
          <a:p>
            <a:pPr algn="l">
              <a:tabLst>
                <a:tab pos="287338" algn="ctr"/>
                <a:tab pos="627063" algn="r"/>
              </a:tabLst>
            </a:pPr>
            <a:r>
              <a:rPr lang="en-US" sz="1600" dirty="0">
                <a:solidFill>
                  <a:schemeClr val="bg1"/>
                </a:solidFill>
              </a:rPr>
              <a:t>“Excellent diversity of organizations represented though speakers. Action-oriented information is most appreciated.” – Quality Improvement Advisor, </a:t>
            </a:r>
            <a:r>
              <a:rPr lang="en-US" sz="1600" dirty="0" err="1">
                <a:solidFill>
                  <a:schemeClr val="bg1"/>
                </a:solidFill>
              </a:rPr>
              <a:t>Uconn</a:t>
            </a:r>
            <a:r>
              <a:rPr lang="en-US" sz="1600" dirty="0">
                <a:solidFill>
                  <a:schemeClr val="bg1"/>
                </a:solidFill>
              </a:rPr>
              <a:t> Health</a:t>
            </a:r>
          </a:p>
        </p:txBody>
      </p:sp>
    </p:spTree>
    <p:extLst>
      <p:ext uri="{BB962C8B-B14F-4D97-AF65-F5344CB8AC3E}">
        <p14:creationId xmlns:p14="http://schemas.microsoft.com/office/powerpoint/2010/main" val="3543267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4B08-E052-FD4E-AEAA-3C320E3BBA2D}"/>
              </a:ext>
            </a:extLst>
          </p:cNvPr>
          <p:cNvSpPr>
            <a:spLocks noGrp="1"/>
          </p:cNvSpPr>
          <p:nvPr>
            <p:ph type="title"/>
          </p:nvPr>
        </p:nvSpPr>
        <p:spPr>
          <a:xfrm>
            <a:off x="519113" y="419100"/>
            <a:ext cx="11514137" cy="831850"/>
          </a:xfrm>
        </p:spPr>
        <p:txBody>
          <a:bodyPr rtlCol="0">
            <a:noAutofit/>
          </a:bodyPr>
          <a:lstStyle/>
          <a:p>
            <a:pPr eaLnBrk="1" fontAlgn="auto" hangingPunct="1">
              <a:spcAft>
                <a:spcPts val="0"/>
              </a:spcAft>
              <a:defRPr/>
            </a:pPr>
            <a:r>
              <a:rPr lang="en-US" sz="3500" spc="-4" dirty="0">
                <a:solidFill>
                  <a:srgbClr val="006DB7"/>
                </a:solidFill>
                <a:cs typeface="Arial"/>
              </a:rPr>
              <a:t>Xtelligent Healthcare Media is a premium digital publisher</a:t>
            </a:r>
            <a:endParaRPr lang="en-US" sz="3500" dirty="0"/>
          </a:p>
        </p:txBody>
      </p:sp>
      <p:sp>
        <p:nvSpPr>
          <p:cNvPr id="17411" name="Content Placeholder 2">
            <a:extLst>
              <a:ext uri="{FF2B5EF4-FFF2-40B4-BE49-F238E27FC236}">
                <a16:creationId xmlns:a16="http://schemas.microsoft.com/office/drawing/2014/main" id="{012D9DE8-C1FC-46A9-B29C-D124AFDEB332}"/>
              </a:ext>
            </a:extLst>
          </p:cNvPr>
          <p:cNvSpPr>
            <a:spLocks noGrp="1" noChangeArrowheads="1"/>
          </p:cNvSpPr>
          <p:nvPr>
            <p:ph idx="1"/>
          </p:nvPr>
        </p:nvSpPr>
        <p:spPr>
          <a:xfrm>
            <a:off x="550863" y="2162175"/>
            <a:ext cx="10506075" cy="3576638"/>
          </a:xfrm>
        </p:spPr>
        <p:txBody>
          <a:bodyPr/>
          <a:lstStyle/>
          <a:p>
            <a:pPr eaLnBrk="1" hangingPunct="1">
              <a:lnSpc>
                <a:spcPct val="100000"/>
              </a:lnSpc>
            </a:pPr>
            <a:r>
              <a:rPr lang="en-US" altLang="en-US"/>
              <a:t>Our digital footprint is deep </a:t>
            </a:r>
            <a:r>
              <a:rPr lang="en-US" altLang="en-US" i="1"/>
              <a:t>and wide</a:t>
            </a:r>
            <a:endParaRPr lang="en-US" altLang="en-US" sz="2100" i="1"/>
          </a:p>
          <a:p>
            <a:pPr eaLnBrk="1" hangingPunct="1">
              <a:lnSpc>
                <a:spcPct val="110000"/>
              </a:lnSpc>
            </a:pPr>
            <a:r>
              <a:rPr lang="en-US" altLang="en-US"/>
              <a:t>Organic search traffic drives visitors, registrations and page views</a:t>
            </a:r>
          </a:p>
          <a:p>
            <a:pPr marL="715963" lvl="2" indent="-301625" eaLnBrk="1" hangingPunct="1">
              <a:spcBef>
                <a:spcPts val="88"/>
              </a:spcBef>
            </a:pPr>
            <a:r>
              <a:rPr lang="en-US" altLang="en-US" sz="1800"/>
              <a:t>Page views and unique visitors have grown &gt;100% YOY</a:t>
            </a:r>
          </a:p>
          <a:p>
            <a:pPr marL="715963" lvl="2" indent="-301625" eaLnBrk="1" hangingPunct="1">
              <a:spcBef>
                <a:spcPts val="88"/>
              </a:spcBef>
            </a:pPr>
            <a:r>
              <a:rPr lang="en-US" altLang="en-US" sz="1800"/>
              <a:t>Our database of registered users has grown over 30% YOY</a:t>
            </a:r>
          </a:p>
          <a:p>
            <a:pPr eaLnBrk="1" hangingPunct="1">
              <a:spcBef>
                <a:spcPts val="88"/>
              </a:spcBef>
              <a:buFont typeface="Arial" panose="020B0604020202020204" pitchFamily="34" charset="0"/>
              <a:buChar char="•"/>
            </a:pPr>
            <a:endParaRPr lang="en-US" altLang="en-US" sz="2100"/>
          </a:p>
          <a:p>
            <a:pPr eaLnBrk="1" hangingPunct="1">
              <a:spcBef>
                <a:spcPts val="88"/>
              </a:spcBef>
            </a:pPr>
            <a:r>
              <a:rPr lang="en-US" altLang="en-US"/>
              <a:t>The difference is audience engagement: </a:t>
            </a:r>
          </a:p>
          <a:p>
            <a:pPr marL="757238" lvl="1" indent="-301625" eaLnBrk="1" hangingPunct="1">
              <a:lnSpc>
                <a:spcPct val="100000"/>
              </a:lnSpc>
              <a:spcBef>
                <a:spcPts val="88"/>
              </a:spcBef>
            </a:pPr>
            <a:r>
              <a:rPr lang="en-US" altLang="en-US"/>
              <a:t>Healthcare executives and IT professionals stay on story pages </a:t>
            </a:r>
            <a:br>
              <a:rPr lang="en-US" altLang="en-US"/>
            </a:br>
            <a:r>
              <a:rPr lang="en-US" altLang="en-US"/>
              <a:t>for an average of 3-5 minutes</a:t>
            </a:r>
          </a:p>
          <a:p>
            <a:pPr marL="715963" lvl="2" indent="-301625" eaLnBrk="1" hangingPunct="1">
              <a:lnSpc>
                <a:spcPct val="100000"/>
              </a:lnSpc>
              <a:spcBef>
                <a:spcPts val="88"/>
              </a:spcBef>
            </a:pPr>
            <a:r>
              <a:rPr lang="en-US" altLang="en-US" sz="1800"/>
              <a:t>The quality and responsiveness of our audience to advertising messaging </a:t>
            </a:r>
            <a:br>
              <a:rPr lang="en-US" altLang="en-US" sz="1800"/>
            </a:br>
            <a:r>
              <a:rPr lang="en-US" altLang="en-US" sz="1800"/>
              <a:t>is quantifiable and consistent </a:t>
            </a:r>
          </a:p>
          <a:p>
            <a:pPr marL="715963" lvl="2" indent="-301625" eaLnBrk="1" hangingPunct="1">
              <a:lnSpc>
                <a:spcPct val="100000"/>
              </a:lnSpc>
              <a:spcBef>
                <a:spcPts val="88"/>
              </a:spcBef>
            </a:pPr>
            <a:r>
              <a:rPr lang="en-US" altLang="en-US" sz="1800"/>
              <a:t>Partner content is valued as an extension of the editorial content</a:t>
            </a:r>
          </a:p>
          <a:p>
            <a:pPr marL="715963" lvl="2" indent="-301625" eaLnBrk="1" hangingPunct="1">
              <a:lnSpc>
                <a:spcPct val="100000"/>
              </a:lnSpc>
              <a:spcBef>
                <a:spcPts val="88"/>
              </a:spcBef>
            </a:pPr>
            <a:endParaRPr lang="en-US" altLang="en-US" sz="1800"/>
          </a:p>
          <a:p>
            <a:pPr eaLnBrk="1" hangingPunct="1"/>
            <a:endParaRPr lang="en-US" altLang="en-US"/>
          </a:p>
        </p:txBody>
      </p:sp>
      <p:sp>
        <p:nvSpPr>
          <p:cNvPr id="4" name="Text Placeholder 3">
            <a:extLst>
              <a:ext uri="{FF2B5EF4-FFF2-40B4-BE49-F238E27FC236}">
                <a16:creationId xmlns:a16="http://schemas.microsoft.com/office/drawing/2014/main" id="{546425BB-7739-4545-942F-36ACD4F2D4F4}"/>
              </a:ext>
            </a:extLst>
          </p:cNvPr>
          <p:cNvSpPr>
            <a:spLocks noGrp="1"/>
          </p:cNvSpPr>
          <p:nvPr>
            <p:ph type="body" sz="quarter" idx="13"/>
          </p:nvPr>
        </p:nvSpPr>
        <p:spPr>
          <a:xfrm>
            <a:off x="550863" y="1443038"/>
            <a:ext cx="10663237" cy="527050"/>
          </a:xfrm>
        </p:spPr>
        <p:txBody>
          <a:bodyPr rtlCol="0">
            <a:normAutofit/>
          </a:bodyPr>
          <a:lstStyle/>
          <a:p>
            <a:pPr eaLnBrk="1" fontAlgn="auto" hangingPunct="1">
              <a:spcAft>
                <a:spcPts val="0"/>
              </a:spcAft>
              <a:defRPr/>
            </a:pPr>
            <a:r>
              <a:rPr lang="en-US" dirty="0"/>
              <a:t>100% Focus on healthcare, specifically on the issues that matter most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8F14B-7091-445F-A241-63B7F5066B0F}"/>
              </a:ext>
            </a:extLst>
          </p:cNvPr>
          <p:cNvSpPr>
            <a:spLocks noGrp="1"/>
          </p:cNvSpPr>
          <p:nvPr>
            <p:ph type="title"/>
          </p:nvPr>
        </p:nvSpPr>
        <p:spPr>
          <a:xfrm>
            <a:off x="497307" y="143802"/>
            <a:ext cx="7363993" cy="1866900"/>
          </a:xfrm>
        </p:spPr>
        <p:txBody>
          <a:bodyPr/>
          <a:lstStyle/>
          <a:p>
            <a:r>
              <a:rPr lang="en-US" sz="4800" dirty="0"/>
              <a:t>“</a:t>
            </a:r>
          </a:p>
        </p:txBody>
      </p:sp>
      <p:sp>
        <p:nvSpPr>
          <p:cNvPr id="3" name="TextBox 2">
            <a:extLst>
              <a:ext uri="{FF2B5EF4-FFF2-40B4-BE49-F238E27FC236}">
                <a16:creationId xmlns:a16="http://schemas.microsoft.com/office/drawing/2014/main" id="{B4E5F3DD-794A-43FB-8AF4-C676BD852372}"/>
              </a:ext>
            </a:extLst>
          </p:cNvPr>
          <p:cNvSpPr txBox="1"/>
          <p:nvPr/>
        </p:nvSpPr>
        <p:spPr>
          <a:xfrm>
            <a:off x="430544" y="1231139"/>
            <a:ext cx="11264147" cy="830997"/>
          </a:xfrm>
          <a:prstGeom prst="rect">
            <a:avLst/>
          </a:prstGeom>
          <a:solidFill>
            <a:schemeClr val="accent2"/>
          </a:solidFill>
        </p:spPr>
        <p:txBody>
          <a:bodyPr wrap="square" rtlCol="0">
            <a:spAutoFit/>
          </a:bodyPr>
          <a:lstStyle/>
          <a:p>
            <a:pPr algn="l">
              <a:tabLst>
                <a:tab pos="287338" algn="ctr"/>
                <a:tab pos="627063" algn="r"/>
              </a:tabLst>
            </a:pPr>
            <a:r>
              <a:rPr lang="en-US" sz="1600" dirty="0">
                <a:solidFill>
                  <a:schemeClr val="bg1"/>
                </a:solidFill>
              </a:rPr>
              <a:t>“Partnering with Xtelligent has really enabled us to reach a broader audience with our digital campaigns. Our webinar registrations have more than doubled since utilizing Xtelligent. We look forward to our ongoing relationship.” – Marketing Director - Alpha II</a:t>
            </a:r>
          </a:p>
        </p:txBody>
      </p:sp>
      <p:sp>
        <p:nvSpPr>
          <p:cNvPr id="4" name="TextBox 3">
            <a:extLst>
              <a:ext uri="{FF2B5EF4-FFF2-40B4-BE49-F238E27FC236}">
                <a16:creationId xmlns:a16="http://schemas.microsoft.com/office/drawing/2014/main" id="{18C53245-F6E4-42DA-A663-4B0751D77057}"/>
              </a:ext>
            </a:extLst>
          </p:cNvPr>
          <p:cNvSpPr txBox="1"/>
          <p:nvPr/>
        </p:nvSpPr>
        <p:spPr>
          <a:xfrm>
            <a:off x="430545" y="2554578"/>
            <a:ext cx="11264146" cy="1323439"/>
          </a:xfrm>
          <a:prstGeom prst="rect">
            <a:avLst/>
          </a:prstGeom>
          <a:solidFill>
            <a:schemeClr val="tx2"/>
          </a:solidFill>
        </p:spPr>
        <p:txBody>
          <a:bodyPr wrap="square" rtlCol="0">
            <a:spAutoFit/>
          </a:bodyPr>
          <a:lstStyle/>
          <a:p>
            <a:pPr algn="l">
              <a:tabLst>
                <a:tab pos="287338" algn="ctr"/>
                <a:tab pos="627063" algn="r"/>
              </a:tabLst>
            </a:pPr>
            <a:r>
              <a:rPr lang="en-US" sz="1600" dirty="0">
                <a:solidFill>
                  <a:schemeClr val="bg1"/>
                </a:solidFill>
              </a:rPr>
              <a:t>“I have worked with Xtelligent for years representing 3M Health Information Systems and have never been disappointed with either the service provided by sales or the analysis of our campaigns. Both sides of the business, sales and analytics, are prompt in getting back to me, providing the answers to any issue I may have. So for me, that’s critical with any vendor. But the best part has been the results. Our month-to-month performance for 3M HIS just keeps getting better, making this relationship a true partnership with one goal in mind…client success!” – Marketing Consultant – 3M</a:t>
            </a:r>
          </a:p>
        </p:txBody>
      </p:sp>
      <p:sp>
        <p:nvSpPr>
          <p:cNvPr id="5" name="TextBox 4">
            <a:extLst>
              <a:ext uri="{FF2B5EF4-FFF2-40B4-BE49-F238E27FC236}">
                <a16:creationId xmlns:a16="http://schemas.microsoft.com/office/drawing/2014/main" id="{BA506C03-9C40-4E09-9F9A-57CDCD359D27}"/>
              </a:ext>
            </a:extLst>
          </p:cNvPr>
          <p:cNvSpPr txBox="1"/>
          <p:nvPr/>
        </p:nvSpPr>
        <p:spPr>
          <a:xfrm>
            <a:off x="430544" y="4301728"/>
            <a:ext cx="11264147" cy="1077218"/>
          </a:xfrm>
          <a:prstGeom prst="rect">
            <a:avLst/>
          </a:prstGeom>
          <a:solidFill>
            <a:schemeClr val="tx2"/>
          </a:solidFill>
        </p:spPr>
        <p:txBody>
          <a:bodyPr wrap="square" rtlCol="0">
            <a:spAutoFit/>
          </a:bodyPr>
          <a:lstStyle/>
          <a:p>
            <a:pPr algn="l">
              <a:tabLst>
                <a:tab pos="287338" algn="ctr"/>
                <a:tab pos="627063" algn="r"/>
              </a:tabLst>
            </a:pPr>
            <a:r>
              <a:rPr lang="en-US" sz="1600" dirty="0">
                <a:solidFill>
                  <a:schemeClr val="bg1"/>
                </a:solidFill>
              </a:rPr>
              <a:t>“Our lead generation program through Xtelligent has directly sourced 11 of our qualified opportunities in 6 months, and we have seen a 27% increase in ROI for our leads sourced through Xtelligent syndication programs. One of the best pieces of the programs for us has been the ability to syndicate multiple assets across multiple sites, allowing us to develop customer journey insights through those touchpoints.” – Director of Marketing - </a:t>
            </a:r>
            <a:r>
              <a:rPr lang="en-US" sz="1600" dirty="0" err="1">
                <a:solidFill>
                  <a:schemeClr val="bg1"/>
                </a:solidFill>
              </a:rPr>
              <a:t>Verato</a:t>
            </a:r>
            <a:endParaRPr lang="en-US" sz="1600" dirty="0">
              <a:solidFill>
                <a:schemeClr val="bg1"/>
              </a:solidFill>
            </a:endParaRPr>
          </a:p>
        </p:txBody>
      </p:sp>
      <p:sp>
        <p:nvSpPr>
          <p:cNvPr id="6" name="Rectangle 5">
            <a:extLst>
              <a:ext uri="{FF2B5EF4-FFF2-40B4-BE49-F238E27FC236}">
                <a16:creationId xmlns:a16="http://schemas.microsoft.com/office/drawing/2014/main" id="{AC83C346-60F7-44D9-99BC-117B2F79E240}"/>
              </a:ext>
            </a:extLst>
          </p:cNvPr>
          <p:cNvSpPr/>
          <p:nvPr/>
        </p:nvSpPr>
        <p:spPr>
          <a:xfrm>
            <a:off x="0" y="-355600"/>
            <a:ext cx="1793578" cy="2646878"/>
          </a:xfrm>
          <a:prstGeom prst="rect">
            <a:avLst/>
          </a:prstGeom>
        </p:spPr>
        <p:txBody>
          <a:bodyPr wrap="square">
            <a:spAutoFit/>
          </a:bodyPr>
          <a:lstStyle/>
          <a:p>
            <a:pPr eaLnBrk="1" fontAlgn="auto" hangingPunct="1">
              <a:spcBef>
                <a:spcPts val="0"/>
              </a:spcBef>
              <a:spcAft>
                <a:spcPts val="0"/>
              </a:spcAft>
              <a:defRPr/>
            </a:pPr>
            <a:r>
              <a:rPr lang="en-US" sz="16600" dirty="0">
                <a:solidFill>
                  <a:srgbClr val="00B0F0"/>
                </a:solidFill>
                <a:latin typeface="Sitka Subheading" panose="02000505000000020004" pitchFamily="2" charset="0"/>
              </a:rPr>
              <a:t>“</a:t>
            </a:r>
            <a:endParaRPr lang="en-US" sz="16600" dirty="0">
              <a:solidFill>
                <a:srgbClr val="00B0F0"/>
              </a:solidFill>
            </a:endParaRPr>
          </a:p>
        </p:txBody>
      </p:sp>
      <p:sp>
        <p:nvSpPr>
          <p:cNvPr id="7" name="Rectangle 6">
            <a:extLst>
              <a:ext uri="{FF2B5EF4-FFF2-40B4-BE49-F238E27FC236}">
                <a16:creationId xmlns:a16="http://schemas.microsoft.com/office/drawing/2014/main" id="{877380ED-AE45-42B2-BF07-1E9C651D2807}"/>
              </a:ext>
            </a:extLst>
          </p:cNvPr>
          <p:cNvSpPr/>
          <p:nvPr/>
        </p:nvSpPr>
        <p:spPr>
          <a:xfrm rot="10800000">
            <a:off x="11071180" y="4055507"/>
            <a:ext cx="1120820" cy="2646878"/>
          </a:xfrm>
          <a:prstGeom prst="rect">
            <a:avLst/>
          </a:prstGeom>
        </p:spPr>
        <p:txBody>
          <a:bodyPr wrap="none">
            <a:spAutoFit/>
          </a:bodyPr>
          <a:lstStyle/>
          <a:p>
            <a:pPr eaLnBrk="1" fontAlgn="auto" hangingPunct="1">
              <a:spcBef>
                <a:spcPts val="0"/>
              </a:spcBef>
              <a:spcAft>
                <a:spcPts val="0"/>
              </a:spcAft>
              <a:defRPr/>
            </a:pPr>
            <a:r>
              <a:rPr lang="en-US" sz="16600" dirty="0">
                <a:solidFill>
                  <a:srgbClr val="00B0F0"/>
                </a:solidFill>
                <a:latin typeface="Sitka Subheading" panose="02000505000000020004" pitchFamily="2" charset="0"/>
              </a:rPr>
              <a:t>“</a:t>
            </a:r>
            <a:endParaRPr lang="en-US" sz="16600" dirty="0">
              <a:solidFill>
                <a:srgbClr val="00B0F0"/>
              </a:solidFill>
            </a:endParaRPr>
          </a:p>
        </p:txBody>
      </p:sp>
      <p:sp>
        <p:nvSpPr>
          <p:cNvPr id="8" name="TextBox 7">
            <a:extLst>
              <a:ext uri="{FF2B5EF4-FFF2-40B4-BE49-F238E27FC236}">
                <a16:creationId xmlns:a16="http://schemas.microsoft.com/office/drawing/2014/main" id="{56060B94-D4CB-41A6-A1AE-8E8135E2AD50}"/>
              </a:ext>
            </a:extLst>
          </p:cNvPr>
          <p:cNvSpPr txBox="1"/>
          <p:nvPr/>
        </p:nvSpPr>
        <p:spPr>
          <a:xfrm>
            <a:off x="963550" y="30678"/>
            <a:ext cx="8878949" cy="1938992"/>
          </a:xfrm>
          <a:prstGeom prst="rect">
            <a:avLst/>
          </a:prstGeom>
          <a:noFill/>
        </p:spPr>
        <p:txBody>
          <a:bodyPr wrap="square" rtlCol="0">
            <a:spAutoFit/>
          </a:bodyPr>
          <a:lstStyle/>
          <a:p>
            <a:pPr algn="l">
              <a:tabLst>
                <a:tab pos="287338" algn="ctr"/>
                <a:tab pos="627063" algn="r"/>
              </a:tabLst>
            </a:pPr>
            <a:r>
              <a:rPr lang="en-US" sz="6000" dirty="0">
                <a:solidFill>
                  <a:schemeClr val="tx2"/>
                </a:solidFill>
              </a:rPr>
              <a:t>…</a:t>
            </a:r>
            <a:r>
              <a:rPr lang="en-US" sz="3600" dirty="0">
                <a:solidFill>
                  <a:schemeClr val="tx2"/>
                </a:solidFill>
              </a:rPr>
              <a:t>What our Clients Are Saying About Us</a:t>
            </a:r>
            <a:endParaRPr lang="en-US" sz="6000" dirty="0">
              <a:solidFill>
                <a:schemeClr val="tx2"/>
              </a:solidFill>
            </a:endParaRPr>
          </a:p>
          <a:p>
            <a:pPr algn="l">
              <a:tabLst>
                <a:tab pos="287338" algn="ctr"/>
                <a:tab pos="627063" algn="r"/>
              </a:tabLst>
            </a:pPr>
            <a:endParaRPr lang="en-US" sz="6000" dirty="0">
              <a:solidFill>
                <a:schemeClr val="tx2"/>
              </a:solidFill>
            </a:endParaRPr>
          </a:p>
        </p:txBody>
      </p:sp>
      <p:sp>
        <p:nvSpPr>
          <p:cNvPr id="9" name="TextBox 8">
            <a:extLst>
              <a:ext uri="{FF2B5EF4-FFF2-40B4-BE49-F238E27FC236}">
                <a16:creationId xmlns:a16="http://schemas.microsoft.com/office/drawing/2014/main" id="{E1E7EBF3-6859-48D1-888F-687CCE19D47F}"/>
              </a:ext>
            </a:extLst>
          </p:cNvPr>
          <p:cNvSpPr txBox="1"/>
          <p:nvPr/>
        </p:nvSpPr>
        <p:spPr>
          <a:xfrm>
            <a:off x="10288691" y="5117336"/>
            <a:ext cx="1793578" cy="1015663"/>
          </a:xfrm>
          <a:prstGeom prst="rect">
            <a:avLst/>
          </a:prstGeom>
          <a:noFill/>
        </p:spPr>
        <p:txBody>
          <a:bodyPr wrap="square" rtlCol="0">
            <a:spAutoFit/>
          </a:bodyPr>
          <a:lstStyle/>
          <a:p>
            <a:pPr algn="l">
              <a:tabLst>
                <a:tab pos="287338" algn="ctr"/>
                <a:tab pos="627063" algn="r"/>
              </a:tabLst>
            </a:pPr>
            <a:r>
              <a:rPr lang="en-US" sz="6000" dirty="0">
                <a:solidFill>
                  <a:schemeClr val="tx2"/>
                </a:solidFill>
              </a:rPr>
              <a:t>…</a:t>
            </a:r>
          </a:p>
        </p:txBody>
      </p:sp>
    </p:spTree>
    <p:extLst>
      <p:ext uri="{BB962C8B-B14F-4D97-AF65-F5344CB8AC3E}">
        <p14:creationId xmlns:p14="http://schemas.microsoft.com/office/powerpoint/2010/main" val="183485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FD9E2C5C-2670-FF46-A626-F7B4330D0FB4}"/>
              </a:ext>
            </a:extLst>
          </p:cNvPr>
          <p:cNvSpPr txBox="1">
            <a:spLocks noGrp="1"/>
          </p:cNvSpPr>
          <p:nvPr>
            <p:ph type="title"/>
          </p:nvPr>
        </p:nvSpPr>
        <p:spPr>
          <a:xfrm>
            <a:off x="550863" y="685800"/>
            <a:ext cx="11396662" cy="565150"/>
          </a:xfrm>
        </p:spPr>
        <p:txBody>
          <a:bodyPr lIns="0" tIns="10646" rIns="0" bIns="0" rtlCol="0">
            <a:spAutoFit/>
          </a:bodyPr>
          <a:lstStyle/>
          <a:p>
            <a:pPr marL="11206" eaLnBrk="1" fontAlgn="auto" hangingPunct="1">
              <a:lnSpc>
                <a:spcPct val="100000"/>
              </a:lnSpc>
              <a:spcBef>
                <a:spcPts val="84"/>
              </a:spcBef>
              <a:spcAft>
                <a:spcPts val="0"/>
              </a:spcAft>
              <a:defRPr/>
            </a:pPr>
            <a:r>
              <a:rPr spc="-4" dirty="0"/>
              <a:t>200</a:t>
            </a:r>
            <a:r>
              <a:rPr lang="en-US" spc="-4" dirty="0"/>
              <a:t>+ Leading brands benefit from data-driven programs</a:t>
            </a:r>
            <a:endParaRPr dirty="0"/>
          </a:p>
        </p:txBody>
      </p:sp>
      <p:sp>
        <p:nvSpPr>
          <p:cNvPr id="34819" name="Content Placeholder 1">
            <a:extLst>
              <a:ext uri="{FF2B5EF4-FFF2-40B4-BE49-F238E27FC236}">
                <a16:creationId xmlns:a16="http://schemas.microsoft.com/office/drawing/2014/main" id="{3678A30C-0C00-42F5-9C58-F21D6972AA8F}"/>
              </a:ext>
            </a:extLst>
          </p:cNvPr>
          <p:cNvSpPr>
            <a:spLocks noGrp="1" noChangeArrowheads="1"/>
          </p:cNvSpPr>
          <p:nvPr>
            <p:ph idx="1"/>
          </p:nvPr>
        </p:nvSpPr>
        <p:spPr>
          <a:xfrm>
            <a:off x="550863" y="1639888"/>
            <a:ext cx="10506075" cy="4227512"/>
          </a:xfrm>
        </p:spPr>
        <p:txBody>
          <a:bodyPr/>
          <a:lstStyle/>
          <a:p>
            <a:endParaRPr lang="en-US" altLang="en-US"/>
          </a:p>
        </p:txBody>
      </p:sp>
      <p:pic>
        <p:nvPicPr>
          <p:cNvPr id="34820" name="Picture 6">
            <a:extLst>
              <a:ext uri="{FF2B5EF4-FFF2-40B4-BE49-F238E27FC236}">
                <a16:creationId xmlns:a16="http://schemas.microsoft.com/office/drawing/2014/main" id="{0C3ECDF6-EED0-474A-9192-C5856C322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1250950"/>
            <a:ext cx="8455025"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6">
            <a:extLst>
              <a:ext uri="{FF2B5EF4-FFF2-40B4-BE49-F238E27FC236}">
                <a16:creationId xmlns:a16="http://schemas.microsoft.com/office/drawing/2014/main" id="{59CCDF3E-C47A-457D-B411-E3842DE841A3}"/>
              </a:ext>
            </a:extLst>
          </p:cNvPr>
          <p:cNvSpPr>
            <a:spLocks noGrp="1" noChangeArrowheads="1"/>
          </p:cNvSpPr>
          <p:nvPr>
            <p:ph type="title"/>
          </p:nvPr>
        </p:nvSpPr>
        <p:spPr/>
        <p:txBody>
          <a:bodyPr/>
          <a:lstStyle/>
          <a:p>
            <a:r>
              <a:rPr lang="en-US" altLang="en-US"/>
              <a:t>Xtelligent Healthcare Media Product Overview</a:t>
            </a:r>
          </a:p>
        </p:txBody>
      </p:sp>
      <p:sp>
        <p:nvSpPr>
          <p:cNvPr id="3" name="Text Placeholder 2">
            <a:extLst>
              <a:ext uri="{FF2B5EF4-FFF2-40B4-BE49-F238E27FC236}">
                <a16:creationId xmlns:a16="http://schemas.microsoft.com/office/drawing/2014/main" id="{ED6056F0-FF55-4806-8127-5E744B1C9930}"/>
              </a:ext>
            </a:extLst>
          </p:cNvPr>
          <p:cNvSpPr>
            <a:spLocks noGrp="1"/>
          </p:cNvSpPr>
          <p:nvPr>
            <p:ph type="body" idx="1"/>
          </p:nvPr>
        </p:nvSpPr>
        <p:spPr/>
        <p:txBody>
          <a:bodyPr/>
          <a:lstStyle/>
          <a:p>
            <a:pPr>
              <a:defRPr/>
            </a:pP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1BE4AEB-F7F8-430F-9449-EB6B4A599209}"/>
              </a:ext>
            </a:extLst>
          </p:cNvPr>
          <p:cNvSpPr/>
          <p:nvPr/>
        </p:nvSpPr>
        <p:spPr>
          <a:xfrm>
            <a:off x="4859338" y="1344613"/>
            <a:ext cx="5264150" cy="4605337"/>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3" name="object 3">
            <a:extLst>
              <a:ext uri="{FF2B5EF4-FFF2-40B4-BE49-F238E27FC236}">
                <a16:creationId xmlns:a16="http://schemas.microsoft.com/office/drawing/2014/main" id="{B8506A14-5709-E647-82D3-B83AFC52D164}"/>
              </a:ext>
            </a:extLst>
          </p:cNvPr>
          <p:cNvSpPr/>
          <p:nvPr/>
        </p:nvSpPr>
        <p:spPr>
          <a:xfrm>
            <a:off x="4859338" y="4994275"/>
            <a:ext cx="5264150" cy="369888"/>
          </a:xfrm>
          <a:custGeom>
            <a:avLst/>
            <a:gdLst/>
            <a:ahLst/>
            <a:cxnLst/>
            <a:rect l="l" t="t" r="r" b="b"/>
            <a:pathLst>
              <a:path w="5966459" h="419100">
                <a:moveTo>
                  <a:pt x="0" y="419100"/>
                </a:moveTo>
                <a:lnTo>
                  <a:pt x="5966460" y="419100"/>
                </a:lnTo>
                <a:lnTo>
                  <a:pt x="5966460" y="0"/>
                </a:lnTo>
                <a:lnTo>
                  <a:pt x="0" y="0"/>
                </a:lnTo>
                <a:lnTo>
                  <a:pt x="0" y="419100"/>
                </a:lnTo>
                <a:close/>
              </a:path>
            </a:pathLst>
          </a:custGeom>
          <a:solidFill>
            <a:srgbClr val="AED0E1">
              <a:alpha val="38822"/>
            </a:srgbClr>
          </a:solidFill>
        </p:spPr>
        <p:txBody>
          <a:bodyPr lIns="0" tIns="0" rIns="0" bIns="0"/>
          <a:lstStyle/>
          <a:p>
            <a:pPr eaLnBrk="1" fontAlgn="auto" hangingPunct="1">
              <a:spcBef>
                <a:spcPts val="0"/>
              </a:spcBef>
              <a:spcAft>
                <a:spcPts val="0"/>
              </a:spcAft>
              <a:defRPr/>
            </a:pPr>
            <a:endParaRPr sz="1588" dirty="0">
              <a:latin typeface="+mn-lt"/>
            </a:endParaRPr>
          </a:p>
        </p:txBody>
      </p:sp>
      <p:sp>
        <p:nvSpPr>
          <p:cNvPr id="4" name="object 4">
            <a:extLst>
              <a:ext uri="{FF2B5EF4-FFF2-40B4-BE49-F238E27FC236}">
                <a16:creationId xmlns:a16="http://schemas.microsoft.com/office/drawing/2014/main" id="{5832EC64-3AC0-5C47-8D76-15175FD321E6}"/>
              </a:ext>
            </a:extLst>
          </p:cNvPr>
          <p:cNvSpPr/>
          <p:nvPr/>
        </p:nvSpPr>
        <p:spPr>
          <a:xfrm>
            <a:off x="4859338" y="4144963"/>
            <a:ext cx="5264150" cy="371475"/>
          </a:xfrm>
          <a:custGeom>
            <a:avLst/>
            <a:gdLst/>
            <a:ahLst/>
            <a:cxnLst/>
            <a:rect l="l" t="t" r="r" b="b"/>
            <a:pathLst>
              <a:path w="5966459" h="421004">
                <a:moveTo>
                  <a:pt x="0" y="420623"/>
                </a:moveTo>
                <a:lnTo>
                  <a:pt x="5966460" y="420623"/>
                </a:lnTo>
                <a:lnTo>
                  <a:pt x="5966460" y="0"/>
                </a:lnTo>
                <a:lnTo>
                  <a:pt x="0" y="0"/>
                </a:lnTo>
                <a:lnTo>
                  <a:pt x="0" y="420623"/>
                </a:lnTo>
                <a:close/>
              </a:path>
            </a:pathLst>
          </a:custGeom>
          <a:solidFill>
            <a:srgbClr val="AED0E1">
              <a:alpha val="38822"/>
            </a:srgbClr>
          </a:solidFill>
        </p:spPr>
        <p:txBody>
          <a:bodyPr lIns="0" tIns="0" rIns="0" bIns="0"/>
          <a:lstStyle/>
          <a:p>
            <a:pPr eaLnBrk="1" fontAlgn="auto" hangingPunct="1">
              <a:spcBef>
                <a:spcPts val="0"/>
              </a:spcBef>
              <a:spcAft>
                <a:spcPts val="0"/>
              </a:spcAft>
              <a:defRPr/>
            </a:pPr>
            <a:endParaRPr sz="1588" dirty="0">
              <a:latin typeface="+mn-lt"/>
            </a:endParaRPr>
          </a:p>
        </p:txBody>
      </p:sp>
      <p:sp>
        <p:nvSpPr>
          <p:cNvPr id="5" name="object 5">
            <a:extLst>
              <a:ext uri="{FF2B5EF4-FFF2-40B4-BE49-F238E27FC236}">
                <a16:creationId xmlns:a16="http://schemas.microsoft.com/office/drawing/2014/main" id="{C71948E0-4E07-C24B-84DB-862A5F813A2E}"/>
              </a:ext>
            </a:extLst>
          </p:cNvPr>
          <p:cNvSpPr/>
          <p:nvPr/>
        </p:nvSpPr>
        <p:spPr>
          <a:xfrm>
            <a:off x="4859338" y="3122613"/>
            <a:ext cx="5264150" cy="492125"/>
          </a:xfrm>
          <a:custGeom>
            <a:avLst/>
            <a:gdLst/>
            <a:ahLst/>
            <a:cxnLst/>
            <a:rect l="l" t="t" r="r" b="b"/>
            <a:pathLst>
              <a:path w="5966459" h="558164">
                <a:moveTo>
                  <a:pt x="0" y="557784"/>
                </a:moveTo>
                <a:lnTo>
                  <a:pt x="5966460" y="557784"/>
                </a:lnTo>
                <a:lnTo>
                  <a:pt x="5966460" y="0"/>
                </a:lnTo>
                <a:lnTo>
                  <a:pt x="0" y="0"/>
                </a:lnTo>
                <a:lnTo>
                  <a:pt x="0" y="557784"/>
                </a:lnTo>
                <a:close/>
              </a:path>
            </a:pathLst>
          </a:custGeom>
          <a:solidFill>
            <a:srgbClr val="AED0E1">
              <a:alpha val="38822"/>
            </a:srgbClr>
          </a:solidFill>
        </p:spPr>
        <p:txBody>
          <a:bodyPr lIns="0" tIns="0" rIns="0" bIns="0"/>
          <a:lstStyle/>
          <a:p>
            <a:pPr eaLnBrk="1" fontAlgn="auto" hangingPunct="1">
              <a:spcBef>
                <a:spcPts val="0"/>
              </a:spcBef>
              <a:spcAft>
                <a:spcPts val="0"/>
              </a:spcAft>
              <a:defRPr/>
            </a:pPr>
            <a:endParaRPr sz="1588" dirty="0">
              <a:latin typeface="+mn-lt"/>
            </a:endParaRPr>
          </a:p>
        </p:txBody>
      </p:sp>
      <p:sp>
        <p:nvSpPr>
          <p:cNvPr id="6" name="object 6">
            <a:extLst>
              <a:ext uri="{FF2B5EF4-FFF2-40B4-BE49-F238E27FC236}">
                <a16:creationId xmlns:a16="http://schemas.microsoft.com/office/drawing/2014/main" id="{B7C8E6FF-1FA9-C84A-B3C8-CAEE86F1D56B}"/>
              </a:ext>
            </a:extLst>
          </p:cNvPr>
          <p:cNvSpPr/>
          <p:nvPr/>
        </p:nvSpPr>
        <p:spPr>
          <a:xfrm>
            <a:off x="4859338" y="2263775"/>
            <a:ext cx="5264150" cy="371475"/>
          </a:xfrm>
          <a:custGeom>
            <a:avLst/>
            <a:gdLst/>
            <a:ahLst/>
            <a:cxnLst/>
            <a:rect l="l" t="t" r="r" b="b"/>
            <a:pathLst>
              <a:path w="5966459" h="421005">
                <a:moveTo>
                  <a:pt x="0" y="420624"/>
                </a:moveTo>
                <a:lnTo>
                  <a:pt x="5966460" y="420624"/>
                </a:lnTo>
                <a:lnTo>
                  <a:pt x="5966460" y="0"/>
                </a:lnTo>
                <a:lnTo>
                  <a:pt x="0" y="0"/>
                </a:lnTo>
                <a:lnTo>
                  <a:pt x="0" y="420624"/>
                </a:lnTo>
                <a:close/>
              </a:path>
            </a:pathLst>
          </a:custGeom>
          <a:solidFill>
            <a:srgbClr val="AED0E1">
              <a:alpha val="38431"/>
            </a:srgbClr>
          </a:solidFill>
        </p:spPr>
        <p:txBody>
          <a:bodyPr lIns="0" tIns="0" rIns="0" bIns="0"/>
          <a:lstStyle/>
          <a:p>
            <a:pPr eaLnBrk="1" fontAlgn="auto" hangingPunct="1">
              <a:spcBef>
                <a:spcPts val="0"/>
              </a:spcBef>
              <a:spcAft>
                <a:spcPts val="0"/>
              </a:spcAft>
              <a:defRPr/>
            </a:pPr>
            <a:endParaRPr sz="1588" dirty="0">
              <a:latin typeface="+mn-lt"/>
            </a:endParaRPr>
          </a:p>
        </p:txBody>
      </p:sp>
      <p:sp>
        <p:nvSpPr>
          <p:cNvPr id="36871" name="object 8">
            <a:extLst>
              <a:ext uri="{FF2B5EF4-FFF2-40B4-BE49-F238E27FC236}">
                <a16:creationId xmlns:a16="http://schemas.microsoft.com/office/drawing/2014/main" id="{0EB4A29A-EECB-42B8-80FC-76E48EC61CE8}"/>
              </a:ext>
            </a:extLst>
          </p:cNvPr>
          <p:cNvSpPr txBox="1">
            <a:spLocks noChangeArrowheads="1"/>
          </p:cNvSpPr>
          <p:nvPr/>
        </p:nvSpPr>
        <p:spPr bwMode="auto">
          <a:xfrm>
            <a:off x="2017713" y="1368425"/>
            <a:ext cx="2573337" cy="1554163"/>
          </a:xfrm>
          <a:prstGeom prst="rect">
            <a:avLst/>
          </a:prstGeom>
          <a:solidFill>
            <a:srgbClr val="2A85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2241" rIns="0" bIns="0">
            <a:spAutoFit/>
          </a:bodyPr>
          <a:lstStyle>
            <a:lvl1pPr>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13"/>
              </a:spcBef>
              <a:buFontTx/>
              <a:buNone/>
            </a:pPr>
            <a:endParaRPr lang="en-US" altLang="en-US" sz="1600">
              <a:latin typeface="Times New Roman" panose="02020603050405020304" pitchFamily="18" charset="0"/>
              <a:cs typeface="Times New Roman" panose="02020603050405020304" pitchFamily="18" charset="0"/>
            </a:endParaRPr>
          </a:p>
          <a:p>
            <a:pPr eaLnBrk="1" hangingPunct="1">
              <a:lnSpc>
                <a:spcPct val="100000"/>
              </a:lnSpc>
              <a:spcBef>
                <a:spcPts val="475"/>
              </a:spcBef>
              <a:buFontTx/>
              <a:buNone/>
            </a:pPr>
            <a:endParaRPr lang="en-US" altLang="en-US" sz="1600">
              <a:solidFill>
                <a:srgbClr val="FFFFFF"/>
              </a:solidFill>
              <a:latin typeface="Times New Roman" panose="02020603050405020304" pitchFamily="18" charset="0"/>
              <a:cs typeface="Times New Roman" panose="02020603050405020304" pitchFamily="18" charset="0"/>
            </a:endParaRPr>
          </a:p>
          <a:p>
            <a:pPr eaLnBrk="1" hangingPunct="1">
              <a:lnSpc>
                <a:spcPct val="100000"/>
              </a:lnSpc>
              <a:spcBef>
                <a:spcPts val="475"/>
              </a:spcBef>
              <a:buFontTx/>
              <a:buNone/>
            </a:pPr>
            <a:endParaRPr lang="en-US" altLang="en-US" sz="1600">
              <a:solidFill>
                <a:srgbClr val="FFFFFF"/>
              </a:solidFill>
              <a:latin typeface="Times New Roman" panose="02020603050405020304" pitchFamily="18" charset="0"/>
              <a:cs typeface="Times New Roman" panose="02020603050405020304" pitchFamily="18" charset="0"/>
            </a:endParaRPr>
          </a:p>
          <a:p>
            <a:pPr eaLnBrk="1" hangingPunct="1">
              <a:lnSpc>
                <a:spcPct val="100000"/>
              </a:lnSpc>
              <a:spcBef>
                <a:spcPts val="475"/>
              </a:spcBef>
              <a:buFontTx/>
              <a:buNone/>
            </a:pPr>
            <a:endParaRPr lang="en-US" altLang="en-US" sz="1600">
              <a:solidFill>
                <a:srgbClr val="FFFFFF"/>
              </a:solidFill>
              <a:latin typeface="Times New Roman" panose="02020603050405020304" pitchFamily="18" charset="0"/>
              <a:cs typeface="Times New Roman" panose="02020603050405020304" pitchFamily="18" charset="0"/>
            </a:endParaRPr>
          </a:p>
          <a:p>
            <a:pPr eaLnBrk="1" hangingPunct="1">
              <a:lnSpc>
                <a:spcPct val="100000"/>
              </a:lnSpc>
              <a:spcBef>
                <a:spcPts val="475"/>
              </a:spcBef>
              <a:buFontTx/>
              <a:buNone/>
            </a:pPr>
            <a:endParaRPr lang="en-US" altLang="en-US" sz="1600">
              <a:solidFill>
                <a:srgbClr val="FFFFFF"/>
              </a:solidFill>
              <a:latin typeface="Times New Roman" panose="02020603050405020304" pitchFamily="18" charset="0"/>
              <a:cs typeface="Times New Roman" panose="02020603050405020304" pitchFamily="18" charset="0"/>
            </a:endParaRPr>
          </a:p>
          <a:p>
            <a:pPr eaLnBrk="1" hangingPunct="1">
              <a:lnSpc>
                <a:spcPct val="100000"/>
              </a:lnSpc>
              <a:spcBef>
                <a:spcPts val="475"/>
              </a:spcBef>
              <a:buFontTx/>
              <a:buNone/>
            </a:pPr>
            <a:endParaRPr lang="en-US" altLang="en-US" sz="1000">
              <a:solidFill>
                <a:srgbClr val="FFFFFF"/>
              </a:solidFill>
              <a:cs typeface="Arial" panose="020B0604020202020204" pitchFamily="34" charset="0"/>
            </a:endParaRPr>
          </a:p>
        </p:txBody>
      </p:sp>
      <p:sp>
        <p:nvSpPr>
          <p:cNvPr id="36872" name="object 9">
            <a:extLst>
              <a:ext uri="{FF2B5EF4-FFF2-40B4-BE49-F238E27FC236}">
                <a16:creationId xmlns:a16="http://schemas.microsoft.com/office/drawing/2014/main" id="{1C50C24B-FB44-4FCC-9471-4D484B9E0EF9}"/>
              </a:ext>
            </a:extLst>
          </p:cNvPr>
          <p:cNvSpPr txBox="1">
            <a:spLocks noChangeArrowheads="1"/>
          </p:cNvSpPr>
          <p:nvPr/>
        </p:nvSpPr>
        <p:spPr bwMode="auto">
          <a:xfrm>
            <a:off x="2017713" y="2976563"/>
            <a:ext cx="2573337" cy="1554162"/>
          </a:xfrm>
          <a:prstGeom prst="rect">
            <a:avLst/>
          </a:prstGeom>
          <a:solidFill>
            <a:srgbClr val="4A9FA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2801" rIns="0" bIns="0">
            <a:spAutoFit/>
          </a:bodyPr>
          <a:lstStyle>
            <a:lvl1pPr>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475"/>
              </a:spcBef>
              <a:buFontTx/>
              <a:buNone/>
            </a:pPr>
            <a:endParaRPr lang="en-US" altLang="en-US" sz="1200">
              <a:cs typeface="Arial" panose="020B0604020202020204" pitchFamily="34" charset="0"/>
            </a:endParaRPr>
          </a:p>
          <a:p>
            <a:pPr eaLnBrk="1" hangingPunct="1">
              <a:lnSpc>
                <a:spcPct val="100000"/>
              </a:lnSpc>
              <a:spcBef>
                <a:spcPts val="475"/>
              </a:spcBef>
              <a:buFontTx/>
              <a:buNone/>
            </a:pPr>
            <a:endParaRPr lang="en-US" altLang="en-US" sz="1200">
              <a:cs typeface="Arial" panose="020B0604020202020204" pitchFamily="34" charset="0"/>
            </a:endParaRPr>
          </a:p>
          <a:p>
            <a:pPr eaLnBrk="1" hangingPunct="1">
              <a:lnSpc>
                <a:spcPct val="100000"/>
              </a:lnSpc>
              <a:spcBef>
                <a:spcPts val="475"/>
              </a:spcBef>
              <a:buFontTx/>
              <a:buNone/>
            </a:pPr>
            <a:endParaRPr lang="en-US" altLang="en-US" sz="1200">
              <a:cs typeface="Arial" panose="020B0604020202020204" pitchFamily="34" charset="0"/>
            </a:endParaRPr>
          </a:p>
          <a:p>
            <a:pPr eaLnBrk="1" hangingPunct="1">
              <a:lnSpc>
                <a:spcPct val="100000"/>
              </a:lnSpc>
              <a:spcBef>
                <a:spcPts val="475"/>
              </a:spcBef>
              <a:buFontTx/>
              <a:buNone/>
            </a:pPr>
            <a:endParaRPr lang="en-US" altLang="en-US" sz="1200">
              <a:cs typeface="Arial" panose="020B0604020202020204" pitchFamily="34" charset="0"/>
            </a:endParaRPr>
          </a:p>
          <a:p>
            <a:pPr eaLnBrk="1" hangingPunct="1">
              <a:lnSpc>
                <a:spcPct val="100000"/>
              </a:lnSpc>
              <a:spcBef>
                <a:spcPts val="475"/>
              </a:spcBef>
              <a:buFontTx/>
              <a:buNone/>
            </a:pPr>
            <a:endParaRPr lang="en-US" altLang="en-US" sz="1200">
              <a:cs typeface="Arial" panose="020B0604020202020204" pitchFamily="34" charset="0"/>
            </a:endParaRPr>
          </a:p>
          <a:p>
            <a:pPr eaLnBrk="1" hangingPunct="1">
              <a:lnSpc>
                <a:spcPct val="100000"/>
              </a:lnSpc>
              <a:spcBef>
                <a:spcPts val="475"/>
              </a:spcBef>
              <a:buFontTx/>
              <a:buNone/>
            </a:pPr>
            <a:endParaRPr lang="en-US" altLang="en-US" sz="1200">
              <a:cs typeface="Arial" panose="020B0604020202020204" pitchFamily="34" charset="0"/>
            </a:endParaRPr>
          </a:p>
          <a:p>
            <a:pPr eaLnBrk="1" hangingPunct="1">
              <a:lnSpc>
                <a:spcPct val="100000"/>
              </a:lnSpc>
              <a:spcBef>
                <a:spcPts val="475"/>
              </a:spcBef>
              <a:buFontTx/>
              <a:buNone/>
            </a:pPr>
            <a:endParaRPr lang="en-US" altLang="en-US" sz="1200">
              <a:cs typeface="Arial" panose="020B0604020202020204" pitchFamily="34" charset="0"/>
            </a:endParaRPr>
          </a:p>
        </p:txBody>
      </p:sp>
      <p:sp>
        <p:nvSpPr>
          <p:cNvPr id="36873" name="object 10">
            <a:extLst>
              <a:ext uri="{FF2B5EF4-FFF2-40B4-BE49-F238E27FC236}">
                <a16:creationId xmlns:a16="http://schemas.microsoft.com/office/drawing/2014/main" id="{2F5DA442-72EA-4C56-B90D-9E031960324B}"/>
              </a:ext>
            </a:extLst>
          </p:cNvPr>
          <p:cNvSpPr txBox="1">
            <a:spLocks noChangeArrowheads="1"/>
          </p:cNvSpPr>
          <p:nvPr/>
        </p:nvSpPr>
        <p:spPr bwMode="auto">
          <a:xfrm>
            <a:off x="2017713" y="4581525"/>
            <a:ext cx="2573337" cy="1371600"/>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3922" rIns="0" bIns="0">
            <a:spAutoFit/>
          </a:bodyPr>
          <a:lstStyle>
            <a:lvl1pPr>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475"/>
              </a:spcBef>
              <a:buFontTx/>
              <a:buNone/>
            </a:pPr>
            <a:endParaRPr lang="en-US" altLang="en-US" sz="900">
              <a:cs typeface="Arial" panose="020B0604020202020204" pitchFamily="34" charset="0"/>
            </a:endParaRPr>
          </a:p>
        </p:txBody>
      </p:sp>
      <p:sp>
        <p:nvSpPr>
          <p:cNvPr id="11" name="object 11">
            <a:extLst>
              <a:ext uri="{FF2B5EF4-FFF2-40B4-BE49-F238E27FC236}">
                <a16:creationId xmlns:a16="http://schemas.microsoft.com/office/drawing/2014/main" id="{1A6CA796-70DD-E745-8485-B784406CB924}"/>
              </a:ext>
            </a:extLst>
          </p:cNvPr>
          <p:cNvSpPr txBox="1"/>
          <p:nvPr/>
        </p:nvSpPr>
        <p:spPr>
          <a:xfrm>
            <a:off x="4859338" y="2349500"/>
            <a:ext cx="5264150" cy="174625"/>
          </a:xfrm>
          <a:prstGeom prst="rect">
            <a:avLst/>
          </a:prstGeom>
        </p:spPr>
        <p:txBody>
          <a:bodyPr lIns="0" tIns="11206" rIns="0" bIns="0">
            <a:spAutoFit/>
          </a:bodyPr>
          <a:lstStyle/>
          <a:p>
            <a:pPr marL="400632" eaLnBrk="1" fontAlgn="auto" hangingPunct="1">
              <a:spcBef>
                <a:spcPts val="88"/>
              </a:spcBef>
              <a:spcAft>
                <a:spcPts val="0"/>
              </a:spcAft>
              <a:defRPr/>
            </a:pPr>
            <a:r>
              <a:rPr sz="1059" b="1" spc="-4" dirty="0">
                <a:solidFill>
                  <a:srgbClr val="344B5A"/>
                </a:solidFill>
                <a:latin typeface="Arial"/>
                <a:cs typeface="Arial"/>
              </a:rPr>
              <a:t>Content</a:t>
            </a:r>
            <a:r>
              <a:rPr sz="1059" b="1" spc="-35" dirty="0">
                <a:solidFill>
                  <a:srgbClr val="344B5A"/>
                </a:solidFill>
                <a:latin typeface="Arial"/>
                <a:cs typeface="Arial"/>
              </a:rPr>
              <a:t> </a:t>
            </a:r>
            <a:r>
              <a:rPr sz="1059" b="1" spc="-4" dirty="0">
                <a:solidFill>
                  <a:srgbClr val="344B5A"/>
                </a:solidFill>
                <a:latin typeface="Arial"/>
                <a:cs typeface="Arial"/>
              </a:rPr>
              <a:t>Syndication</a:t>
            </a:r>
            <a:endParaRPr sz="1059" b="1" dirty="0">
              <a:latin typeface="Arial"/>
              <a:cs typeface="Arial"/>
            </a:endParaRPr>
          </a:p>
        </p:txBody>
      </p:sp>
      <p:sp>
        <p:nvSpPr>
          <p:cNvPr id="12" name="object 12">
            <a:extLst>
              <a:ext uri="{FF2B5EF4-FFF2-40B4-BE49-F238E27FC236}">
                <a16:creationId xmlns:a16="http://schemas.microsoft.com/office/drawing/2014/main" id="{12C7ECE8-4622-6F4C-80BA-8A0A77D8938E}"/>
              </a:ext>
            </a:extLst>
          </p:cNvPr>
          <p:cNvSpPr txBox="1"/>
          <p:nvPr/>
        </p:nvSpPr>
        <p:spPr>
          <a:xfrm>
            <a:off x="5938838" y="2797175"/>
            <a:ext cx="782637" cy="174625"/>
          </a:xfrm>
          <a:prstGeom prst="rect">
            <a:avLst/>
          </a:prstGeom>
        </p:spPr>
        <p:txBody>
          <a:bodyPr lIns="0" tIns="11206" rIns="0" bIns="0">
            <a:spAutoFit/>
          </a:bodyPr>
          <a:lstStyle/>
          <a:p>
            <a:pPr marL="11206" eaLnBrk="1" fontAlgn="auto" hangingPunct="1">
              <a:spcBef>
                <a:spcPts val="88"/>
              </a:spcBef>
              <a:spcAft>
                <a:spcPts val="0"/>
              </a:spcAft>
              <a:defRPr/>
            </a:pPr>
            <a:r>
              <a:rPr sz="1059" b="1" spc="-4" dirty="0">
                <a:solidFill>
                  <a:srgbClr val="344B5A"/>
                </a:solidFill>
                <a:latin typeface="Arial"/>
                <a:cs typeface="Arial"/>
              </a:rPr>
              <a:t>Webcasts</a:t>
            </a:r>
            <a:endParaRPr sz="1059" b="1" dirty="0">
              <a:latin typeface="Arial"/>
              <a:cs typeface="Arial"/>
            </a:endParaRPr>
          </a:p>
        </p:txBody>
      </p:sp>
      <p:sp>
        <p:nvSpPr>
          <p:cNvPr id="36876" name="object 13">
            <a:extLst>
              <a:ext uri="{FF2B5EF4-FFF2-40B4-BE49-F238E27FC236}">
                <a16:creationId xmlns:a16="http://schemas.microsoft.com/office/drawing/2014/main" id="{C17D5CD1-48FC-42B0-9604-189BD91A7CB7}"/>
              </a:ext>
            </a:extLst>
          </p:cNvPr>
          <p:cNvSpPr txBox="1">
            <a:spLocks noChangeArrowheads="1"/>
          </p:cNvSpPr>
          <p:nvPr/>
        </p:nvSpPr>
        <p:spPr bwMode="auto">
          <a:xfrm>
            <a:off x="4918075" y="3211513"/>
            <a:ext cx="54721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552450" indent="-295275">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000" b="1">
                <a:solidFill>
                  <a:srgbClr val="344B5A"/>
                </a:solidFill>
                <a:cs typeface="Arial" panose="020B0604020202020204" pitchFamily="34" charset="0"/>
              </a:rPr>
              <a:t>Custom White Papers,  Reports &amp; Surveys</a:t>
            </a:r>
            <a:endParaRPr lang="en-US" altLang="en-US" sz="1000" b="1">
              <a:cs typeface="Arial" panose="020B0604020202020204" pitchFamily="34" charset="0"/>
            </a:endParaRPr>
          </a:p>
        </p:txBody>
      </p:sp>
      <p:sp>
        <p:nvSpPr>
          <p:cNvPr id="14" name="object 14">
            <a:extLst>
              <a:ext uri="{FF2B5EF4-FFF2-40B4-BE49-F238E27FC236}">
                <a16:creationId xmlns:a16="http://schemas.microsoft.com/office/drawing/2014/main" id="{CBF45450-6301-F04A-92DB-2DB0A3311A88}"/>
              </a:ext>
            </a:extLst>
          </p:cNvPr>
          <p:cNvSpPr txBox="1"/>
          <p:nvPr/>
        </p:nvSpPr>
        <p:spPr>
          <a:xfrm>
            <a:off x="4918075" y="3730625"/>
            <a:ext cx="1703388" cy="350838"/>
          </a:xfrm>
          <a:prstGeom prst="rect">
            <a:avLst/>
          </a:prstGeom>
        </p:spPr>
        <p:txBody>
          <a:bodyPr lIns="0" tIns="11206" rIns="0" bIns="0">
            <a:spAutoFit/>
          </a:bodyPr>
          <a:lstStyle/>
          <a:p>
            <a:pPr marL="11206" algn="r" eaLnBrk="1" fontAlgn="auto" hangingPunct="1">
              <a:spcBef>
                <a:spcPts val="88"/>
              </a:spcBef>
              <a:spcAft>
                <a:spcPts val="0"/>
              </a:spcAft>
              <a:defRPr/>
            </a:pPr>
            <a:r>
              <a:rPr sz="1059" b="1" spc="-4" dirty="0">
                <a:solidFill>
                  <a:srgbClr val="344B5A"/>
                </a:solidFill>
                <a:latin typeface="Arial"/>
                <a:cs typeface="Arial"/>
              </a:rPr>
              <a:t>Account-based</a:t>
            </a:r>
            <a:r>
              <a:rPr sz="1059" b="1" spc="-35" dirty="0">
                <a:solidFill>
                  <a:srgbClr val="344B5A"/>
                </a:solidFill>
                <a:latin typeface="Arial"/>
                <a:cs typeface="Arial"/>
              </a:rPr>
              <a:t> </a:t>
            </a:r>
            <a:r>
              <a:rPr sz="1059" b="1" spc="-4" dirty="0">
                <a:solidFill>
                  <a:srgbClr val="344B5A"/>
                </a:solidFill>
                <a:latin typeface="Arial"/>
                <a:cs typeface="Arial"/>
              </a:rPr>
              <a:t>Marketing</a:t>
            </a:r>
            <a:endParaRPr lang="en-US" sz="1059" b="1" spc="-4" dirty="0">
              <a:solidFill>
                <a:srgbClr val="344B5A"/>
              </a:solidFill>
              <a:latin typeface="Arial"/>
              <a:cs typeface="Arial"/>
            </a:endParaRPr>
          </a:p>
          <a:p>
            <a:pPr marL="11206" algn="r" eaLnBrk="1" fontAlgn="auto" hangingPunct="1">
              <a:spcBef>
                <a:spcPts val="88"/>
              </a:spcBef>
              <a:spcAft>
                <a:spcPts val="0"/>
              </a:spcAft>
              <a:defRPr/>
            </a:pPr>
            <a:r>
              <a:rPr lang="en-US" sz="1059" b="1" spc="-4" dirty="0">
                <a:solidFill>
                  <a:srgbClr val="344B5A"/>
                </a:solidFill>
                <a:latin typeface="Arial"/>
                <a:cs typeface="Arial"/>
              </a:rPr>
              <a:t>(ABM)</a:t>
            </a:r>
            <a:endParaRPr sz="1059" b="1" dirty="0">
              <a:latin typeface="Arial"/>
              <a:cs typeface="Arial"/>
            </a:endParaRPr>
          </a:p>
        </p:txBody>
      </p:sp>
      <p:sp>
        <p:nvSpPr>
          <p:cNvPr id="15" name="object 15">
            <a:extLst>
              <a:ext uri="{FF2B5EF4-FFF2-40B4-BE49-F238E27FC236}">
                <a16:creationId xmlns:a16="http://schemas.microsoft.com/office/drawing/2014/main" id="{7F6EC9B8-8ED8-0E42-B16A-3B89623C7236}"/>
              </a:ext>
            </a:extLst>
          </p:cNvPr>
          <p:cNvSpPr txBox="1"/>
          <p:nvPr/>
        </p:nvSpPr>
        <p:spPr>
          <a:xfrm>
            <a:off x="5010150" y="4249738"/>
            <a:ext cx="5265738" cy="174625"/>
          </a:xfrm>
          <a:prstGeom prst="rect">
            <a:avLst/>
          </a:prstGeom>
        </p:spPr>
        <p:txBody>
          <a:bodyPr lIns="0" tIns="11206" rIns="0" bIns="0">
            <a:spAutoFit/>
          </a:bodyPr>
          <a:lstStyle/>
          <a:p>
            <a:pPr marL="1162112" eaLnBrk="1" fontAlgn="auto" hangingPunct="1">
              <a:spcBef>
                <a:spcPts val="88"/>
              </a:spcBef>
              <a:spcAft>
                <a:spcPts val="0"/>
              </a:spcAft>
              <a:defRPr/>
            </a:pPr>
            <a:r>
              <a:rPr sz="1059" b="1" spc="-4" dirty="0">
                <a:solidFill>
                  <a:srgbClr val="344B5A"/>
                </a:solidFill>
                <a:latin typeface="Arial"/>
                <a:cs typeface="Arial"/>
              </a:rPr>
              <a:t>eBlasts</a:t>
            </a:r>
            <a:endParaRPr sz="1059" b="1" dirty="0">
              <a:latin typeface="Arial"/>
              <a:cs typeface="Arial"/>
            </a:endParaRPr>
          </a:p>
        </p:txBody>
      </p:sp>
      <p:sp>
        <p:nvSpPr>
          <p:cNvPr id="16" name="object 16">
            <a:extLst>
              <a:ext uri="{FF2B5EF4-FFF2-40B4-BE49-F238E27FC236}">
                <a16:creationId xmlns:a16="http://schemas.microsoft.com/office/drawing/2014/main" id="{5B6E3514-20C2-104B-A20C-CADE3D128517}"/>
              </a:ext>
            </a:extLst>
          </p:cNvPr>
          <p:cNvSpPr txBox="1"/>
          <p:nvPr/>
        </p:nvSpPr>
        <p:spPr>
          <a:xfrm>
            <a:off x="5905500" y="4668838"/>
            <a:ext cx="815975" cy="174625"/>
          </a:xfrm>
          <a:prstGeom prst="rect">
            <a:avLst/>
          </a:prstGeom>
        </p:spPr>
        <p:txBody>
          <a:bodyPr lIns="0" tIns="11206" rIns="0" bIns="0">
            <a:spAutoFit/>
          </a:bodyPr>
          <a:lstStyle/>
          <a:p>
            <a:pPr marL="11206" eaLnBrk="1" fontAlgn="auto" hangingPunct="1">
              <a:spcBef>
                <a:spcPts val="88"/>
              </a:spcBef>
              <a:spcAft>
                <a:spcPts val="0"/>
              </a:spcAft>
              <a:defRPr/>
            </a:pPr>
            <a:r>
              <a:rPr sz="1059" b="1" spc="-4" dirty="0">
                <a:solidFill>
                  <a:srgbClr val="344B5A"/>
                </a:solidFill>
                <a:latin typeface="Arial"/>
                <a:cs typeface="Arial"/>
              </a:rPr>
              <a:t>Newsletters</a:t>
            </a:r>
            <a:endParaRPr sz="1059" b="1" dirty="0">
              <a:latin typeface="Arial"/>
              <a:cs typeface="Arial"/>
            </a:endParaRPr>
          </a:p>
        </p:txBody>
      </p:sp>
      <p:sp>
        <p:nvSpPr>
          <p:cNvPr id="17" name="object 17">
            <a:extLst>
              <a:ext uri="{FF2B5EF4-FFF2-40B4-BE49-F238E27FC236}">
                <a16:creationId xmlns:a16="http://schemas.microsoft.com/office/drawing/2014/main" id="{4A5BCC3E-5E70-E540-999F-B06AB4F4134E}"/>
              </a:ext>
            </a:extLst>
          </p:cNvPr>
          <p:cNvSpPr txBox="1"/>
          <p:nvPr/>
        </p:nvSpPr>
        <p:spPr>
          <a:xfrm>
            <a:off x="5021263" y="5084763"/>
            <a:ext cx="5265737" cy="174625"/>
          </a:xfrm>
          <a:prstGeom prst="rect">
            <a:avLst/>
          </a:prstGeom>
        </p:spPr>
        <p:txBody>
          <a:bodyPr lIns="0" tIns="11206" rIns="0" bIns="0">
            <a:spAutoFit/>
          </a:bodyPr>
          <a:lstStyle/>
          <a:p>
            <a:pPr marL="1192930" eaLnBrk="1" fontAlgn="auto" hangingPunct="1">
              <a:spcBef>
                <a:spcPts val="88"/>
              </a:spcBef>
              <a:spcAft>
                <a:spcPts val="0"/>
              </a:spcAft>
              <a:defRPr/>
            </a:pPr>
            <a:r>
              <a:rPr sz="1059" b="1" spc="-4" dirty="0">
                <a:solidFill>
                  <a:srgbClr val="344B5A"/>
                </a:solidFill>
                <a:latin typeface="Arial"/>
                <a:cs typeface="Arial"/>
              </a:rPr>
              <a:t>Events</a:t>
            </a:r>
            <a:endParaRPr sz="1059" b="1" dirty="0">
              <a:latin typeface="Arial"/>
              <a:cs typeface="Arial"/>
            </a:endParaRPr>
          </a:p>
        </p:txBody>
      </p:sp>
      <p:sp>
        <p:nvSpPr>
          <p:cNvPr id="18" name="object 18">
            <a:extLst>
              <a:ext uri="{FF2B5EF4-FFF2-40B4-BE49-F238E27FC236}">
                <a16:creationId xmlns:a16="http://schemas.microsoft.com/office/drawing/2014/main" id="{50EAD582-5FBC-B449-B9A1-CEC677674052}"/>
              </a:ext>
            </a:extLst>
          </p:cNvPr>
          <p:cNvSpPr txBox="1"/>
          <p:nvPr/>
        </p:nvSpPr>
        <p:spPr>
          <a:xfrm>
            <a:off x="5178425" y="5526088"/>
            <a:ext cx="1522413" cy="173037"/>
          </a:xfrm>
          <a:prstGeom prst="rect">
            <a:avLst/>
          </a:prstGeom>
        </p:spPr>
        <p:txBody>
          <a:bodyPr lIns="0" tIns="11206" rIns="0" bIns="0">
            <a:spAutoFit/>
          </a:bodyPr>
          <a:lstStyle/>
          <a:p>
            <a:pPr marL="11206" eaLnBrk="1" fontAlgn="auto" hangingPunct="1">
              <a:spcBef>
                <a:spcPts val="88"/>
              </a:spcBef>
              <a:spcAft>
                <a:spcPts val="0"/>
              </a:spcAft>
              <a:defRPr/>
            </a:pPr>
            <a:r>
              <a:rPr sz="1059" b="1" spc="-4" dirty="0">
                <a:solidFill>
                  <a:srgbClr val="344B5A"/>
                </a:solidFill>
                <a:latin typeface="Arial"/>
                <a:cs typeface="Arial"/>
              </a:rPr>
              <a:t>Display</a:t>
            </a:r>
            <a:r>
              <a:rPr sz="1059" b="1" spc="-93" dirty="0">
                <a:solidFill>
                  <a:srgbClr val="344B5A"/>
                </a:solidFill>
                <a:latin typeface="Arial"/>
                <a:cs typeface="Arial"/>
              </a:rPr>
              <a:t> </a:t>
            </a:r>
            <a:r>
              <a:rPr sz="1059" b="1" spc="-4" dirty="0">
                <a:solidFill>
                  <a:srgbClr val="344B5A"/>
                </a:solidFill>
                <a:latin typeface="Arial"/>
                <a:cs typeface="Arial"/>
              </a:rPr>
              <a:t>Advertising</a:t>
            </a:r>
            <a:endParaRPr sz="1059" b="1" dirty="0">
              <a:latin typeface="Arial"/>
              <a:cs typeface="Arial"/>
            </a:endParaRPr>
          </a:p>
        </p:txBody>
      </p:sp>
      <p:sp>
        <p:nvSpPr>
          <p:cNvPr id="36882" name="object 19">
            <a:extLst>
              <a:ext uri="{FF2B5EF4-FFF2-40B4-BE49-F238E27FC236}">
                <a16:creationId xmlns:a16="http://schemas.microsoft.com/office/drawing/2014/main" id="{AFB66BEB-9F89-4E06-BB6D-1F441B24ABDB}"/>
              </a:ext>
            </a:extLst>
          </p:cNvPr>
          <p:cNvSpPr txBox="1">
            <a:spLocks noChangeArrowheads="1"/>
          </p:cNvSpPr>
          <p:nvPr/>
        </p:nvSpPr>
        <p:spPr bwMode="auto">
          <a:xfrm>
            <a:off x="6721475" y="1570038"/>
            <a:ext cx="10001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1113" indent="231775">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b="1">
                <a:solidFill>
                  <a:srgbClr val="006DB7"/>
                </a:solidFill>
                <a:cs typeface="Arial" panose="020B0604020202020204" pitchFamily="34" charset="0"/>
              </a:rPr>
              <a:t>Lead  Generation</a:t>
            </a:r>
          </a:p>
        </p:txBody>
      </p:sp>
      <p:sp>
        <p:nvSpPr>
          <p:cNvPr id="36883" name="object 20">
            <a:extLst>
              <a:ext uri="{FF2B5EF4-FFF2-40B4-BE49-F238E27FC236}">
                <a16:creationId xmlns:a16="http://schemas.microsoft.com/office/drawing/2014/main" id="{A2891189-7B97-4108-B7B3-EF0F8321EDAC}"/>
              </a:ext>
            </a:extLst>
          </p:cNvPr>
          <p:cNvSpPr txBox="1">
            <a:spLocks noChangeArrowheads="1"/>
          </p:cNvSpPr>
          <p:nvPr/>
        </p:nvSpPr>
        <p:spPr bwMode="auto">
          <a:xfrm>
            <a:off x="7512050" y="1558925"/>
            <a:ext cx="12874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1113" indent="231775">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88"/>
              </a:spcBef>
              <a:buFontTx/>
              <a:buNone/>
            </a:pPr>
            <a:r>
              <a:rPr lang="en-US" altLang="en-US" sz="1400" b="1">
                <a:solidFill>
                  <a:srgbClr val="006DB7"/>
                </a:solidFill>
                <a:cs typeface="Arial" panose="020B0604020202020204" pitchFamily="34" charset="0"/>
              </a:rPr>
              <a:t>Thought</a:t>
            </a:r>
          </a:p>
          <a:p>
            <a:pPr algn="ctr" eaLnBrk="1" hangingPunct="1">
              <a:lnSpc>
                <a:spcPct val="100000"/>
              </a:lnSpc>
              <a:spcBef>
                <a:spcPts val="88"/>
              </a:spcBef>
              <a:buFontTx/>
              <a:buNone/>
            </a:pPr>
            <a:r>
              <a:rPr lang="en-US" altLang="en-US" sz="1400" b="1">
                <a:solidFill>
                  <a:srgbClr val="006DB7"/>
                </a:solidFill>
                <a:cs typeface="Arial" panose="020B0604020202020204" pitchFamily="34" charset="0"/>
              </a:rPr>
              <a:t>Leadership</a:t>
            </a:r>
          </a:p>
        </p:txBody>
      </p:sp>
      <p:sp>
        <p:nvSpPr>
          <p:cNvPr id="36884" name="object 21">
            <a:extLst>
              <a:ext uri="{FF2B5EF4-FFF2-40B4-BE49-F238E27FC236}">
                <a16:creationId xmlns:a16="http://schemas.microsoft.com/office/drawing/2014/main" id="{166B3767-90E4-4626-BAF5-3ED84D1EC314}"/>
              </a:ext>
            </a:extLst>
          </p:cNvPr>
          <p:cNvSpPr txBox="1">
            <a:spLocks noChangeArrowheads="1"/>
          </p:cNvSpPr>
          <p:nvPr/>
        </p:nvSpPr>
        <p:spPr bwMode="auto">
          <a:xfrm>
            <a:off x="8669338" y="1757363"/>
            <a:ext cx="11557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1113" indent="231775">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88"/>
              </a:spcBef>
              <a:buFontTx/>
              <a:buNone/>
            </a:pPr>
            <a:r>
              <a:rPr lang="en-US" altLang="en-US" sz="1400" b="1">
                <a:solidFill>
                  <a:srgbClr val="006DB7"/>
                </a:solidFill>
                <a:cs typeface="Arial" panose="020B0604020202020204" pitchFamily="34" charset="0"/>
              </a:rPr>
              <a:t>Branding</a:t>
            </a:r>
          </a:p>
        </p:txBody>
      </p:sp>
      <p:sp>
        <p:nvSpPr>
          <p:cNvPr id="22" name="object 22">
            <a:extLst>
              <a:ext uri="{FF2B5EF4-FFF2-40B4-BE49-F238E27FC236}">
                <a16:creationId xmlns:a16="http://schemas.microsoft.com/office/drawing/2014/main" id="{59DE0AB7-0986-AA44-8D36-0DCFA2EAF015}"/>
              </a:ext>
            </a:extLst>
          </p:cNvPr>
          <p:cNvSpPr/>
          <p:nvPr/>
        </p:nvSpPr>
        <p:spPr>
          <a:xfrm>
            <a:off x="7129463" y="2347913"/>
            <a:ext cx="184150" cy="185737"/>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23" name="object 23">
            <a:extLst>
              <a:ext uri="{FF2B5EF4-FFF2-40B4-BE49-F238E27FC236}">
                <a16:creationId xmlns:a16="http://schemas.microsoft.com/office/drawing/2014/main" id="{A22A7605-0219-1D46-8C41-410D2EA553EB}"/>
              </a:ext>
            </a:extLst>
          </p:cNvPr>
          <p:cNvSpPr/>
          <p:nvPr/>
        </p:nvSpPr>
        <p:spPr>
          <a:xfrm>
            <a:off x="7129463" y="2795588"/>
            <a:ext cx="184150" cy="185737"/>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24" name="object 24">
            <a:extLst>
              <a:ext uri="{FF2B5EF4-FFF2-40B4-BE49-F238E27FC236}">
                <a16:creationId xmlns:a16="http://schemas.microsoft.com/office/drawing/2014/main" id="{20D99168-AE38-DC4B-9DE1-3C9461BC2FED}"/>
              </a:ext>
            </a:extLst>
          </p:cNvPr>
          <p:cNvSpPr/>
          <p:nvPr/>
        </p:nvSpPr>
        <p:spPr>
          <a:xfrm>
            <a:off x="7129463" y="3808413"/>
            <a:ext cx="184150" cy="185737"/>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25" name="object 25">
            <a:extLst>
              <a:ext uri="{FF2B5EF4-FFF2-40B4-BE49-F238E27FC236}">
                <a16:creationId xmlns:a16="http://schemas.microsoft.com/office/drawing/2014/main" id="{EA9234F1-5402-0C4B-899C-56861CB22446}"/>
              </a:ext>
            </a:extLst>
          </p:cNvPr>
          <p:cNvSpPr/>
          <p:nvPr/>
        </p:nvSpPr>
        <p:spPr>
          <a:xfrm>
            <a:off x="7129463" y="4246563"/>
            <a:ext cx="184150" cy="185737"/>
          </a:xfrm>
          <a:prstGeom prst="rect">
            <a:avLst/>
          </a:prstGeom>
          <a:blipFill>
            <a:blip r:embed="rId3"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26" name="object 26">
            <a:extLst>
              <a:ext uri="{FF2B5EF4-FFF2-40B4-BE49-F238E27FC236}">
                <a16:creationId xmlns:a16="http://schemas.microsoft.com/office/drawing/2014/main" id="{465B9276-9121-A54F-882F-F8510BC57430}"/>
              </a:ext>
            </a:extLst>
          </p:cNvPr>
          <p:cNvSpPr/>
          <p:nvPr/>
        </p:nvSpPr>
        <p:spPr>
          <a:xfrm>
            <a:off x="7129463" y="5121275"/>
            <a:ext cx="184150" cy="185738"/>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27" name="object 27">
            <a:extLst>
              <a:ext uri="{FF2B5EF4-FFF2-40B4-BE49-F238E27FC236}">
                <a16:creationId xmlns:a16="http://schemas.microsoft.com/office/drawing/2014/main" id="{0405803F-98BF-3748-B9B9-56503D31A2F1}"/>
              </a:ext>
            </a:extLst>
          </p:cNvPr>
          <p:cNvSpPr/>
          <p:nvPr/>
        </p:nvSpPr>
        <p:spPr>
          <a:xfrm>
            <a:off x="8240713" y="2347913"/>
            <a:ext cx="185737" cy="185737"/>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28" name="object 28">
            <a:extLst>
              <a:ext uri="{FF2B5EF4-FFF2-40B4-BE49-F238E27FC236}">
                <a16:creationId xmlns:a16="http://schemas.microsoft.com/office/drawing/2014/main" id="{6A520287-4469-964A-886F-440126BCFF08}"/>
              </a:ext>
            </a:extLst>
          </p:cNvPr>
          <p:cNvSpPr/>
          <p:nvPr/>
        </p:nvSpPr>
        <p:spPr>
          <a:xfrm>
            <a:off x="8240713" y="2795588"/>
            <a:ext cx="185737" cy="185737"/>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29" name="object 29">
            <a:extLst>
              <a:ext uri="{FF2B5EF4-FFF2-40B4-BE49-F238E27FC236}">
                <a16:creationId xmlns:a16="http://schemas.microsoft.com/office/drawing/2014/main" id="{9CA34D3A-1909-8C41-B6A7-630E38A7FA9C}"/>
              </a:ext>
            </a:extLst>
          </p:cNvPr>
          <p:cNvSpPr/>
          <p:nvPr/>
        </p:nvSpPr>
        <p:spPr>
          <a:xfrm>
            <a:off x="8240713" y="3282950"/>
            <a:ext cx="185737" cy="185738"/>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30" name="object 30">
            <a:extLst>
              <a:ext uri="{FF2B5EF4-FFF2-40B4-BE49-F238E27FC236}">
                <a16:creationId xmlns:a16="http://schemas.microsoft.com/office/drawing/2014/main" id="{09DA7372-1418-3341-B0E4-B3D9800A6BBD}"/>
              </a:ext>
            </a:extLst>
          </p:cNvPr>
          <p:cNvSpPr/>
          <p:nvPr/>
        </p:nvSpPr>
        <p:spPr>
          <a:xfrm>
            <a:off x="8240713" y="3808413"/>
            <a:ext cx="185737" cy="185737"/>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31" name="object 31">
            <a:extLst>
              <a:ext uri="{FF2B5EF4-FFF2-40B4-BE49-F238E27FC236}">
                <a16:creationId xmlns:a16="http://schemas.microsoft.com/office/drawing/2014/main" id="{98E59CE6-80EC-9C46-B4A2-4D52ABCF8E46}"/>
              </a:ext>
            </a:extLst>
          </p:cNvPr>
          <p:cNvSpPr/>
          <p:nvPr/>
        </p:nvSpPr>
        <p:spPr>
          <a:xfrm>
            <a:off x="8240713" y="4246563"/>
            <a:ext cx="185737" cy="185737"/>
          </a:xfrm>
          <a:prstGeom prst="rect">
            <a:avLst/>
          </a:prstGeom>
          <a:blipFill>
            <a:blip r:embed="rId5"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32" name="object 32">
            <a:extLst>
              <a:ext uri="{FF2B5EF4-FFF2-40B4-BE49-F238E27FC236}">
                <a16:creationId xmlns:a16="http://schemas.microsoft.com/office/drawing/2014/main" id="{EEDADBD1-4B95-1E40-A1AE-F9D27429A032}"/>
              </a:ext>
            </a:extLst>
          </p:cNvPr>
          <p:cNvSpPr/>
          <p:nvPr/>
        </p:nvSpPr>
        <p:spPr>
          <a:xfrm>
            <a:off x="8240713" y="4662488"/>
            <a:ext cx="185737" cy="185737"/>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33" name="object 33">
            <a:extLst>
              <a:ext uri="{FF2B5EF4-FFF2-40B4-BE49-F238E27FC236}">
                <a16:creationId xmlns:a16="http://schemas.microsoft.com/office/drawing/2014/main" id="{A12150B9-5DE6-FD4F-87C5-EB1FE292DCB5}"/>
              </a:ext>
            </a:extLst>
          </p:cNvPr>
          <p:cNvSpPr/>
          <p:nvPr/>
        </p:nvSpPr>
        <p:spPr>
          <a:xfrm>
            <a:off x="8240713" y="5121275"/>
            <a:ext cx="185737" cy="185738"/>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34" name="object 34">
            <a:extLst>
              <a:ext uri="{FF2B5EF4-FFF2-40B4-BE49-F238E27FC236}">
                <a16:creationId xmlns:a16="http://schemas.microsoft.com/office/drawing/2014/main" id="{A9A4D998-52CA-BD42-98FF-416085B99BCB}"/>
              </a:ext>
            </a:extLst>
          </p:cNvPr>
          <p:cNvSpPr/>
          <p:nvPr/>
        </p:nvSpPr>
        <p:spPr>
          <a:xfrm>
            <a:off x="9353550" y="2366963"/>
            <a:ext cx="184150" cy="185737"/>
          </a:xfrm>
          <a:prstGeom prst="rect">
            <a:avLst/>
          </a:prstGeom>
          <a:blipFill>
            <a:blip r:embed="rId6" cstate="print"/>
            <a:stretch>
              <a:fillRect/>
            </a:stretch>
          </a:blipFill>
        </p:spPr>
        <p:txBody>
          <a:bodyPr lIns="0" tIns="0" rIns="0" bIns="0"/>
          <a:lstStyle/>
          <a:p>
            <a:pPr eaLnBrk="1" fontAlgn="auto" hangingPunct="1">
              <a:spcBef>
                <a:spcPts val="0"/>
              </a:spcBef>
              <a:spcAft>
                <a:spcPts val="0"/>
              </a:spcAft>
              <a:defRPr/>
            </a:pPr>
            <a:endParaRPr sz="1588" dirty="0">
              <a:solidFill>
                <a:srgbClr val="7F7F7F"/>
              </a:solidFill>
              <a:latin typeface="+mn-lt"/>
            </a:endParaRPr>
          </a:p>
        </p:txBody>
      </p:sp>
      <p:sp>
        <p:nvSpPr>
          <p:cNvPr id="35" name="object 35">
            <a:extLst>
              <a:ext uri="{FF2B5EF4-FFF2-40B4-BE49-F238E27FC236}">
                <a16:creationId xmlns:a16="http://schemas.microsoft.com/office/drawing/2014/main" id="{1EC94B9B-F6F3-4948-B49C-D6D359115D63}"/>
              </a:ext>
            </a:extLst>
          </p:cNvPr>
          <p:cNvSpPr/>
          <p:nvPr/>
        </p:nvSpPr>
        <p:spPr>
          <a:xfrm>
            <a:off x="9353550" y="2814638"/>
            <a:ext cx="184150" cy="185737"/>
          </a:xfrm>
          <a:prstGeom prst="rect">
            <a:avLst/>
          </a:prstGeom>
          <a:blipFill>
            <a:blip r:embed="rId6" cstate="print"/>
            <a:stretch>
              <a:fillRect/>
            </a:stretch>
          </a:blipFill>
        </p:spPr>
        <p:txBody>
          <a:bodyPr lIns="0" tIns="0" rIns="0" bIns="0"/>
          <a:lstStyle/>
          <a:p>
            <a:pPr eaLnBrk="1" fontAlgn="auto" hangingPunct="1">
              <a:spcBef>
                <a:spcPts val="0"/>
              </a:spcBef>
              <a:spcAft>
                <a:spcPts val="0"/>
              </a:spcAft>
              <a:defRPr/>
            </a:pPr>
            <a:endParaRPr sz="1588" dirty="0">
              <a:solidFill>
                <a:srgbClr val="7F7F7F"/>
              </a:solidFill>
              <a:latin typeface="+mn-lt"/>
            </a:endParaRPr>
          </a:p>
        </p:txBody>
      </p:sp>
      <p:sp>
        <p:nvSpPr>
          <p:cNvPr id="36" name="object 36">
            <a:extLst>
              <a:ext uri="{FF2B5EF4-FFF2-40B4-BE49-F238E27FC236}">
                <a16:creationId xmlns:a16="http://schemas.microsoft.com/office/drawing/2014/main" id="{2E71F69E-33BB-A242-841A-526A08DDC24C}"/>
              </a:ext>
            </a:extLst>
          </p:cNvPr>
          <p:cNvSpPr/>
          <p:nvPr/>
        </p:nvSpPr>
        <p:spPr>
          <a:xfrm>
            <a:off x="9353550" y="3302000"/>
            <a:ext cx="184150" cy="185738"/>
          </a:xfrm>
          <a:prstGeom prst="rect">
            <a:avLst/>
          </a:prstGeom>
          <a:blipFill>
            <a:blip r:embed="rId6"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37" name="object 37">
            <a:extLst>
              <a:ext uri="{FF2B5EF4-FFF2-40B4-BE49-F238E27FC236}">
                <a16:creationId xmlns:a16="http://schemas.microsoft.com/office/drawing/2014/main" id="{9E05F55B-8BF0-EB44-AECA-1BD70368EBF0}"/>
              </a:ext>
            </a:extLst>
          </p:cNvPr>
          <p:cNvSpPr/>
          <p:nvPr/>
        </p:nvSpPr>
        <p:spPr>
          <a:xfrm>
            <a:off x="9353550" y="3827463"/>
            <a:ext cx="184150" cy="185737"/>
          </a:xfrm>
          <a:prstGeom prst="rect">
            <a:avLst/>
          </a:prstGeom>
          <a:blipFill>
            <a:blip r:embed="rId6"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38" name="object 38">
            <a:extLst>
              <a:ext uri="{FF2B5EF4-FFF2-40B4-BE49-F238E27FC236}">
                <a16:creationId xmlns:a16="http://schemas.microsoft.com/office/drawing/2014/main" id="{3B7048E4-64DB-6D4E-99D4-9913C8BC87EE}"/>
              </a:ext>
            </a:extLst>
          </p:cNvPr>
          <p:cNvSpPr/>
          <p:nvPr/>
        </p:nvSpPr>
        <p:spPr>
          <a:xfrm>
            <a:off x="9353550" y="4265613"/>
            <a:ext cx="184150" cy="185737"/>
          </a:xfrm>
          <a:prstGeom prst="rect">
            <a:avLst/>
          </a:prstGeom>
          <a:blipFill>
            <a:blip r:embed="rId7"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39" name="object 39">
            <a:extLst>
              <a:ext uri="{FF2B5EF4-FFF2-40B4-BE49-F238E27FC236}">
                <a16:creationId xmlns:a16="http://schemas.microsoft.com/office/drawing/2014/main" id="{89CDD8EB-9A67-404B-B648-E2E15AF67AAB}"/>
              </a:ext>
            </a:extLst>
          </p:cNvPr>
          <p:cNvSpPr/>
          <p:nvPr/>
        </p:nvSpPr>
        <p:spPr>
          <a:xfrm>
            <a:off x="9353550" y="4681538"/>
            <a:ext cx="184150" cy="185737"/>
          </a:xfrm>
          <a:prstGeom prst="rect">
            <a:avLst/>
          </a:prstGeom>
          <a:blipFill>
            <a:blip r:embed="rId6"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40" name="object 40">
            <a:extLst>
              <a:ext uri="{FF2B5EF4-FFF2-40B4-BE49-F238E27FC236}">
                <a16:creationId xmlns:a16="http://schemas.microsoft.com/office/drawing/2014/main" id="{208C8495-87D3-6247-B17C-0FC921D1DA6A}"/>
              </a:ext>
            </a:extLst>
          </p:cNvPr>
          <p:cNvSpPr/>
          <p:nvPr/>
        </p:nvSpPr>
        <p:spPr>
          <a:xfrm>
            <a:off x="9353550" y="5141913"/>
            <a:ext cx="184150" cy="185737"/>
          </a:xfrm>
          <a:prstGeom prst="rect">
            <a:avLst/>
          </a:prstGeom>
          <a:blipFill>
            <a:blip r:embed="rId6"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41" name="object 41">
            <a:extLst>
              <a:ext uri="{FF2B5EF4-FFF2-40B4-BE49-F238E27FC236}">
                <a16:creationId xmlns:a16="http://schemas.microsoft.com/office/drawing/2014/main" id="{61E187ED-F03A-4443-BF31-AB19236DD841}"/>
              </a:ext>
            </a:extLst>
          </p:cNvPr>
          <p:cNvSpPr/>
          <p:nvPr/>
        </p:nvSpPr>
        <p:spPr>
          <a:xfrm>
            <a:off x="9353550" y="5549900"/>
            <a:ext cx="184150" cy="184150"/>
          </a:xfrm>
          <a:prstGeom prst="rect">
            <a:avLst/>
          </a:prstGeom>
          <a:blipFill>
            <a:blip r:embed="rId6"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42" name="object 6">
            <a:extLst>
              <a:ext uri="{FF2B5EF4-FFF2-40B4-BE49-F238E27FC236}">
                <a16:creationId xmlns:a16="http://schemas.microsoft.com/office/drawing/2014/main" id="{9E8994F2-4D8B-F94E-937F-5AFBF1DBF68B}"/>
              </a:ext>
            </a:extLst>
          </p:cNvPr>
          <p:cNvSpPr txBox="1">
            <a:spLocks noGrp="1"/>
          </p:cNvSpPr>
          <p:nvPr>
            <p:ph type="title"/>
          </p:nvPr>
        </p:nvSpPr>
        <p:spPr>
          <a:xfrm>
            <a:off x="492125" y="587375"/>
            <a:ext cx="11404600" cy="565150"/>
          </a:xfrm>
        </p:spPr>
        <p:txBody>
          <a:bodyPr lIns="0" tIns="10646" rIns="0" bIns="0" rtlCol="0">
            <a:spAutoFit/>
          </a:bodyPr>
          <a:lstStyle/>
          <a:p>
            <a:pPr marL="11206" eaLnBrk="1" fontAlgn="auto" hangingPunct="1">
              <a:lnSpc>
                <a:spcPct val="100000"/>
              </a:lnSpc>
              <a:spcBef>
                <a:spcPts val="84"/>
              </a:spcBef>
              <a:spcAft>
                <a:spcPts val="0"/>
              </a:spcAft>
              <a:defRPr/>
            </a:pPr>
            <a:r>
              <a:rPr lang="en-US" spc="-4" dirty="0"/>
              <a:t>Solutions for every objective</a:t>
            </a:r>
            <a:endParaRPr dirty="0"/>
          </a:p>
        </p:txBody>
      </p:sp>
      <p:sp>
        <p:nvSpPr>
          <p:cNvPr id="36906" name="TextBox 6">
            <a:extLst>
              <a:ext uri="{FF2B5EF4-FFF2-40B4-BE49-F238E27FC236}">
                <a16:creationId xmlns:a16="http://schemas.microsoft.com/office/drawing/2014/main" id="{F3F80B43-A2E1-4A29-BEFC-46C9872D6B9A}"/>
              </a:ext>
            </a:extLst>
          </p:cNvPr>
          <p:cNvSpPr txBox="1">
            <a:spLocks noChangeArrowheads="1"/>
          </p:cNvSpPr>
          <p:nvPr/>
        </p:nvSpPr>
        <p:spPr bwMode="auto">
          <a:xfrm>
            <a:off x="2116138" y="1535113"/>
            <a:ext cx="2170112"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ct val="0"/>
              </a:spcBef>
              <a:buFontTx/>
              <a:buNone/>
            </a:pPr>
            <a:r>
              <a:rPr lang="en-US" altLang="en-US" sz="1600" b="1">
                <a:solidFill>
                  <a:srgbClr val="FFFFFF"/>
                </a:solidFill>
                <a:cs typeface="Arial" panose="020B0604020202020204" pitchFamily="34" charset="0"/>
              </a:rPr>
              <a:t>Lead Generation</a:t>
            </a:r>
            <a:endParaRPr lang="en-US" altLang="en-US" sz="1600">
              <a:cs typeface="Arial" panose="020B0604020202020204" pitchFamily="34" charset="0"/>
            </a:endParaRPr>
          </a:p>
          <a:p>
            <a:pPr eaLnBrk="1" hangingPunct="1">
              <a:lnSpc>
                <a:spcPct val="100000"/>
              </a:lnSpc>
              <a:spcBef>
                <a:spcPts val="475"/>
              </a:spcBef>
              <a:buFontTx/>
              <a:buNone/>
            </a:pPr>
            <a:r>
              <a:rPr lang="en-US" altLang="en-US" sz="1400">
                <a:solidFill>
                  <a:srgbClr val="FFFFFF"/>
                </a:solidFill>
                <a:cs typeface="Arial" panose="020B0604020202020204" pitchFamily="34" charset="0"/>
              </a:rPr>
              <a:t>Deliver qualified leads that have engaged with relevant content to your sales team </a:t>
            </a:r>
          </a:p>
        </p:txBody>
      </p:sp>
      <p:sp>
        <p:nvSpPr>
          <p:cNvPr id="36907" name="TextBox 42">
            <a:extLst>
              <a:ext uri="{FF2B5EF4-FFF2-40B4-BE49-F238E27FC236}">
                <a16:creationId xmlns:a16="http://schemas.microsoft.com/office/drawing/2014/main" id="{050CCC59-5804-4F36-B0B7-47043EE49118}"/>
              </a:ext>
            </a:extLst>
          </p:cNvPr>
          <p:cNvSpPr txBox="1">
            <a:spLocks noChangeArrowheads="1"/>
          </p:cNvSpPr>
          <p:nvPr/>
        </p:nvSpPr>
        <p:spPr bwMode="auto">
          <a:xfrm>
            <a:off x="2017713" y="3067050"/>
            <a:ext cx="2392362"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ct val="0"/>
              </a:spcBef>
              <a:buFontTx/>
              <a:buNone/>
            </a:pPr>
            <a:r>
              <a:rPr lang="en-US" altLang="en-US" sz="1600" b="1">
                <a:solidFill>
                  <a:srgbClr val="FFFFFF"/>
                </a:solidFill>
                <a:cs typeface="Arial" panose="020B0604020202020204" pitchFamily="34" charset="0"/>
              </a:rPr>
              <a:t>Thought Leadership</a:t>
            </a:r>
            <a:endParaRPr lang="en-US" altLang="en-US" sz="1600" b="1">
              <a:cs typeface="Arial" panose="020B0604020202020204" pitchFamily="34" charset="0"/>
            </a:endParaRPr>
          </a:p>
          <a:p>
            <a:pPr eaLnBrk="1" hangingPunct="1">
              <a:lnSpc>
                <a:spcPct val="100000"/>
              </a:lnSpc>
              <a:spcBef>
                <a:spcPts val="475"/>
              </a:spcBef>
              <a:buFontTx/>
              <a:buNone/>
            </a:pPr>
            <a:r>
              <a:rPr lang="en-US" altLang="en-US" sz="1400">
                <a:solidFill>
                  <a:srgbClr val="FFFFFF"/>
                </a:solidFill>
                <a:cs typeface="Arial" panose="020B0604020202020204" pitchFamily="34" charset="0"/>
              </a:rPr>
              <a:t>Feature your brand as a  leader in the healthcare  space by sharing your  expertise through content</a:t>
            </a:r>
          </a:p>
          <a:p>
            <a:pPr>
              <a:lnSpc>
                <a:spcPct val="100000"/>
              </a:lnSpc>
              <a:spcBef>
                <a:spcPct val="0"/>
              </a:spcBef>
              <a:buFontTx/>
              <a:buNone/>
            </a:pPr>
            <a:endParaRPr lang="en-US" altLang="en-US" sz="1400">
              <a:solidFill>
                <a:schemeClr val="tx2"/>
              </a:solidFill>
            </a:endParaRPr>
          </a:p>
        </p:txBody>
      </p:sp>
      <p:sp>
        <p:nvSpPr>
          <p:cNvPr id="36908" name="TextBox 43">
            <a:extLst>
              <a:ext uri="{FF2B5EF4-FFF2-40B4-BE49-F238E27FC236}">
                <a16:creationId xmlns:a16="http://schemas.microsoft.com/office/drawing/2014/main" id="{8C699508-C736-42C5-9CBB-4E33F2934D9C}"/>
              </a:ext>
            </a:extLst>
          </p:cNvPr>
          <p:cNvSpPr txBox="1">
            <a:spLocks noChangeArrowheads="1"/>
          </p:cNvSpPr>
          <p:nvPr/>
        </p:nvSpPr>
        <p:spPr bwMode="auto">
          <a:xfrm>
            <a:off x="2068513" y="4378325"/>
            <a:ext cx="2392362"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25"/>
              </a:spcBef>
              <a:buFontTx/>
              <a:buNone/>
            </a:pPr>
            <a:endParaRPr lang="en-US" altLang="en-US">
              <a:latin typeface="Times New Roman" panose="02020603050405020304" pitchFamily="18" charset="0"/>
              <a:cs typeface="Times New Roman" panose="02020603050405020304" pitchFamily="18" charset="0"/>
            </a:endParaRPr>
          </a:p>
          <a:p>
            <a:pPr eaLnBrk="1" hangingPunct="1">
              <a:lnSpc>
                <a:spcPct val="100000"/>
              </a:lnSpc>
              <a:spcBef>
                <a:spcPct val="0"/>
              </a:spcBef>
              <a:buFontTx/>
              <a:buNone/>
            </a:pPr>
            <a:r>
              <a:rPr lang="en-US" altLang="en-US" sz="1600" b="1">
                <a:solidFill>
                  <a:srgbClr val="FFFFFF"/>
                </a:solidFill>
                <a:cs typeface="Arial" panose="020B0604020202020204" pitchFamily="34" charset="0"/>
              </a:rPr>
              <a:t>Brand Awareness</a:t>
            </a:r>
            <a:endParaRPr lang="en-US" altLang="en-US" sz="1600">
              <a:cs typeface="Arial" panose="020B0604020202020204" pitchFamily="34" charset="0"/>
            </a:endParaRPr>
          </a:p>
          <a:p>
            <a:pPr eaLnBrk="1" hangingPunct="1">
              <a:lnSpc>
                <a:spcPct val="100000"/>
              </a:lnSpc>
              <a:spcBef>
                <a:spcPts val="475"/>
              </a:spcBef>
              <a:buFontTx/>
              <a:buNone/>
            </a:pPr>
            <a:r>
              <a:rPr lang="en-US" altLang="en-US" sz="1400">
                <a:solidFill>
                  <a:srgbClr val="FFFFFF"/>
                </a:solidFill>
                <a:cs typeface="Arial" panose="020B0604020202020204" pitchFamily="34" charset="0"/>
              </a:rPr>
              <a:t>Promote your brand  through display and </a:t>
            </a:r>
            <a:br>
              <a:rPr lang="en-US" altLang="en-US" sz="1400">
                <a:solidFill>
                  <a:srgbClr val="FFFFFF"/>
                </a:solidFill>
                <a:cs typeface="Arial" panose="020B0604020202020204" pitchFamily="34" charset="0"/>
              </a:rPr>
            </a:br>
            <a:r>
              <a:rPr lang="en-US" altLang="en-US" sz="1400">
                <a:solidFill>
                  <a:srgbClr val="FFFFFF"/>
                </a:solidFill>
                <a:cs typeface="Arial" panose="020B0604020202020204" pitchFamily="34" charset="0"/>
              </a:rPr>
              <a:t>email  marketing</a:t>
            </a:r>
          </a:p>
          <a:p>
            <a:pPr>
              <a:lnSpc>
                <a:spcPct val="100000"/>
              </a:lnSpc>
              <a:spcBef>
                <a:spcPct val="0"/>
              </a:spcBef>
              <a:buFontTx/>
              <a:buNone/>
            </a:pPr>
            <a:endParaRPr lang="en-US" altLang="en-US" sz="1600">
              <a:solidFill>
                <a:schemeClr val="tx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3B9A3579-4CCD-244B-990D-EC86C4804646}"/>
              </a:ext>
            </a:extLst>
          </p:cNvPr>
          <p:cNvSpPr/>
          <p:nvPr/>
        </p:nvSpPr>
        <p:spPr>
          <a:xfrm>
            <a:off x="2706688" y="2616200"/>
            <a:ext cx="433387" cy="996950"/>
          </a:xfrm>
          <a:custGeom>
            <a:avLst/>
            <a:gdLst/>
            <a:ahLst/>
            <a:cxnLst/>
            <a:rect l="l" t="t" r="r" b="b"/>
            <a:pathLst>
              <a:path w="490219" h="1130300">
                <a:moveTo>
                  <a:pt x="490219" y="0"/>
                </a:moveTo>
                <a:lnTo>
                  <a:pt x="34937" y="788034"/>
                </a:lnTo>
                <a:lnTo>
                  <a:pt x="15527" y="830784"/>
                </a:lnTo>
                <a:lnTo>
                  <a:pt x="3881" y="875646"/>
                </a:lnTo>
                <a:lnTo>
                  <a:pt x="0" y="921559"/>
                </a:lnTo>
                <a:lnTo>
                  <a:pt x="3881" y="967462"/>
                </a:lnTo>
                <a:lnTo>
                  <a:pt x="15527" y="1012292"/>
                </a:lnTo>
                <a:lnTo>
                  <a:pt x="34937" y="1054989"/>
                </a:lnTo>
                <a:lnTo>
                  <a:pt x="78117" y="1129918"/>
                </a:lnTo>
                <a:lnTo>
                  <a:pt x="34950" y="1054989"/>
                </a:lnTo>
                <a:lnTo>
                  <a:pt x="15535" y="1012292"/>
                </a:lnTo>
                <a:lnTo>
                  <a:pt x="3886" y="967462"/>
                </a:lnTo>
                <a:lnTo>
                  <a:pt x="3" y="921559"/>
                </a:lnTo>
                <a:lnTo>
                  <a:pt x="3886" y="875646"/>
                </a:lnTo>
                <a:lnTo>
                  <a:pt x="15535" y="830784"/>
                </a:lnTo>
                <a:lnTo>
                  <a:pt x="34950" y="788034"/>
                </a:lnTo>
                <a:lnTo>
                  <a:pt x="490219" y="0"/>
                </a:lnTo>
                <a:close/>
              </a:path>
            </a:pathLst>
          </a:custGeom>
          <a:solidFill>
            <a:srgbClr val="FFFFFF"/>
          </a:solidFill>
        </p:spPr>
        <p:txBody>
          <a:bodyPr lIns="0" tIns="0" rIns="0" bIns="0"/>
          <a:lstStyle/>
          <a:p>
            <a:pPr eaLnBrk="1" fontAlgn="auto" hangingPunct="1">
              <a:spcBef>
                <a:spcPts val="0"/>
              </a:spcBef>
              <a:spcAft>
                <a:spcPts val="0"/>
              </a:spcAft>
              <a:defRPr/>
            </a:pPr>
            <a:endParaRPr sz="1588" dirty="0">
              <a:latin typeface="+mn-lt"/>
            </a:endParaRPr>
          </a:p>
        </p:txBody>
      </p:sp>
      <p:sp>
        <p:nvSpPr>
          <p:cNvPr id="6" name="object 6">
            <a:extLst>
              <a:ext uri="{FF2B5EF4-FFF2-40B4-BE49-F238E27FC236}">
                <a16:creationId xmlns:a16="http://schemas.microsoft.com/office/drawing/2014/main" id="{15B14846-7F03-8D45-9816-5AAEA3E7E63F}"/>
              </a:ext>
            </a:extLst>
          </p:cNvPr>
          <p:cNvSpPr/>
          <p:nvPr/>
        </p:nvSpPr>
        <p:spPr>
          <a:xfrm>
            <a:off x="4313238" y="2566988"/>
            <a:ext cx="36512" cy="49212"/>
          </a:xfrm>
          <a:custGeom>
            <a:avLst/>
            <a:gdLst/>
            <a:ahLst/>
            <a:cxnLst/>
            <a:rect l="l" t="t" r="r" b="b"/>
            <a:pathLst>
              <a:path w="42544" h="55880">
                <a:moveTo>
                  <a:pt x="0" y="0"/>
                </a:moveTo>
                <a:lnTo>
                  <a:pt x="42418" y="55625"/>
                </a:lnTo>
                <a:lnTo>
                  <a:pt x="33164" y="40558"/>
                </a:lnTo>
                <a:lnTo>
                  <a:pt x="22971" y="26241"/>
                </a:lnTo>
                <a:lnTo>
                  <a:pt x="11896" y="12709"/>
                </a:lnTo>
                <a:lnTo>
                  <a:pt x="0" y="0"/>
                </a:lnTo>
                <a:close/>
              </a:path>
            </a:pathLst>
          </a:custGeom>
          <a:solidFill>
            <a:srgbClr val="FFFFFF"/>
          </a:solidFill>
        </p:spPr>
        <p:txBody>
          <a:bodyPr lIns="0" tIns="0" rIns="0" bIns="0"/>
          <a:lstStyle/>
          <a:p>
            <a:pPr eaLnBrk="1" fontAlgn="auto" hangingPunct="1">
              <a:spcBef>
                <a:spcPts val="0"/>
              </a:spcBef>
              <a:spcAft>
                <a:spcPts val="0"/>
              </a:spcAft>
              <a:defRPr/>
            </a:pPr>
            <a:endParaRPr sz="1588" dirty="0">
              <a:latin typeface="+mn-lt"/>
            </a:endParaRPr>
          </a:p>
        </p:txBody>
      </p:sp>
      <p:sp>
        <p:nvSpPr>
          <p:cNvPr id="7" name="object 7">
            <a:extLst>
              <a:ext uri="{FF2B5EF4-FFF2-40B4-BE49-F238E27FC236}">
                <a16:creationId xmlns:a16="http://schemas.microsoft.com/office/drawing/2014/main" id="{50A0FB9A-CABD-7541-B241-3DF306A5F52C}"/>
              </a:ext>
            </a:extLst>
          </p:cNvPr>
          <p:cNvSpPr/>
          <p:nvPr/>
        </p:nvSpPr>
        <p:spPr>
          <a:xfrm>
            <a:off x="3140075" y="4243388"/>
            <a:ext cx="38100" cy="47625"/>
          </a:xfrm>
          <a:custGeom>
            <a:avLst/>
            <a:gdLst/>
            <a:ahLst/>
            <a:cxnLst/>
            <a:rect l="l" t="t" r="r" b="b"/>
            <a:pathLst>
              <a:path w="43814" h="54610">
                <a:moveTo>
                  <a:pt x="0" y="0"/>
                </a:moveTo>
                <a:lnTo>
                  <a:pt x="9588" y="14763"/>
                </a:lnTo>
                <a:lnTo>
                  <a:pt x="20034" y="28765"/>
                </a:lnTo>
                <a:lnTo>
                  <a:pt x="31289" y="42005"/>
                </a:lnTo>
                <a:lnTo>
                  <a:pt x="43306" y="54482"/>
                </a:lnTo>
                <a:lnTo>
                  <a:pt x="0" y="0"/>
                </a:lnTo>
                <a:close/>
              </a:path>
            </a:pathLst>
          </a:custGeom>
          <a:solidFill>
            <a:srgbClr val="FFFFFF"/>
          </a:solidFill>
        </p:spPr>
        <p:txBody>
          <a:bodyPr lIns="0" tIns="0" rIns="0" bIns="0"/>
          <a:lstStyle/>
          <a:p>
            <a:pPr eaLnBrk="1" fontAlgn="auto" hangingPunct="1">
              <a:spcBef>
                <a:spcPts val="0"/>
              </a:spcBef>
              <a:spcAft>
                <a:spcPts val="0"/>
              </a:spcAft>
              <a:defRPr/>
            </a:pPr>
            <a:endParaRPr sz="1588" dirty="0">
              <a:latin typeface="+mn-lt"/>
            </a:endParaRPr>
          </a:p>
        </p:txBody>
      </p:sp>
      <p:sp>
        <p:nvSpPr>
          <p:cNvPr id="8" name="object 8">
            <a:extLst>
              <a:ext uri="{FF2B5EF4-FFF2-40B4-BE49-F238E27FC236}">
                <a16:creationId xmlns:a16="http://schemas.microsoft.com/office/drawing/2014/main" id="{95A9E064-2162-8A41-88CA-B7214CF8C05C}"/>
              </a:ext>
            </a:extLst>
          </p:cNvPr>
          <p:cNvSpPr/>
          <p:nvPr/>
        </p:nvSpPr>
        <p:spPr>
          <a:xfrm>
            <a:off x="3178175" y="4243388"/>
            <a:ext cx="1173163" cy="115887"/>
          </a:xfrm>
          <a:custGeom>
            <a:avLst/>
            <a:gdLst/>
            <a:ahLst/>
            <a:cxnLst/>
            <a:rect l="l" t="t" r="r" b="b"/>
            <a:pathLst>
              <a:path w="1330325" h="131445">
                <a:moveTo>
                  <a:pt x="140931" y="126672"/>
                </a:moveTo>
                <a:lnTo>
                  <a:pt x="152427" y="128978"/>
                </a:lnTo>
                <a:lnTo>
                  <a:pt x="187706" y="131318"/>
                </a:lnTo>
                <a:lnTo>
                  <a:pt x="140931" y="126672"/>
                </a:lnTo>
                <a:close/>
              </a:path>
              <a:path w="1330325" h="131445">
                <a:moveTo>
                  <a:pt x="1329944" y="0"/>
                </a:moveTo>
                <a:lnTo>
                  <a:pt x="1303227" y="37684"/>
                </a:lnTo>
                <a:lnTo>
                  <a:pt x="1270475" y="69831"/>
                </a:lnTo>
                <a:lnTo>
                  <a:pt x="1232677" y="95853"/>
                </a:lnTo>
                <a:lnTo>
                  <a:pt x="1190827" y="115165"/>
                </a:lnTo>
                <a:lnTo>
                  <a:pt x="1145914" y="127182"/>
                </a:lnTo>
                <a:lnTo>
                  <a:pt x="1098931" y="131318"/>
                </a:lnTo>
                <a:lnTo>
                  <a:pt x="1145923" y="127182"/>
                </a:lnTo>
                <a:lnTo>
                  <a:pt x="1190855" y="115165"/>
                </a:lnTo>
                <a:lnTo>
                  <a:pt x="1232725" y="95853"/>
                </a:lnTo>
                <a:lnTo>
                  <a:pt x="1270531" y="69831"/>
                </a:lnTo>
                <a:lnTo>
                  <a:pt x="1303271" y="37684"/>
                </a:lnTo>
                <a:lnTo>
                  <a:pt x="1329944" y="0"/>
                </a:lnTo>
                <a:close/>
              </a:path>
              <a:path w="1330325" h="131445">
                <a:moveTo>
                  <a:pt x="129534" y="124386"/>
                </a:moveTo>
                <a:lnTo>
                  <a:pt x="135159" y="126099"/>
                </a:lnTo>
                <a:lnTo>
                  <a:pt x="140931" y="126672"/>
                </a:lnTo>
                <a:lnTo>
                  <a:pt x="129534" y="124386"/>
                </a:lnTo>
                <a:close/>
              </a:path>
              <a:path w="1330325" h="131445">
                <a:moveTo>
                  <a:pt x="49101" y="91622"/>
                </a:moveTo>
                <a:lnTo>
                  <a:pt x="54737" y="95885"/>
                </a:lnTo>
                <a:lnTo>
                  <a:pt x="85586" y="111011"/>
                </a:lnTo>
                <a:lnTo>
                  <a:pt x="118268" y="122126"/>
                </a:lnTo>
                <a:lnTo>
                  <a:pt x="129534" y="124386"/>
                </a:lnTo>
                <a:lnTo>
                  <a:pt x="85566" y="110998"/>
                </a:lnTo>
                <a:lnTo>
                  <a:pt x="49101" y="91622"/>
                </a:lnTo>
                <a:close/>
              </a:path>
              <a:path w="1330325" h="131445">
                <a:moveTo>
                  <a:pt x="0" y="54483"/>
                </a:moveTo>
                <a:lnTo>
                  <a:pt x="40116" y="86848"/>
                </a:lnTo>
                <a:lnTo>
                  <a:pt x="49101" y="91622"/>
                </a:lnTo>
                <a:lnTo>
                  <a:pt x="0" y="54483"/>
                </a:lnTo>
                <a:close/>
              </a:path>
            </a:pathLst>
          </a:custGeom>
          <a:solidFill>
            <a:srgbClr val="FFFFFF"/>
          </a:solidFill>
        </p:spPr>
        <p:txBody>
          <a:bodyPr lIns="0" tIns="0" rIns="0" bIns="0"/>
          <a:lstStyle/>
          <a:p>
            <a:pPr eaLnBrk="1" fontAlgn="auto" hangingPunct="1">
              <a:spcBef>
                <a:spcPts val="0"/>
              </a:spcBef>
              <a:spcAft>
                <a:spcPts val="0"/>
              </a:spcAft>
              <a:defRPr/>
            </a:pPr>
            <a:endParaRPr sz="1588" dirty="0">
              <a:latin typeface="+mn-lt"/>
            </a:endParaRPr>
          </a:p>
        </p:txBody>
      </p:sp>
      <p:sp>
        <p:nvSpPr>
          <p:cNvPr id="9" name="object 9">
            <a:extLst>
              <a:ext uri="{FF2B5EF4-FFF2-40B4-BE49-F238E27FC236}">
                <a16:creationId xmlns:a16="http://schemas.microsoft.com/office/drawing/2014/main" id="{C60DC08E-FA33-5A4F-BC9E-2EBC8C0F3D80}"/>
              </a:ext>
            </a:extLst>
          </p:cNvPr>
          <p:cNvSpPr/>
          <p:nvPr/>
        </p:nvSpPr>
        <p:spPr>
          <a:xfrm>
            <a:off x="2279650" y="2116138"/>
            <a:ext cx="2933700" cy="2625725"/>
          </a:xfrm>
          <a:custGeom>
            <a:avLst/>
            <a:gdLst/>
            <a:ahLst/>
            <a:cxnLst/>
            <a:rect l="l" t="t" r="r" b="b"/>
            <a:pathLst>
              <a:path w="3324225" h="2974975">
                <a:moveTo>
                  <a:pt x="2303656" y="0"/>
                </a:moveTo>
                <a:lnTo>
                  <a:pt x="1018035" y="0"/>
                </a:lnTo>
                <a:lnTo>
                  <a:pt x="968199" y="3305"/>
                </a:lnTo>
                <a:lnTo>
                  <a:pt x="919985" y="13013"/>
                </a:lnTo>
                <a:lnTo>
                  <a:pt x="873880" y="28811"/>
                </a:lnTo>
                <a:lnTo>
                  <a:pt x="830376" y="50387"/>
                </a:lnTo>
                <a:lnTo>
                  <a:pt x="789962" y="77427"/>
                </a:lnTo>
                <a:lnTo>
                  <a:pt x="753127" y="109620"/>
                </a:lnTo>
                <a:lnTo>
                  <a:pt x="720360" y="146653"/>
                </a:lnTo>
                <a:lnTo>
                  <a:pt x="692153" y="188213"/>
                </a:lnTo>
                <a:lnTo>
                  <a:pt x="49329" y="1299210"/>
                </a:lnTo>
                <a:lnTo>
                  <a:pt x="27748" y="1344075"/>
                </a:lnTo>
                <a:lnTo>
                  <a:pt x="12332" y="1390816"/>
                </a:lnTo>
                <a:lnTo>
                  <a:pt x="3083" y="1438807"/>
                </a:lnTo>
                <a:lnTo>
                  <a:pt x="0" y="1487424"/>
                </a:lnTo>
                <a:lnTo>
                  <a:pt x="3083" y="1536040"/>
                </a:lnTo>
                <a:lnTo>
                  <a:pt x="12332" y="1584031"/>
                </a:lnTo>
                <a:lnTo>
                  <a:pt x="27748" y="1630772"/>
                </a:lnTo>
                <a:lnTo>
                  <a:pt x="49329" y="1675638"/>
                </a:lnTo>
                <a:lnTo>
                  <a:pt x="692153" y="2789682"/>
                </a:lnTo>
                <a:lnTo>
                  <a:pt x="720360" y="2830236"/>
                </a:lnTo>
                <a:lnTo>
                  <a:pt x="753127" y="2866513"/>
                </a:lnTo>
                <a:lnTo>
                  <a:pt x="789962" y="2898164"/>
                </a:lnTo>
                <a:lnTo>
                  <a:pt x="830376" y="2924841"/>
                </a:lnTo>
                <a:lnTo>
                  <a:pt x="873880" y="2946197"/>
                </a:lnTo>
                <a:lnTo>
                  <a:pt x="919985" y="2961882"/>
                </a:lnTo>
                <a:lnTo>
                  <a:pt x="968199" y="2971548"/>
                </a:lnTo>
                <a:lnTo>
                  <a:pt x="1018035" y="2974848"/>
                </a:lnTo>
                <a:lnTo>
                  <a:pt x="2303656" y="2974848"/>
                </a:lnTo>
                <a:lnTo>
                  <a:pt x="2353574" y="2971548"/>
                </a:lnTo>
                <a:lnTo>
                  <a:pt x="2402063" y="2961882"/>
                </a:lnTo>
                <a:lnTo>
                  <a:pt x="2448524" y="2946197"/>
                </a:lnTo>
                <a:lnTo>
                  <a:pt x="2492362" y="2924841"/>
                </a:lnTo>
                <a:lnTo>
                  <a:pt x="2532979" y="2898164"/>
                </a:lnTo>
                <a:lnTo>
                  <a:pt x="2569778" y="2866513"/>
                </a:lnTo>
                <a:lnTo>
                  <a:pt x="2602163" y="2830236"/>
                </a:lnTo>
                <a:lnTo>
                  <a:pt x="2629538" y="2789682"/>
                </a:lnTo>
                <a:lnTo>
                  <a:pt x="2772712" y="2541524"/>
                </a:lnTo>
                <a:lnTo>
                  <a:pt x="1205741" y="2541524"/>
                </a:lnTo>
                <a:lnTo>
                  <a:pt x="1153194" y="2536305"/>
                </a:lnTo>
                <a:lnTo>
                  <a:pt x="1103601" y="2521204"/>
                </a:lnTo>
                <a:lnTo>
                  <a:pt x="1058151" y="2497054"/>
                </a:lnTo>
                <a:lnTo>
                  <a:pt x="1018035" y="2464689"/>
                </a:lnTo>
                <a:lnTo>
                  <a:pt x="984370" y="2424969"/>
                </a:lnTo>
                <a:lnTo>
                  <a:pt x="562473" y="1695577"/>
                </a:lnTo>
                <a:lnTo>
                  <a:pt x="557431" y="1686940"/>
                </a:lnTo>
                <a:lnTo>
                  <a:pt x="519280" y="1620774"/>
                </a:lnTo>
                <a:lnTo>
                  <a:pt x="499860" y="1578087"/>
                </a:lnTo>
                <a:lnTo>
                  <a:pt x="488208" y="1533285"/>
                </a:lnTo>
                <a:lnTo>
                  <a:pt x="484324" y="1487424"/>
                </a:lnTo>
                <a:lnTo>
                  <a:pt x="488208" y="1441562"/>
                </a:lnTo>
                <a:lnTo>
                  <a:pt x="499860" y="1396760"/>
                </a:lnTo>
                <a:lnTo>
                  <a:pt x="519280" y="1354074"/>
                </a:lnTo>
                <a:lnTo>
                  <a:pt x="974855" y="566674"/>
                </a:lnTo>
                <a:lnTo>
                  <a:pt x="1002223" y="528133"/>
                </a:lnTo>
                <a:lnTo>
                  <a:pt x="1035137" y="495412"/>
                </a:lnTo>
                <a:lnTo>
                  <a:pt x="1072772" y="469042"/>
                </a:lnTo>
                <a:lnTo>
                  <a:pt x="1114301" y="449551"/>
                </a:lnTo>
                <a:lnTo>
                  <a:pt x="1158899" y="437469"/>
                </a:lnTo>
                <a:lnTo>
                  <a:pt x="1205741" y="433324"/>
                </a:lnTo>
                <a:lnTo>
                  <a:pt x="2771342" y="433324"/>
                </a:lnTo>
                <a:lnTo>
                  <a:pt x="2629538" y="188213"/>
                </a:lnTo>
                <a:lnTo>
                  <a:pt x="2602163" y="146653"/>
                </a:lnTo>
                <a:lnTo>
                  <a:pt x="2569778" y="109620"/>
                </a:lnTo>
                <a:lnTo>
                  <a:pt x="2532979" y="77427"/>
                </a:lnTo>
                <a:lnTo>
                  <a:pt x="2492362" y="50387"/>
                </a:lnTo>
                <a:lnTo>
                  <a:pt x="2448524" y="28811"/>
                </a:lnTo>
                <a:lnTo>
                  <a:pt x="2402063" y="13013"/>
                </a:lnTo>
                <a:lnTo>
                  <a:pt x="2353574" y="3305"/>
                </a:lnTo>
                <a:lnTo>
                  <a:pt x="2303656" y="0"/>
                </a:lnTo>
                <a:close/>
              </a:path>
              <a:path w="3324225" h="2974975">
                <a:moveTo>
                  <a:pt x="2771342" y="433324"/>
                </a:moveTo>
                <a:lnTo>
                  <a:pt x="2116712" y="433324"/>
                </a:lnTo>
                <a:lnTo>
                  <a:pt x="2169433" y="438556"/>
                </a:lnTo>
                <a:lnTo>
                  <a:pt x="2219391" y="453755"/>
                </a:lnTo>
                <a:lnTo>
                  <a:pt x="2265159" y="478168"/>
                </a:lnTo>
                <a:lnTo>
                  <a:pt x="2305307" y="511048"/>
                </a:lnTo>
                <a:lnTo>
                  <a:pt x="2338472" y="551606"/>
                </a:lnTo>
                <a:lnTo>
                  <a:pt x="2803147" y="1354074"/>
                </a:lnTo>
                <a:lnTo>
                  <a:pt x="2823467" y="1396760"/>
                </a:lnTo>
                <a:lnTo>
                  <a:pt x="2835659" y="1441562"/>
                </a:lnTo>
                <a:lnTo>
                  <a:pt x="2839723" y="1487424"/>
                </a:lnTo>
                <a:lnTo>
                  <a:pt x="2835659" y="1533285"/>
                </a:lnTo>
                <a:lnTo>
                  <a:pt x="2823467" y="1578087"/>
                </a:lnTo>
                <a:lnTo>
                  <a:pt x="2803147" y="1620774"/>
                </a:lnTo>
                <a:lnTo>
                  <a:pt x="2347725" y="2410206"/>
                </a:lnTo>
                <a:lnTo>
                  <a:pt x="2321052" y="2447890"/>
                </a:lnTo>
                <a:lnTo>
                  <a:pt x="2288312" y="2480037"/>
                </a:lnTo>
                <a:lnTo>
                  <a:pt x="2250506" y="2506059"/>
                </a:lnTo>
                <a:lnTo>
                  <a:pt x="2208636" y="2525371"/>
                </a:lnTo>
                <a:lnTo>
                  <a:pt x="2163704" y="2537388"/>
                </a:lnTo>
                <a:lnTo>
                  <a:pt x="2116712" y="2541524"/>
                </a:lnTo>
                <a:lnTo>
                  <a:pt x="2772712" y="2541524"/>
                </a:lnTo>
                <a:lnTo>
                  <a:pt x="3272285" y="1675638"/>
                </a:lnTo>
                <a:lnTo>
                  <a:pt x="3294829" y="1630772"/>
                </a:lnTo>
                <a:lnTo>
                  <a:pt x="3310932" y="1584031"/>
                </a:lnTo>
                <a:lnTo>
                  <a:pt x="3320594" y="1536040"/>
                </a:lnTo>
                <a:lnTo>
                  <a:pt x="3323815" y="1487424"/>
                </a:lnTo>
                <a:lnTo>
                  <a:pt x="3320594" y="1438807"/>
                </a:lnTo>
                <a:lnTo>
                  <a:pt x="3310932" y="1390816"/>
                </a:lnTo>
                <a:lnTo>
                  <a:pt x="3294829" y="1344075"/>
                </a:lnTo>
                <a:lnTo>
                  <a:pt x="3272285" y="1299210"/>
                </a:lnTo>
                <a:lnTo>
                  <a:pt x="2771342" y="433324"/>
                </a:lnTo>
                <a:close/>
              </a:path>
            </a:pathLst>
          </a:custGeom>
          <a:solidFill>
            <a:srgbClr val="FFFFFF"/>
          </a:solidFill>
        </p:spPr>
        <p:txBody>
          <a:bodyPr lIns="0" tIns="0" rIns="0" bIns="0"/>
          <a:lstStyle/>
          <a:p>
            <a:pPr eaLnBrk="1" fontAlgn="auto" hangingPunct="1">
              <a:spcBef>
                <a:spcPts val="0"/>
              </a:spcBef>
              <a:spcAft>
                <a:spcPts val="0"/>
              </a:spcAft>
              <a:defRPr/>
            </a:pPr>
            <a:endParaRPr sz="1588" dirty="0">
              <a:latin typeface="+mn-lt"/>
            </a:endParaRPr>
          </a:p>
        </p:txBody>
      </p:sp>
      <p:sp>
        <p:nvSpPr>
          <p:cNvPr id="10" name="object 10">
            <a:extLst>
              <a:ext uri="{FF2B5EF4-FFF2-40B4-BE49-F238E27FC236}">
                <a16:creationId xmlns:a16="http://schemas.microsoft.com/office/drawing/2014/main" id="{DCF04E80-1B89-974F-9E58-88379273A33F}"/>
              </a:ext>
            </a:extLst>
          </p:cNvPr>
          <p:cNvSpPr/>
          <p:nvPr/>
        </p:nvSpPr>
        <p:spPr>
          <a:xfrm>
            <a:off x="1585913" y="2116138"/>
            <a:ext cx="2933700" cy="2625725"/>
          </a:xfrm>
          <a:custGeom>
            <a:avLst/>
            <a:gdLst/>
            <a:ahLst/>
            <a:cxnLst/>
            <a:rect l="l" t="t" r="r" b="b"/>
            <a:pathLst>
              <a:path w="3324225" h="2974975">
                <a:moveTo>
                  <a:pt x="1924434" y="0"/>
                </a:moveTo>
                <a:lnTo>
                  <a:pt x="1018035" y="0"/>
                </a:lnTo>
                <a:lnTo>
                  <a:pt x="968199" y="3305"/>
                </a:lnTo>
                <a:lnTo>
                  <a:pt x="919985" y="13013"/>
                </a:lnTo>
                <a:lnTo>
                  <a:pt x="873880" y="28811"/>
                </a:lnTo>
                <a:lnTo>
                  <a:pt x="830376" y="50387"/>
                </a:lnTo>
                <a:lnTo>
                  <a:pt x="789962" y="77427"/>
                </a:lnTo>
                <a:lnTo>
                  <a:pt x="753127" y="109620"/>
                </a:lnTo>
                <a:lnTo>
                  <a:pt x="720360" y="146653"/>
                </a:lnTo>
                <a:lnTo>
                  <a:pt x="692153" y="188213"/>
                </a:lnTo>
                <a:lnTo>
                  <a:pt x="49329" y="1299210"/>
                </a:lnTo>
                <a:lnTo>
                  <a:pt x="27748" y="1344075"/>
                </a:lnTo>
                <a:lnTo>
                  <a:pt x="12332" y="1390816"/>
                </a:lnTo>
                <a:lnTo>
                  <a:pt x="3083" y="1438807"/>
                </a:lnTo>
                <a:lnTo>
                  <a:pt x="0" y="1487424"/>
                </a:lnTo>
                <a:lnTo>
                  <a:pt x="3083" y="1536040"/>
                </a:lnTo>
                <a:lnTo>
                  <a:pt x="12332" y="1584031"/>
                </a:lnTo>
                <a:lnTo>
                  <a:pt x="27748" y="1630772"/>
                </a:lnTo>
                <a:lnTo>
                  <a:pt x="49329" y="1675638"/>
                </a:lnTo>
                <a:lnTo>
                  <a:pt x="692153" y="2789682"/>
                </a:lnTo>
                <a:lnTo>
                  <a:pt x="720360" y="2830236"/>
                </a:lnTo>
                <a:lnTo>
                  <a:pt x="753127" y="2866513"/>
                </a:lnTo>
                <a:lnTo>
                  <a:pt x="789962" y="2898164"/>
                </a:lnTo>
                <a:lnTo>
                  <a:pt x="830376" y="2924841"/>
                </a:lnTo>
                <a:lnTo>
                  <a:pt x="873880" y="2946197"/>
                </a:lnTo>
                <a:lnTo>
                  <a:pt x="919985" y="2961882"/>
                </a:lnTo>
                <a:lnTo>
                  <a:pt x="968199" y="2971548"/>
                </a:lnTo>
                <a:lnTo>
                  <a:pt x="1018035" y="2974848"/>
                </a:lnTo>
                <a:lnTo>
                  <a:pt x="2303656" y="2974848"/>
                </a:lnTo>
                <a:lnTo>
                  <a:pt x="2353574" y="2971548"/>
                </a:lnTo>
                <a:lnTo>
                  <a:pt x="2402063" y="2961882"/>
                </a:lnTo>
                <a:lnTo>
                  <a:pt x="2448524" y="2946197"/>
                </a:lnTo>
                <a:lnTo>
                  <a:pt x="2492362" y="2924841"/>
                </a:lnTo>
                <a:lnTo>
                  <a:pt x="2532979" y="2898164"/>
                </a:lnTo>
                <a:lnTo>
                  <a:pt x="2569778" y="2866513"/>
                </a:lnTo>
                <a:lnTo>
                  <a:pt x="2602163" y="2830236"/>
                </a:lnTo>
                <a:lnTo>
                  <a:pt x="2629538" y="2789682"/>
                </a:lnTo>
                <a:lnTo>
                  <a:pt x="2772712" y="2541524"/>
                </a:lnTo>
                <a:lnTo>
                  <a:pt x="1205741" y="2541524"/>
                </a:lnTo>
                <a:lnTo>
                  <a:pt x="1158899" y="2537388"/>
                </a:lnTo>
                <a:lnTo>
                  <a:pt x="1114301" y="2525371"/>
                </a:lnTo>
                <a:lnTo>
                  <a:pt x="1072772" y="2506059"/>
                </a:lnTo>
                <a:lnTo>
                  <a:pt x="1035137" y="2480037"/>
                </a:lnTo>
                <a:lnTo>
                  <a:pt x="1002223" y="2447890"/>
                </a:lnTo>
                <a:lnTo>
                  <a:pt x="974855" y="2410206"/>
                </a:lnTo>
                <a:lnTo>
                  <a:pt x="519280" y="1620774"/>
                </a:lnTo>
                <a:lnTo>
                  <a:pt x="499860" y="1578087"/>
                </a:lnTo>
                <a:lnTo>
                  <a:pt x="488208" y="1533285"/>
                </a:lnTo>
                <a:lnTo>
                  <a:pt x="484324" y="1487424"/>
                </a:lnTo>
                <a:lnTo>
                  <a:pt x="488208" y="1441562"/>
                </a:lnTo>
                <a:lnTo>
                  <a:pt x="499860" y="1396760"/>
                </a:lnTo>
                <a:lnTo>
                  <a:pt x="519280" y="1354074"/>
                </a:lnTo>
                <a:lnTo>
                  <a:pt x="974855" y="566674"/>
                </a:lnTo>
                <a:lnTo>
                  <a:pt x="1002223" y="528133"/>
                </a:lnTo>
                <a:lnTo>
                  <a:pt x="1035137" y="495412"/>
                </a:lnTo>
                <a:lnTo>
                  <a:pt x="1072772" y="469042"/>
                </a:lnTo>
                <a:lnTo>
                  <a:pt x="1114301" y="449551"/>
                </a:lnTo>
                <a:lnTo>
                  <a:pt x="1158899" y="437469"/>
                </a:lnTo>
                <a:lnTo>
                  <a:pt x="1205741" y="433324"/>
                </a:lnTo>
                <a:lnTo>
                  <a:pt x="1856489" y="433324"/>
                </a:lnTo>
                <a:lnTo>
                  <a:pt x="1924434" y="0"/>
                </a:lnTo>
                <a:close/>
              </a:path>
              <a:path w="3324225" h="2974975">
                <a:moveTo>
                  <a:pt x="2303656" y="0"/>
                </a:moveTo>
                <a:lnTo>
                  <a:pt x="2237362" y="0"/>
                </a:lnTo>
                <a:lnTo>
                  <a:pt x="2076580" y="433324"/>
                </a:lnTo>
                <a:lnTo>
                  <a:pt x="2116712" y="433324"/>
                </a:lnTo>
                <a:lnTo>
                  <a:pt x="2163704" y="437469"/>
                </a:lnTo>
                <a:lnTo>
                  <a:pt x="2208636" y="449551"/>
                </a:lnTo>
                <a:lnTo>
                  <a:pt x="2250506" y="469042"/>
                </a:lnTo>
                <a:lnTo>
                  <a:pt x="2288312" y="495412"/>
                </a:lnTo>
                <a:lnTo>
                  <a:pt x="2321052" y="528133"/>
                </a:lnTo>
                <a:lnTo>
                  <a:pt x="2347725" y="566674"/>
                </a:lnTo>
                <a:lnTo>
                  <a:pt x="2803147" y="1354074"/>
                </a:lnTo>
                <a:lnTo>
                  <a:pt x="2823467" y="1396760"/>
                </a:lnTo>
                <a:lnTo>
                  <a:pt x="2835659" y="1441562"/>
                </a:lnTo>
                <a:lnTo>
                  <a:pt x="2839723" y="1487424"/>
                </a:lnTo>
                <a:lnTo>
                  <a:pt x="2835659" y="1533285"/>
                </a:lnTo>
                <a:lnTo>
                  <a:pt x="2823467" y="1578087"/>
                </a:lnTo>
                <a:lnTo>
                  <a:pt x="2803147" y="1620774"/>
                </a:lnTo>
                <a:lnTo>
                  <a:pt x="2347725" y="2410206"/>
                </a:lnTo>
                <a:lnTo>
                  <a:pt x="2321052" y="2447890"/>
                </a:lnTo>
                <a:lnTo>
                  <a:pt x="2288312" y="2480037"/>
                </a:lnTo>
                <a:lnTo>
                  <a:pt x="2250506" y="2506059"/>
                </a:lnTo>
                <a:lnTo>
                  <a:pt x="2208636" y="2525371"/>
                </a:lnTo>
                <a:lnTo>
                  <a:pt x="2163704" y="2537388"/>
                </a:lnTo>
                <a:lnTo>
                  <a:pt x="2116712" y="2541524"/>
                </a:lnTo>
                <a:lnTo>
                  <a:pt x="2772712" y="2541524"/>
                </a:lnTo>
                <a:lnTo>
                  <a:pt x="3272285" y="1675638"/>
                </a:lnTo>
                <a:lnTo>
                  <a:pt x="3294829" y="1630772"/>
                </a:lnTo>
                <a:lnTo>
                  <a:pt x="3310932" y="1584031"/>
                </a:lnTo>
                <a:lnTo>
                  <a:pt x="3320594" y="1536040"/>
                </a:lnTo>
                <a:lnTo>
                  <a:pt x="3323815" y="1487424"/>
                </a:lnTo>
                <a:lnTo>
                  <a:pt x="3320594" y="1438807"/>
                </a:lnTo>
                <a:lnTo>
                  <a:pt x="3310932" y="1390816"/>
                </a:lnTo>
                <a:lnTo>
                  <a:pt x="3294829" y="1344075"/>
                </a:lnTo>
                <a:lnTo>
                  <a:pt x="3272285" y="1299210"/>
                </a:lnTo>
                <a:lnTo>
                  <a:pt x="2629538" y="188213"/>
                </a:lnTo>
                <a:lnTo>
                  <a:pt x="2602163" y="146653"/>
                </a:lnTo>
                <a:lnTo>
                  <a:pt x="2569778" y="109620"/>
                </a:lnTo>
                <a:lnTo>
                  <a:pt x="2532979" y="77427"/>
                </a:lnTo>
                <a:lnTo>
                  <a:pt x="2492362" y="50387"/>
                </a:lnTo>
                <a:lnTo>
                  <a:pt x="2448524" y="28811"/>
                </a:lnTo>
                <a:lnTo>
                  <a:pt x="2402063" y="13013"/>
                </a:lnTo>
                <a:lnTo>
                  <a:pt x="2353574" y="3305"/>
                </a:lnTo>
                <a:lnTo>
                  <a:pt x="2303656" y="0"/>
                </a:lnTo>
                <a:close/>
              </a:path>
            </a:pathLst>
          </a:custGeom>
          <a:solidFill>
            <a:srgbClr val="2A85A0"/>
          </a:solidFill>
        </p:spPr>
        <p:txBody>
          <a:bodyPr lIns="0" tIns="0" rIns="0" bIns="0"/>
          <a:lstStyle/>
          <a:p>
            <a:pPr eaLnBrk="1" fontAlgn="auto" hangingPunct="1">
              <a:spcBef>
                <a:spcPts val="0"/>
              </a:spcBef>
              <a:spcAft>
                <a:spcPts val="0"/>
              </a:spcAft>
              <a:defRPr/>
            </a:pPr>
            <a:endParaRPr sz="1588" dirty="0">
              <a:latin typeface="+mn-lt"/>
            </a:endParaRPr>
          </a:p>
        </p:txBody>
      </p:sp>
      <p:sp>
        <p:nvSpPr>
          <p:cNvPr id="11" name="object 11">
            <a:extLst>
              <a:ext uri="{FF2B5EF4-FFF2-40B4-BE49-F238E27FC236}">
                <a16:creationId xmlns:a16="http://schemas.microsoft.com/office/drawing/2014/main" id="{F4BBA900-5A41-0045-8C8D-B68E6E405729}"/>
              </a:ext>
            </a:extLst>
          </p:cNvPr>
          <p:cNvSpPr txBox="1"/>
          <p:nvPr/>
        </p:nvSpPr>
        <p:spPr>
          <a:xfrm>
            <a:off x="2378075" y="2995613"/>
            <a:ext cx="1416050" cy="825500"/>
          </a:xfrm>
          <a:prstGeom prst="rect">
            <a:avLst/>
          </a:prstGeom>
        </p:spPr>
        <p:txBody>
          <a:bodyPr lIns="0" tIns="11206" rIns="0" bIns="0">
            <a:spAutoFit/>
          </a:bodyPr>
          <a:lstStyle/>
          <a:p>
            <a:pPr marL="11206" eaLnBrk="1" fontAlgn="auto" hangingPunct="1">
              <a:spcBef>
                <a:spcPts val="88"/>
              </a:spcBef>
              <a:spcAft>
                <a:spcPts val="0"/>
              </a:spcAft>
              <a:defRPr/>
            </a:pPr>
            <a:r>
              <a:rPr sz="5294" b="1" spc="-9" dirty="0">
                <a:solidFill>
                  <a:srgbClr val="00B0F0"/>
                </a:solidFill>
                <a:latin typeface="Arial"/>
                <a:cs typeface="Arial"/>
              </a:rPr>
              <a:t>97%</a:t>
            </a:r>
            <a:endParaRPr sz="5294" dirty="0">
              <a:solidFill>
                <a:srgbClr val="00B0F0"/>
              </a:solidFill>
              <a:latin typeface="Arial"/>
              <a:cs typeface="Arial"/>
            </a:endParaRPr>
          </a:p>
        </p:txBody>
      </p:sp>
      <p:sp>
        <p:nvSpPr>
          <p:cNvPr id="37897" name="object 12">
            <a:extLst>
              <a:ext uri="{FF2B5EF4-FFF2-40B4-BE49-F238E27FC236}">
                <a16:creationId xmlns:a16="http://schemas.microsoft.com/office/drawing/2014/main" id="{5193B1E3-9381-4712-9F9F-F0A3946124B7}"/>
              </a:ext>
            </a:extLst>
          </p:cNvPr>
          <p:cNvSpPr txBox="1">
            <a:spLocks noChangeArrowheads="1"/>
          </p:cNvSpPr>
          <p:nvPr/>
        </p:nvSpPr>
        <p:spPr bwMode="auto">
          <a:xfrm>
            <a:off x="5827713" y="2116138"/>
            <a:ext cx="4278312"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endParaRPr lang="en-US" altLang="en-US">
              <a:cs typeface="Arial" panose="020B0604020202020204" pitchFamily="34" charset="0"/>
            </a:endParaRPr>
          </a:p>
          <a:p>
            <a:pPr eaLnBrk="1" hangingPunct="1">
              <a:lnSpc>
                <a:spcPct val="100000"/>
              </a:lnSpc>
              <a:spcBef>
                <a:spcPts val="88"/>
              </a:spcBef>
              <a:buFontTx/>
              <a:buNone/>
            </a:pPr>
            <a:r>
              <a:rPr lang="en-US" altLang="en-US">
                <a:cs typeface="Arial" panose="020B0604020202020204" pitchFamily="34" charset="0"/>
              </a:rPr>
              <a:t>Marketers easily leverage Xtelligent Healthcare Media’s content-rich platform to host ABM outreach.</a:t>
            </a:r>
          </a:p>
          <a:p>
            <a:pPr eaLnBrk="1" hangingPunct="1">
              <a:lnSpc>
                <a:spcPct val="100000"/>
              </a:lnSpc>
              <a:spcBef>
                <a:spcPts val="88"/>
              </a:spcBef>
              <a:buFontTx/>
              <a:buNone/>
            </a:pPr>
            <a:endParaRPr lang="en-US" altLang="en-US">
              <a:cs typeface="Arial" panose="020B0604020202020204" pitchFamily="34" charset="0"/>
            </a:endParaRPr>
          </a:p>
          <a:p>
            <a:pPr eaLnBrk="1" hangingPunct="1">
              <a:lnSpc>
                <a:spcPct val="100000"/>
              </a:lnSpc>
              <a:spcBef>
                <a:spcPts val="88"/>
              </a:spcBef>
              <a:buFontTx/>
              <a:buNone/>
            </a:pPr>
            <a:r>
              <a:rPr lang="en-US" altLang="en-US" b="1">
                <a:cs typeface="Arial" panose="020B0604020202020204" pitchFamily="34" charset="0"/>
              </a:rPr>
              <a:t>We use up-to-the-minute content consumption patterns and advanced marketing technology </a:t>
            </a:r>
            <a:r>
              <a:rPr lang="en-US" altLang="en-US">
                <a:cs typeface="Arial" panose="020B0604020202020204" pitchFamily="34" charset="0"/>
              </a:rPr>
              <a:t>to</a:t>
            </a:r>
            <a:r>
              <a:rPr lang="en-US" altLang="en-US" b="1">
                <a:cs typeface="Arial" panose="020B0604020202020204" pitchFamily="34" charset="0"/>
              </a:rPr>
              <a:t>  </a:t>
            </a:r>
            <a:r>
              <a:rPr lang="en-US" altLang="en-US">
                <a:cs typeface="Arial" panose="020B0604020202020204" pitchFamily="34" charset="0"/>
              </a:rPr>
              <a:t>deliver your message precisely to the organizations you’ve identified.</a:t>
            </a:r>
          </a:p>
        </p:txBody>
      </p:sp>
      <p:sp>
        <p:nvSpPr>
          <p:cNvPr id="37898" name="object 12">
            <a:extLst>
              <a:ext uri="{FF2B5EF4-FFF2-40B4-BE49-F238E27FC236}">
                <a16:creationId xmlns:a16="http://schemas.microsoft.com/office/drawing/2014/main" id="{0F39AE42-9FBC-49CF-8592-D2D4EA1CDF2A}"/>
              </a:ext>
            </a:extLst>
          </p:cNvPr>
          <p:cNvSpPr txBox="1">
            <a:spLocks noChangeArrowheads="1"/>
          </p:cNvSpPr>
          <p:nvPr/>
        </p:nvSpPr>
        <p:spPr bwMode="auto">
          <a:xfrm>
            <a:off x="541338" y="4957763"/>
            <a:ext cx="466725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88"/>
              </a:spcBef>
              <a:buFontTx/>
              <a:buNone/>
            </a:pPr>
            <a:r>
              <a:rPr lang="en-US" altLang="en-US" sz="1800" b="1">
                <a:solidFill>
                  <a:srgbClr val="00B0F0"/>
                </a:solidFill>
                <a:cs typeface="Arial" panose="020B0604020202020204" pitchFamily="34" charset="0"/>
              </a:rPr>
              <a:t>97% of marketers report that ABM delivers higher ROI than other marketing activities</a:t>
            </a:r>
          </a:p>
        </p:txBody>
      </p:sp>
      <p:sp>
        <p:nvSpPr>
          <p:cNvPr id="13" name="object 6">
            <a:extLst>
              <a:ext uri="{FF2B5EF4-FFF2-40B4-BE49-F238E27FC236}">
                <a16:creationId xmlns:a16="http://schemas.microsoft.com/office/drawing/2014/main" id="{E5DCDE54-BD8F-4843-A274-237AD1DA65DC}"/>
              </a:ext>
            </a:extLst>
          </p:cNvPr>
          <p:cNvSpPr txBox="1">
            <a:spLocks noGrp="1"/>
          </p:cNvSpPr>
          <p:nvPr>
            <p:ph type="title"/>
          </p:nvPr>
        </p:nvSpPr>
        <p:spPr>
          <a:xfrm>
            <a:off x="550863" y="685800"/>
            <a:ext cx="10506075" cy="565150"/>
          </a:xfrm>
        </p:spPr>
        <p:txBody>
          <a:bodyPr lIns="0" tIns="10646" rIns="0" bIns="0" rtlCol="0">
            <a:spAutoFit/>
          </a:bodyPr>
          <a:lstStyle/>
          <a:p>
            <a:pPr marL="11206" eaLnBrk="1" fontAlgn="auto" hangingPunct="1">
              <a:lnSpc>
                <a:spcPct val="100000"/>
              </a:lnSpc>
              <a:spcBef>
                <a:spcPts val="84"/>
              </a:spcBef>
              <a:spcAft>
                <a:spcPts val="0"/>
              </a:spcAft>
              <a:defRPr/>
            </a:pPr>
            <a:r>
              <a:rPr lang="en-US" spc="-4" dirty="0"/>
              <a:t>Account-Based Marketing (ABM)</a:t>
            </a:r>
            <a:endParaRPr dirty="0"/>
          </a:p>
        </p:txBody>
      </p:sp>
      <p:sp>
        <p:nvSpPr>
          <p:cNvPr id="3" name="Text Placeholder 2">
            <a:extLst>
              <a:ext uri="{FF2B5EF4-FFF2-40B4-BE49-F238E27FC236}">
                <a16:creationId xmlns:a16="http://schemas.microsoft.com/office/drawing/2014/main" id="{667EA560-CDA0-A346-AE90-8EAD13B1FBFD}"/>
              </a:ext>
            </a:extLst>
          </p:cNvPr>
          <p:cNvSpPr>
            <a:spLocks noGrp="1"/>
          </p:cNvSpPr>
          <p:nvPr>
            <p:ph type="body" sz="quarter" idx="13"/>
          </p:nvPr>
        </p:nvSpPr>
        <p:spPr>
          <a:xfrm>
            <a:off x="550863" y="1443038"/>
            <a:ext cx="10506075" cy="527050"/>
          </a:xfrm>
        </p:spPr>
        <p:txBody>
          <a:bodyPr rtlCol="0">
            <a:normAutofit/>
          </a:bodyPr>
          <a:lstStyle/>
          <a:p>
            <a:pPr eaLnBrk="1" fontAlgn="auto" hangingPunct="1">
              <a:spcAft>
                <a:spcPts val="0"/>
              </a:spcAft>
              <a:defRPr/>
            </a:pPr>
            <a:r>
              <a:rPr lang="en-US" dirty="0"/>
              <a:t>ABM goes beyond lead-gen. it’s the foundation for 1:1 marketing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6">
            <a:extLst>
              <a:ext uri="{FF2B5EF4-FFF2-40B4-BE49-F238E27FC236}">
                <a16:creationId xmlns:a16="http://schemas.microsoft.com/office/drawing/2014/main" id="{82271524-89FC-4F12-8D54-6FA5D70DD491}"/>
              </a:ext>
            </a:extLst>
          </p:cNvPr>
          <p:cNvSpPr/>
          <p:nvPr/>
        </p:nvSpPr>
        <p:spPr>
          <a:xfrm>
            <a:off x="2546350" y="3489325"/>
            <a:ext cx="2757488" cy="2657475"/>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6" name="object 6">
            <a:extLst>
              <a:ext uri="{FF2B5EF4-FFF2-40B4-BE49-F238E27FC236}">
                <a16:creationId xmlns:a16="http://schemas.microsoft.com/office/drawing/2014/main" id="{C8482FE4-B825-B049-A046-B5485032522E}"/>
              </a:ext>
            </a:extLst>
          </p:cNvPr>
          <p:cNvSpPr txBox="1"/>
          <p:nvPr/>
        </p:nvSpPr>
        <p:spPr>
          <a:xfrm>
            <a:off x="5594350" y="1665288"/>
            <a:ext cx="4510088" cy="227012"/>
          </a:xfrm>
          <a:prstGeom prst="rect">
            <a:avLst/>
          </a:prstGeom>
        </p:spPr>
        <p:txBody>
          <a:bodyPr lIns="0" tIns="11766" rIns="0" bIns="0">
            <a:spAutoFit/>
          </a:bodyPr>
          <a:lstStyle/>
          <a:p>
            <a:pPr marL="11206" eaLnBrk="1" fontAlgn="auto" hangingPunct="1">
              <a:spcBef>
                <a:spcPts val="93"/>
              </a:spcBef>
              <a:spcAft>
                <a:spcPts val="0"/>
              </a:spcAft>
              <a:defRPr/>
            </a:pPr>
            <a:r>
              <a:rPr lang="en-US" sz="1400" b="1" dirty="0">
                <a:solidFill>
                  <a:schemeClr val="tx2"/>
                </a:solidFill>
                <a:latin typeface="Arial"/>
                <a:cs typeface="Arial"/>
              </a:rPr>
              <a:t>Us</a:t>
            </a:r>
            <a:r>
              <a:rPr sz="1400" b="1" dirty="0">
                <a:solidFill>
                  <a:schemeClr val="tx2"/>
                </a:solidFill>
                <a:latin typeface="Arial"/>
                <a:cs typeface="Arial"/>
              </a:rPr>
              <a:t>e content</a:t>
            </a:r>
            <a:r>
              <a:rPr lang="en-US" sz="1400" dirty="0">
                <a:solidFill>
                  <a:schemeClr val="tx2"/>
                </a:solidFill>
                <a:latin typeface="Arial"/>
                <a:cs typeface="Arial"/>
              </a:rPr>
              <a:t> </a:t>
            </a:r>
            <a:r>
              <a:rPr lang="en-US" sz="1400" b="1" spc="-4" dirty="0">
                <a:solidFill>
                  <a:schemeClr val="tx2"/>
                </a:solidFill>
                <a:latin typeface="Arial"/>
                <a:cs typeface="Arial"/>
              </a:rPr>
              <a:t>to d</a:t>
            </a:r>
            <a:r>
              <a:rPr sz="1400" b="1" spc="-4" dirty="0">
                <a:solidFill>
                  <a:schemeClr val="tx2"/>
                </a:solidFill>
                <a:latin typeface="Arial"/>
                <a:cs typeface="Arial"/>
              </a:rPr>
              <a:t>rive </a:t>
            </a:r>
            <a:r>
              <a:rPr sz="1400" b="1" dirty="0">
                <a:solidFill>
                  <a:schemeClr val="tx2"/>
                </a:solidFill>
                <a:latin typeface="Arial"/>
                <a:cs typeface="Arial"/>
              </a:rPr>
              <a:t>sales-ready</a:t>
            </a:r>
            <a:r>
              <a:rPr sz="1400" b="1" spc="-97" dirty="0">
                <a:solidFill>
                  <a:schemeClr val="tx2"/>
                </a:solidFill>
                <a:latin typeface="Arial"/>
                <a:cs typeface="Arial"/>
              </a:rPr>
              <a:t> </a:t>
            </a:r>
            <a:r>
              <a:rPr sz="1400" b="1" dirty="0">
                <a:solidFill>
                  <a:schemeClr val="tx2"/>
                </a:solidFill>
                <a:latin typeface="Arial"/>
                <a:cs typeface="Arial"/>
              </a:rPr>
              <a:t>leads</a:t>
            </a:r>
            <a:endParaRPr sz="1400" dirty="0">
              <a:solidFill>
                <a:schemeClr val="tx2"/>
              </a:solidFill>
              <a:latin typeface="Arial"/>
              <a:cs typeface="Arial"/>
            </a:endParaRPr>
          </a:p>
        </p:txBody>
      </p:sp>
      <p:sp>
        <p:nvSpPr>
          <p:cNvPr id="8" name="object 8">
            <a:extLst>
              <a:ext uri="{FF2B5EF4-FFF2-40B4-BE49-F238E27FC236}">
                <a16:creationId xmlns:a16="http://schemas.microsoft.com/office/drawing/2014/main" id="{BD563D57-EECF-304D-B572-ACE3345FBD5F}"/>
              </a:ext>
            </a:extLst>
          </p:cNvPr>
          <p:cNvSpPr/>
          <p:nvPr/>
        </p:nvSpPr>
        <p:spPr>
          <a:xfrm>
            <a:off x="5630863" y="2338388"/>
            <a:ext cx="169862" cy="169862"/>
          </a:xfrm>
          <a:prstGeom prst="rect">
            <a:avLst/>
          </a:prstGeom>
          <a:blipFill>
            <a:blip r:embed="rId3"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9" name="object 9">
            <a:extLst>
              <a:ext uri="{FF2B5EF4-FFF2-40B4-BE49-F238E27FC236}">
                <a16:creationId xmlns:a16="http://schemas.microsoft.com/office/drawing/2014/main" id="{03F8B11A-9684-1345-9E45-81F8A123DDDD}"/>
              </a:ext>
            </a:extLst>
          </p:cNvPr>
          <p:cNvSpPr/>
          <p:nvPr/>
        </p:nvSpPr>
        <p:spPr>
          <a:xfrm>
            <a:off x="5630863" y="2917825"/>
            <a:ext cx="169862" cy="169863"/>
          </a:xfrm>
          <a:prstGeom prst="rect">
            <a:avLst/>
          </a:prstGeom>
          <a:blipFill>
            <a:blip r:embed="rId3"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10" name="object 10">
            <a:extLst>
              <a:ext uri="{FF2B5EF4-FFF2-40B4-BE49-F238E27FC236}">
                <a16:creationId xmlns:a16="http://schemas.microsoft.com/office/drawing/2014/main" id="{84915C89-9AF3-244B-8F95-854209E07635}"/>
              </a:ext>
            </a:extLst>
          </p:cNvPr>
          <p:cNvSpPr/>
          <p:nvPr/>
        </p:nvSpPr>
        <p:spPr>
          <a:xfrm>
            <a:off x="5630863" y="3970338"/>
            <a:ext cx="169862" cy="166687"/>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38919" name="object 11">
            <a:extLst>
              <a:ext uri="{FF2B5EF4-FFF2-40B4-BE49-F238E27FC236}">
                <a16:creationId xmlns:a16="http://schemas.microsoft.com/office/drawing/2014/main" id="{48D2BFCB-696B-45FD-9419-F5E83A6C407B}"/>
              </a:ext>
            </a:extLst>
          </p:cNvPr>
          <p:cNvSpPr txBox="1">
            <a:spLocks noChangeArrowheads="1"/>
          </p:cNvSpPr>
          <p:nvPr/>
        </p:nvSpPr>
        <p:spPr bwMode="auto">
          <a:xfrm>
            <a:off x="5607050" y="2189163"/>
            <a:ext cx="4652963" cy="19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a:cs typeface="Arial" panose="020B0604020202020204" pitchFamily="34" charset="0"/>
              </a:rPr>
              <a:t>Content includes whitepapers, webcasts and case studies</a:t>
            </a:r>
          </a:p>
          <a:p>
            <a:pPr eaLnBrk="1" hangingPunct="1">
              <a:lnSpc>
                <a:spcPct val="100000"/>
              </a:lnSpc>
              <a:spcBef>
                <a:spcPts val="25"/>
              </a:spcBef>
              <a:buFontTx/>
              <a:buNone/>
            </a:pPr>
            <a:endParaRPr lang="en-US" altLang="en-US" sz="1400">
              <a:cs typeface="Arial" panose="020B0604020202020204" pitchFamily="34" charset="0"/>
            </a:endParaRPr>
          </a:p>
          <a:p>
            <a:pPr eaLnBrk="1" hangingPunct="1">
              <a:lnSpc>
                <a:spcPct val="100000"/>
              </a:lnSpc>
              <a:spcBef>
                <a:spcPct val="0"/>
              </a:spcBef>
              <a:buFontTx/>
              <a:buNone/>
            </a:pPr>
            <a:r>
              <a:rPr lang="en-US" altLang="en-US" sz="1400">
                <a:cs typeface="Arial" panose="020B0604020202020204" pitchFamily="34" charset="0"/>
              </a:rPr>
              <a:t>All leads are screened to ensure they are from legitimate healthcare organizations. </a:t>
            </a:r>
          </a:p>
          <a:p>
            <a:pPr eaLnBrk="1" hangingPunct="1">
              <a:lnSpc>
                <a:spcPct val="100000"/>
              </a:lnSpc>
              <a:spcBef>
                <a:spcPct val="0"/>
              </a:spcBef>
              <a:buFontTx/>
              <a:buNone/>
            </a:pPr>
            <a:endParaRPr lang="en-US" altLang="en-US" sz="1400">
              <a:cs typeface="Arial" panose="020B0604020202020204" pitchFamily="34" charset="0"/>
            </a:endParaRPr>
          </a:p>
          <a:p>
            <a:pPr eaLnBrk="1" hangingPunct="1">
              <a:lnSpc>
                <a:spcPct val="100000"/>
              </a:lnSpc>
              <a:spcBef>
                <a:spcPct val="0"/>
              </a:spcBef>
              <a:buFontTx/>
              <a:buNone/>
            </a:pPr>
            <a:r>
              <a:rPr lang="en-US" altLang="en-US" sz="1400">
                <a:cs typeface="Arial" panose="020B0604020202020204" pitchFamily="34" charset="0"/>
              </a:rPr>
              <a:t>We remove vendors, students, professors and consultants from lead delivery.</a:t>
            </a:r>
          </a:p>
          <a:p>
            <a:pPr eaLnBrk="1" hangingPunct="1">
              <a:lnSpc>
                <a:spcPct val="100000"/>
              </a:lnSpc>
              <a:spcBef>
                <a:spcPts val="13"/>
              </a:spcBef>
              <a:buFontTx/>
              <a:buNone/>
            </a:pPr>
            <a:endParaRPr lang="en-US" altLang="en-US" sz="1400">
              <a:cs typeface="Arial" panose="020B0604020202020204" pitchFamily="34" charset="0"/>
            </a:endParaRPr>
          </a:p>
          <a:p>
            <a:pPr eaLnBrk="1" hangingPunct="1">
              <a:lnSpc>
                <a:spcPct val="100000"/>
              </a:lnSpc>
              <a:spcBef>
                <a:spcPct val="0"/>
              </a:spcBef>
              <a:buFontTx/>
              <a:buNone/>
            </a:pPr>
            <a:r>
              <a:rPr lang="en-US" altLang="en-US" sz="1400">
                <a:cs typeface="Arial" panose="020B0604020202020204" pitchFamily="34" charset="0"/>
              </a:rPr>
              <a:t>Lead Filters ensure you receive the exact leads you need:</a:t>
            </a:r>
          </a:p>
        </p:txBody>
      </p:sp>
      <p:sp>
        <p:nvSpPr>
          <p:cNvPr id="12" name="object 12">
            <a:extLst>
              <a:ext uri="{FF2B5EF4-FFF2-40B4-BE49-F238E27FC236}">
                <a16:creationId xmlns:a16="http://schemas.microsoft.com/office/drawing/2014/main" id="{20A335E0-4192-064C-BA83-6D7A7FC7FE53}"/>
              </a:ext>
            </a:extLst>
          </p:cNvPr>
          <p:cNvSpPr txBox="1"/>
          <p:nvPr/>
        </p:nvSpPr>
        <p:spPr>
          <a:xfrm>
            <a:off x="5834063" y="4113213"/>
            <a:ext cx="1603375" cy="577850"/>
          </a:xfrm>
          <a:prstGeom prst="rect">
            <a:avLst/>
          </a:prstGeom>
        </p:spPr>
        <p:txBody>
          <a:bodyPr lIns="0" tIns="77881" rIns="0" bIns="0">
            <a:spAutoFit/>
          </a:bodyPr>
          <a:lstStyle/>
          <a:p>
            <a:pPr marL="168097" indent="-156891" eaLnBrk="1" fontAlgn="auto" hangingPunct="1">
              <a:spcBef>
                <a:spcPts val="613"/>
              </a:spcBef>
              <a:spcAft>
                <a:spcPts val="0"/>
              </a:spcAft>
              <a:buFontTx/>
              <a:buChar char="•"/>
              <a:tabLst>
                <a:tab pos="168658" algn="l"/>
              </a:tabLst>
              <a:defRPr/>
            </a:pPr>
            <a:r>
              <a:rPr sz="1412" spc="-4" dirty="0">
                <a:cs typeface="Arial" panose="020B0604020202020204" pitchFamily="34" charset="0"/>
              </a:rPr>
              <a:t>Job</a:t>
            </a:r>
            <a:r>
              <a:rPr sz="1412" spc="-13" dirty="0">
                <a:cs typeface="Arial" panose="020B0604020202020204" pitchFamily="34" charset="0"/>
              </a:rPr>
              <a:t> </a:t>
            </a:r>
            <a:r>
              <a:rPr sz="1412" spc="-4" dirty="0">
                <a:cs typeface="Arial" panose="020B0604020202020204" pitchFamily="34" charset="0"/>
              </a:rPr>
              <a:t>Function</a:t>
            </a:r>
            <a:endParaRPr sz="1412" dirty="0">
              <a:cs typeface="Arial" panose="020B0604020202020204" pitchFamily="34" charset="0"/>
            </a:endParaRPr>
          </a:p>
          <a:p>
            <a:pPr marL="168097" indent="-156891" eaLnBrk="1" fontAlgn="auto" hangingPunct="1">
              <a:spcBef>
                <a:spcPts val="529"/>
              </a:spcBef>
              <a:spcAft>
                <a:spcPts val="0"/>
              </a:spcAft>
              <a:buFontTx/>
              <a:buChar char="•"/>
              <a:tabLst>
                <a:tab pos="168658" algn="l"/>
              </a:tabLst>
              <a:defRPr/>
            </a:pPr>
            <a:r>
              <a:rPr sz="1412" spc="-4" dirty="0">
                <a:cs typeface="Arial" panose="020B0604020202020204" pitchFamily="34" charset="0"/>
              </a:rPr>
              <a:t>Organization</a:t>
            </a:r>
            <a:r>
              <a:rPr sz="1412" spc="-66" dirty="0">
                <a:cs typeface="Arial" panose="020B0604020202020204" pitchFamily="34" charset="0"/>
              </a:rPr>
              <a:t> </a:t>
            </a:r>
            <a:r>
              <a:rPr sz="1412" spc="-18" dirty="0">
                <a:cs typeface="Arial" panose="020B0604020202020204" pitchFamily="34" charset="0"/>
              </a:rPr>
              <a:t>Type</a:t>
            </a:r>
            <a:endParaRPr sz="1412" dirty="0">
              <a:cs typeface="Arial" panose="020B0604020202020204" pitchFamily="34" charset="0"/>
            </a:endParaRPr>
          </a:p>
        </p:txBody>
      </p:sp>
      <p:sp>
        <p:nvSpPr>
          <p:cNvPr id="13" name="object 13">
            <a:extLst>
              <a:ext uri="{FF2B5EF4-FFF2-40B4-BE49-F238E27FC236}">
                <a16:creationId xmlns:a16="http://schemas.microsoft.com/office/drawing/2014/main" id="{B5B4EAFC-AA8A-ED44-B507-FE219652BADA}"/>
              </a:ext>
            </a:extLst>
          </p:cNvPr>
          <p:cNvSpPr txBox="1"/>
          <p:nvPr/>
        </p:nvSpPr>
        <p:spPr>
          <a:xfrm>
            <a:off x="7850188" y="4113213"/>
            <a:ext cx="1663700" cy="577850"/>
          </a:xfrm>
          <a:prstGeom prst="rect">
            <a:avLst/>
          </a:prstGeom>
        </p:spPr>
        <p:txBody>
          <a:bodyPr lIns="0" tIns="77881" rIns="0" bIns="0">
            <a:spAutoFit/>
          </a:bodyPr>
          <a:lstStyle/>
          <a:p>
            <a:pPr marL="168097" indent="-156891" eaLnBrk="1" fontAlgn="auto" hangingPunct="1">
              <a:spcBef>
                <a:spcPts val="613"/>
              </a:spcBef>
              <a:spcAft>
                <a:spcPts val="0"/>
              </a:spcAft>
              <a:buFontTx/>
              <a:buChar char="•"/>
              <a:tabLst>
                <a:tab pos="168658" algn="l"/>
              </a:tabLst>
              <a:defRPr/>
            </a:pPr>
            <a:r>
              <a:rPr sz="1412" spc="-4" dirty="0">
                <a:cs typeface="Arial" panose="020B0604020202020204" pitchFamily="34" charset="0"/>
              </a:rPr>
              <a:t>Organization</a:t>
            </a:r>
            <a:r>
              <a:rPr sz="1412" spc="-57" dirty="0">
                <a:cs typeface="Arial" panose="020B0604020202020204" pitchFamily="34" charset="0"/>
              </a:rPr>
              <a:t> </a:t>
            </a:r>
            <a:r>
              <a:rPr sz="1412" spc="-4" dirty="0">
                <a:cs typeface="Arial" panose="020B0604020202020204" pitchFamily="34" charset="0"/>
              </a:rPr>
              <a:t>Size</a:t>
            </a:r>
            <a:endParaRPr sz="1412" dirty="0">
              <a:cs typeface="Arial" panose="020B0604020202020204" pitchFamily="34" charset="0"/>
            </a:endParaRPr>
          </a:p>
          <a:p>
            <a:pPr marL="168097" indent="-156891" eaLnBrk="1" fontAlgn="auto" hangingPunct="1">
              <a:spcBef>
                <a:spcPts val="529"/>
              </a:spcBef>
              <a:spcAft>
                <a:spcPts val="0"/>
              </a:spcAft>
              <a:buFontTx/>
              <a:buChar char="•"/>
              <a:tabLst>
                <a:tab pos="168658" algn="l"/>
              </a:tabLst>
              <a:defRPr/>
            </a:pPr>
            <a:r>
              <a:rPr sz="1412" dirty="0">
                <a:cs typeface="Arial" panose="020B0604020202020204" pitchFamily="34" charset="0"/>
              </a:rPr>
              <a:t>Account-Based</a:t>
            </a:r>
          </a:p>
        </p:txBody>
      </p:sp>
      <p:sp>
        <p:nvSpPr>
          <p:cNvPr id="14" name="object 14">
            <a:extLst>
              <a:ext uri="{FF2B5EF4-FFF2-40B4-BE49-F238E27FC236}">
                <a16:creationId xmlns:a16="http://schemas.microsoft.com/office/drawing/2014/main" id="{4ADE8359-B78D-624F-9371-65B23F8F6E97}"/>
              </a:ext>
            </a:extLst>
          </p:cNvPr>
          <p:cNvSpPr/>
          <p:nvPr/>
        </p:nvSpPr>
        <p:spPr>
          <a:xfrm>
            <a:off x="5630863" y="4935538"/>
            <a:ext cx="169862" cy="168275"/>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38923" name="object 15">
            <a:extLst>
              <a:ext uri="{FF2B5EF4-FFF2-40B4-BE49-F238E27FC236}">
                <a16:creationId xmlns:a16="http://schemas.microsoft.com/office/drawing/2014/main" id="{2AFE3AE4-AD1C-4717-8D73-659D0F1DB6C2}"/>
              </a:ext>
            </a:extLst>
          </p:cNvPr>
          <p:cNvSpPr txBox="1">
            <a:spLocks noChangeArrowheads="1"/>
          </p:cNvSpPr>
          <p:nvPr/>
        </p:nvSpPr>
        <p:spPr bwMode="auto">
          <a:xfrm>
            <a:off x="5611813" y="4776788"/>
            <a:ext cx="5735637"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a:cs typeface="Arial" panose="020B0604020202020204" pitchFamily="34" charset="0"/>
              </a:rPr>
              <a:t>Nurture leads through the sales funnel:</a:t>
            </a:r>
          </a:p>
          <a:p>
            <a:pPr eaLnBrk="1" hangingPunct="1">
              <a:lnSpc>
                <a:spcPct val="100000"/>
              </a:lnSpc>
              <a:spcBef>
                <a:spcPct val="0"/>
              </a:spcBef>
              <a:buFontTx/>
              <a:buChar char="•"/>
            </a:pPr>
            <a:r>
              <a:rPr lang="en-US" altLang="en-US" sz="1400">
                <a:cs typeface="Arial" panose="020B0604020202020204" pitchFamily="34" charset="0"/>
              </a:rPr>
              <a:t>Retarget leads with more detailed content</a:t>
            </a:r>
          </a:p>
          <a:p>
            <a:pPr eaLnBrk="1" hangingPunct="1">
              <a:lnSpc>
                <a:spcPct val="100000"/>
              </a:lnSpc>
              <a:spcBef>
                <a:spcPts val="525"/>
              </a:spcBef>
              <a:buFontTx/>
              <a:buChar char="•"/>
            </a:pPr>
            <a:r>
              <a:rPr lang="en-US" altLang="en-US" sz="1400">
                <a:cs typeface="Arial" panose="020B0604020202020204" pitchFamily="34" charset="0"/>
              </a:rPr>
              <a:t>Deliver more qualified leads to your sales team</a:t>
            </a:r>
          </a:p>
          <a:p>
            <a:pPr eaLnBrk="1" hangingPunct="1">
              <a:lnSpc>
                <a:spcPct val="100000"/>
              </a:lnSpc>
              <a:spcBef>
                <a:spcPts val="525"/>
              </a:spcBef>
              <a:buFontTx/>
              <a:buChar char="•"/>
            </a:pPr>
            <a:r>
              <a:rPr lang="en-US" altLang="en-US" sz="1400">
                <a:cs typeface="Arial" panose="020B0604020202020204" pitchFamily="34" charset="0"/>
              </a:rPr>
              <a:t>Comprehensive reporting based on lead activity and engagement</a:t>
            </a:r>
          </a:p>
        </p:txBody>
      </p:sp>
      <p:sp>
        <p:nvSpPr>
          <p:cNvPr id="17" name="object 6">
            <a:extLst>
              <a:ext uri="{FF2B5EF4-FFF2-40B4-BE49-F238E27FC236}">
                <a16:creationId xmlns:a16="http://schemas.microsoft.com/office/drawing/2014/main" id="{10693DE9-B542-4BDB-BF65-84F1270A465E}"/>
              </a:ext>
            </a:extLst>
          </p:cNvPr>
          <p:cNvSpPr/>
          <p:nvPr/>
        </p:nvSpPr>
        <p:spPr>
          <a:xfrm>
            <a:off x="387350" y="1627188"/>
            <a:ext cx="3025775" cy="3221037"/>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pic>
        <p:nvPicPr>
          <p:cNvPr id="38925" name="Picture 3">
            <a:extLst>
              <a:ext uri="{FF2B5EF4-FFF2-40B4-BE49-F238E27FC236}">
                <a16:creationId xmlns:a16="http://schemas.microsoft.com/office/drawing/2014/main" id="{7DA3A90B-05B2-4758-BC9D-E0D378529B64}"/>
              </a:ext>
            </a:extLst>
          </p:cNvPr>
          <p:cNvPicPr>
            <a:picLocks noChangeAspect="1"/>
          </p:cNvPicPr>
          <p:nvPr/>
        </p:nvPicPr>
        <p:blipFill>
          <a:blip r:embed="rId5">
            <a:extLst>
              <a:ext uri="{28A0092B-C50C-407E-A947-70E740481C1C}">
                <a14:useLocalDpi xmlns:a14="http://schemas.microsoft.com/office/drawing/2010/main" val="0"/>
              </a:ext>
            </a:extLst>
          </a:blip>
          <a:srcRect l="15150" t="12613" r="64059" b="5463"/>
          <a:stretch>
            <a:fillRect/>
          </a:stretch>
        </p:blipFill>
        <p:spPr bwMode="auto">
          <a:xfrm>
            <a:off x="655638" y="1627188"/>
            <a:ext cx="2432050" cy="3149600"/>
          </a:xfrm>
          <a:prstGeom prst="rect">
            <a:avLst/>
          </a:prstGeom>
          <a:noFill/>
          <a:ln w="9525">
            <a:solidFill>
              <a:srgbClr val="7F7F7F"/>
            </a:solidFill>
            <a:miter lim="800000"/>
            <a:headEnd/>
            <a:tailEnd/>
          </a:ln>
          <a:extLst>
            <a:ext uri="{909E8E84-426E-40DD-AFC4-6F175D3DCCD1}">
              <a14:hiddenFill xmlns:a14="http://schemas.microsoft.com/office/drawing/2010/main">
                <a:solidFill>
                  <a:srgbClr val="FFFFFF"/>
                </a:solidFill>
              </a14:hiddenFill>
            </a:ext>
          </a:extLst>
        </p:spPr>
      </p:pic>
      <p:pic>
        <p:nvPicPr>
          <p:cNvPr id="38926" name="Picture 1">
            <a:extLst>
              <a:ext uri="{FF2B5EF4-FFF2-40B4-BE49-F238E27FC236}">
                <a16:creationId xmlns:a16="http://schemas.microsoft.com/office/drawing/2014/main" id="{CF7EDE3B-751B-4A35-B598-623140E55892}"/>
              </a:ext>
            </a:extLst>
          </p:cNvPr>
          <p:cNvPicPr>
            <a:picLocks noChangeAspect="1"/>
          </p:cNvPicPr>
          <p:nvPr/>
        </p:nvPicPr>
        <p:blipFill>
          <a:blip r:embed="rId6">
            <a:extLst>
              <a:ext uri="{28A0092B-C50C-407E-A947-70E740481C1C}">
                <a14:useLocalDpi xmlns:a14="http://schemas.microsoft.com/office/drawing/2010/main" val="0"/>
              </a:ext>
            </a:extLst>
          </a:blip>
          <a:srcRect l="15152" t="12611" r="63924" b="18497"/>
          <a:stretch>
            <a:fillRect/>
          </a:stretch>
        </p:blipFill>
        <p:spPr bwMode="auto">
          <a:xfrm>
            <a:off x="2733675" y="3567113"/>
            <a:ext cx="2292350" cy="2478087"/>
          </a:xfrm>
          <a:prstGeom prst="rect">
            <a:avLst/>
          </a:prstGeom>
          <a:noFill/>
          <a:ln w="9525">
            <a:solidFill>
              <a:srgbClr val="7F7F7F"/>
            </a:solidFill>
            <a:miter lim="800000"/>
            <a:headEnd/>
            <a:tailEnd/>
          </a:ln>
          <a:extLst>
            <a:ext uri="{909E8E84-426E-40DD-AFC4-6F175D3DCCD1}">
              <a14:hiddenFill xmlns:a14="http://schemas.microsoft.com/office/drawing/2010/main">
                <a:solidFill>
                  <a:srgbClr val="FFFFFF"/>
                </a:solidFill>
              </a14:hiddenFill>
            </a:ext>
          </a:extLst>
        </p:spPr>
      </p:pic>
      <p:sp>
        <p:nvSpPr>
          <p:cNvPr id="16" name="object 6">
            <a:extLst>
              <a:ext uri="{FF2B5EF4-FFF2-40B4-BE49-F238E27FC236}">
                <a16:creationId xmlns:a16="http://schemas.microsoft.com/office/drawing/2014/main" id="{1C1000FB-4689-6D43-B3B6-2FDAA49B007C}"/>
              </a:ext>
            </a:extLst>
          </p:cNvPr>
          <p:cNvSpPr txBox="1">
            <a:spLocks noGrp="1"/>
          </p:cNvSpPr>
          <p:nvPr>
            <p:ph type="title"/>
          </p:nvPr>
        </p:nvSpPr>
        <p:spPr>
          <a:xfrm>
            <a:off x="550863" y="685800"/>
            <a:ext cx="10506075" cy="565150"/>
          </a:xfrm>
        </p:spPr>
        <p:txBody>
          <a:bodyPr lIns="0" tIns="10646" rIns="0" bIns="0" rtlCol="0">
            <a:spAutoFit/>
          </a:bodyPr>
          <a:lstStyle/>
          <a:p>
            <a:pPr marL="11206" eaLnBrk="1" fontAlgn="auto" hangingPunct="1">
              <a:lnSpc>
                <a:spcPct val="100000"/>
              </a:lnSpc>
              <a:spcBef>
                <a:spcPts val="84"/>
              </a:spcBef>
              <a:spcAft>
                <a:spcPts val="0"/>
              </a:spcAft>
              <a:defRPr/>
            </a:pPr>
            <a:r>
              <a:rPr lang="en-US" spc="-4" dirty="0"/>
              <a:t>Content Syndication &amp; Lead Nurturing</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object 5">
            <a:extLst>
              <a:ext uri="{FF2B5EF4-FFF2-40B4-BE49-F238E27FC236}">
                <a16:creationId xmlns:a16="http://schemas.microsoft.com/office/drawing/2014/main" id="{5C54AFEC-EB4A-40F8-A534-E256CAE67A59}"/>
              </a:ext>
            </a:extLst>
          </p:cNvPr>
          <p:cNvGrpSpPr>
            <a:grpSpLocks/>
          </p:cNvGrpSpPr>
          <p:nvPr/>
        </p:nvGrpSpPr>
        <p:grpSpPr bwMode="auto">
          <a:xfrm>
            <a:off x="5904411" y="685800"/>
            <a:ext cx="3474720" cy="3108960"/>
            <a:chOff x="4032" y="720"/>
            <a:chExt cx="2336" cy="2104"/>
          </a:xfrm>
        </p:grpSpPr>
        <p:pic>
          <p:nvPicPr>
            <p:cNvPr id="39944" name="object 5">
              <a:extLst>
                <a:ext uri="{FF2B5EF4-FFF2-40B4-BE49-F238E27FC236}">
                  <a16:creationId xmlns:a16="http://schemas.microsoft.com/office/drawing/2014/main" id="{28B3001C-B58B-47D7-9D23-B1B3EAC65C4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 y="720"/>
              <a:ext cx="2336" cy="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ext Box 2">
              <a:extLst>
                <a:ext uri="{FF2B5EF4-FFF2-40B4-BE49-F238E27FC236}">
                  <a16:creationId xmlns:a16="http://schemas.microsoft.com/office/drawing/2014/main" id="{FE6334E5-7438-4436-A821-480C18E05E3F}"/>
                </a:ext>
              </a:extLst>
            </p:cNvPr>
            <p:cNvSpPr txBox="1">
              <a:spLocks noChangeArrowheads="1"/>
            </p:cNvSpPr>
            <p:nvPr/>
          </p:nvSpPr>
          <p:spPr bwMode="auto">
            <a:xfrm>
              <a:off x="4034" y="731"/>
              <a:ext cx="2329" cy="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ct val="0"/>
                </a:spcBef>
                <a:buFontTx/>
                <a:buNone/>
              </a:pPr>
              <a:endParaRPr lang="en-US" altLang="en-US" sz="1500" dirty="0"/>
            </a:p>
          </p:txBody>
        </p:sp>
      </p:grpSp>
      <p:sp>
        <p:nvSpPr>
          <p:cNvPr id="10" name="object 10">
            <a:extLst>
              <a:ext uri="{FF2B5EF4-FFF2-40B4-BE49-F238E27FC236}">
                <a16:creationId xmlns:a16="http://schemas.microsoft.com/office/drawing/2014/main" id="{2B922129-540D-2F4D-8A47-63F0404377D9}"/>
              </a:ext>
            </a:extLst>
          </p:cNvPr>
          <p:cNvSpPr txBox="1"/>
          <p:nvPr/>
        </p:nvSpPr>
        <p:spPr>
          <a:xfrm>
            <a:off x="276225" y="2103438"/>
            <a:ext cx="5873750" cy="4102100"/>
          </a:xfrm>
          <a:prstGeom prst="rect">
            <a:avLst/>
          </a:prstGeom>
        </p:spPr>
        <p:txBody>
          <a:bodyPr lIns="0" tIns="11206" rIns="0" bIns="0">
            <a:spAutoFit/>
          </a:bodyPr>
          <a:lstStyle>
            <a:lvl1pPr marL="349250">
              <a:tabLst>
                <a:tab pos="508000" algn="l"/>
              </a:tabLst>
              <a:defRPr>
                <a:solidFill>
                  <a:schemeClr val="tx1"/>
                </a:solidFill>
                <a:latin typeface="Arial" panose="020B0604020202020204" pitchFamily="34" charset="0"/>
              </a:defRPr>
            </a:lvl1pPr>
            <a:lvl2pPr marL="939800" indent="-155575">
              <a:tabLst>
                <a:tab pos="508000" algn="l"/>
              </a:tabLst>
              <a:defRPr>
                <a:solidFill>
                  <a:schemeClr val="tx1"/>
                </a:solidFill>
                <a:latin typeface="Arial" panose="020B0604020202020204" pitchFamily="34" charset="0"/>
              </a:defRPr>
            </a:lvl2pPr>
            <a:lvl3pPr marL="1143000" indent="-228600">
              <a:tabLst>
                <a:tab pos="508000" algn="l"/>
              </a:tabLst>
              <a:defRPr>
                <a:solidFill>
                  <a:schemeClr val="tx1"/>
                </a:solidFill>
                <a:latin typeface="Arial" panose="020B0604020202020204" pitchFamily="34" charset="0"/>
              </a:defRPr>
            </a:lvl3pPr>
            <a:lvl4pPr marL="1600200" indent="-228600">
              <a:tabLst>
                <a:tab pos="508000" algn="l"/>
              </a:tabLst>
              <a:defRPr>
                <a:solidFill>
                  <a:schemeClr val="tx1"/>
                </a:solidFill>
                <a:latin typeface="Arial" panose="020B0604020202020204" pitchFamily="34" charset="0"/>
              </a:defRPr>
            </a:lvl4pPr>
            <a:lvl5pPr marL="2057400" indent="-228600">
              <a:tabLst>
                <a:tab pos="508000" algn="l"/>
              </a:tabLst>
              <a:defRPr>
                <a:solidFill>
                  <a:schemeClr val="tx1"/>
                </a:solidFill>
                <a:latin typeface="Arial" panose="020B0604020202020204" pitchFamily="34" charset="0"/>
              </a:defRPr>
            </a:lvl5pPr>
            <a:lvl6pPr marL="2514600" indent="-228600" fontAlgn="base">
              <a:spcBef>
                <a:spcPct val="0"/>
              </a:spcBef>
              <a:spcAft>
                <a:spcPct val="0"/>
              </a:spcAft>
              <a:tabLst>
                <a:tab pos="508000" algn="l"/>
              </a:tabLst>
              <a:defRPr>
                <a:solidFill>
                  <a:schemeClr val="tx1"/>
                </a:solidFill>
                <a:latin typeface="Arial" panose="020B0604020202020204" pitchFamily="34" charset="0"/>
              </a:defRPr>
            </a:lvl6pPr>
            <a:lvl7pPr marL="2971800" indent="-228600" fontAlgn="base">
              <a:spcBef>
                <a:spcPct val="0"/>
              </a:spcBef>
              <a:spcAft>
                <a:spcPct val="0"/>
              </a:spcAft>
              <a:tabLst>
                <a:tab pos="508000" algn="l"/>
              </a:tabLst>
              <a:defRPr>
                <a:solidFill>
                  <a:schemeClr val="tx1"/>
                </a:solidFill>
                <a:latin typeface="Arial" panose="020B0604020202020204" pitchFamily="34" charset="0"/>
              </a:defRPr>
            </a:lvl7pPr>
            <a:lvl8pPr marL="3429000" indent="-228600" fontAlgn="base">
              <a:spcBef>
                <a:spcPct val="0"/>
              </a:spcBef>
              <a:spcAft>
                <a:spcPct val="0"/>
              </a:spcAft>
              <a:tabLst>
                <a:tab pos="508000" algn="l"/>
              </a:tabLst>
              <a:defRPr>
                <a:solidFill>
                  <a:schemeClr val="tx1"/>
                </a:solidFill>
                <a:latin typeface="Arial" panose="020B0604020202020204" pitchFamily="34" charset="0"/>
              </a:defRPr>
            </a:lvl8pPr>
            <a:lvl9pPr marL="3886200" indent="-228600" fontAlgn="base">
              <a:spcBef>
                <a:spcPct val="0"/>
              </a:spcBef>
              <a:spcAft>
                <a:spcPct val="0"/>
              </a:spcAft>
              <a:tabLst>
                <a:tab pos="508000" algn="l"/>
              </a:tabLst>
              <a:defRPr>
                <a:solidFill>
                  <a:schemeClr val="tx1"/>
                </a:solidFill>
                <a:latin typeface="Arial" panose="020B0604020202020204" pitchFamily="34" charset="0"/>
              </a:defRPr>
            </a:lvl9pPr>
          </a:lstStyle>
          <a:p>
            <a:pPr eaLnBrk="1" hangingPunct="1">
              <a:spcBef>
                <a:spcPts val="638"/>
              </a:spcBef>
              <a:defRPr/>
            </a:pPr>
            <a:r>
              <a:rPr lang="en-US" altLang="en-US" sz="1400" b="1" dirty="0">
                <a:cs typeface="Arial" panose="020B0604020202020204" pitchFamily="34" charset="0"/>
              </a:rPr>
              <a:t>Editorial Webcasts</a:t>
            </a:r>
          </a:p>
          <a:p>
            <a:pPr marL="635000" indent="-285750" eaLnBrk="1" hangingPunct="1">
              <a:spcBef>
                <a:spcPts val="638"/>
              </a:spcBef>
              <a:buFont typeface="Arial" panose="020B0604020202020204" pitchFamily="34" charset="0"/>
              <a:buChar char="•"/>
              <a:defRPr/>
            </a:pPr>
            <a:r>
              <a:rPr lang="en-US" altLang="en-US" sz="1400" dirty="0">
                <a:cs typeface="Arial" panose="020B0604020202020204" pitchFamily="34" charset="0"/>
              </a:rPr>
              <a:t>Editor-driven webcast on your topic of choice</a:t>
            </a:r>
          </a:p>
          <a:p>
            <a:pPr marL="635000" indent="-285750" eaLnBrk="1" hangingPunct="1">
              <a:spcBef>
                <a:spcPts val="525"/>
              </a:spcBef>
              <a:buFont typeface="Arial" panose="020B0604020202020204" pitchFamily="34" charset="0"/>
              <a:buChar char="•"/>
              <a:defRPr/>
            </a:pPr>
            <a:r>
              <a:rPr lang="en-US" altLang="en-US" sz="1400" dirty="0">
                <a:cs typeface="Arial" panose="020B0604020202020204" pitchFamily="34" charset="0"/>
              </a:rPr>
              <a:t>Our editors write content and recruit industry speaker(s)</a:t>
            </a:r>
          </a:p>
          <a:p>
            <a:pPr marL="635000" indent="-285750" eaLnBrk="1" hangingPunct="1">
              <a:spcBef>
                <a:spcPts val="25"/>
              </a:spcBef>
              <a:buClr>
                <a:srgbClr val="344B5A"/>
              </a:buClr>
              <a:buFont typeface="Arial" panose="020B0604020202020204" pitchFamily="34" charset="0"/>
              <a:buChar char="•"/>
              <a:defRPr/>
            </a:pPr>
            <a:endParaRPr lang="en-US" altLang="en-US" sz="1400" dirty="0">
              <a:latin typeface="Times New Roman" panose="02020603050405020304" pitchFamily="18" charset="0"/>
              <a:cs typeface="Times New Roman" panose="02020603050405020304" pitchFamily="18" charset="0"/>
            </a:endParaRPr>
          </a:p>
          <a:p>
            <a:pPr eaLnBrk="1" hangingPunct="1">
              <a:defRPr/>
            </a:pPr>
            <a:r>
              <a:rPr lang="en-US" altLang="en-US" sz="1400" b="1" dirty="0">
                <a:cs typeface="Arial" panose="020B0604020202020204" pitchFamily="34" charset="0"/>
              </a:rPr>
              <a:t>Vendor Webcasts</a:t>
            </a:r>
          </a:p>
          <a:p>
            <a:pPr marL="635000" indent="-285750" eaLnBrk="1" hangingPunct="1">
              <a:spcBef>
                <a:spcPts val="525"/>
              </a:spcBef>
              <a:buFont typeface="Arial" panose="020B0604020202020204" pitchFamily="34" charset="0"/>
              <a:buChar char="•"/>
              <a:defRPr/>
            </a:pPr>
            <a:r>
              <a:rPr lang="en-US" altLang="en-US" sz="1400" dirty="0">
                <a:cs typeface="Arial" panose="020B0604020202020204" pitchFamily="34" charset="0"/>
              </a:rPr>
              <a:t>Content is 100% controlled by vendor</a:t>
            </a:r>
          </a:p>
          <a:p>
            <a:pPr marL="635000" indent="-285750" eaLnBrk="1" hangingPunct="1">
              <a:spcBef>
                <a:spcPts val="525"/>
              </a:spcBef>
              <a:buFont typeface="Arial" panose="020B0604020202020204" pitchFamily="34" charset="0"/>
              <a:buChar char="•"/>
              <a:defRPr/>
            </a:pPr>
            <a:r>
              <a:rPr lang="en-US" altLang="en-US" sz="1400" dirty="0">
                <a:cs typeface="Arial" panose="020B0604020202020204" pitchFamily="34" charset="0"/>
              </a:rPr>
              <a:t>Best Practices for Success:</a:t>
            </a:r>
          </a:p>
          <a:p>
            <a:pPr marL="1069975" lvl="1" indent="-285750" eaLnBrk="1" hangingPunct="1">
              <a:spcBef>
                <a:spcPts val="1175"/>
              </a:spcBef>
              <a:buFont typeface="Arial" panose="020B0604020202020204" pitchFamily="34" charset="0"/>
              <a:buChar char="•"/>
              <a:defRPr/>
            </a:pPr>
            <a:r>
              <a:rPr lang="en-US" altLang="en-US" sz="1400" dirty="0">
                <a:cs typeface="Arial" panose="020B0604020202020204" pitchFamily="34" charset="0"/>
              </a:rPr>
              <a:t>Deliver education, high-level problem-solving </a:t>
            </a:r>
            <a:br>
              <a:rPr lang="en-US" altLang="en-US" sz="1400" dirty="0">
                <a:cs typeface="Arial" panose="020B0604020202020204" pitchFamily="34" charset="0"/>
              </a:rPr>
            </a:br>
            <a:r>
              <a:rPr lang="en-US" altLang="en-US" sz="1400" dirty="0">
                <a:cs typeface="Arial" panose="020B0604020202020204" pitchFamily="34" charset="0"/>
              </a:rPr>
              <a:t>and thought leadership</a:t>
            </a:r>
          </a:p>
          <a:p>
            <a:pPr marL="1069975" lvl="1" indent="-285750" eaLnBrk="1" hangingPunct="1">
              <a:spcBef>
                <a:spcPts val="1175"/>
              </a:spcBef>
              <a:buFont typeface="Arial" panose="020B0604020202020204" pitchFamily="34" charset="0"/>
              <a:buChar char="•"/>
              <a:defRPr/>
            </a:pPr>
            <a:r>
              <a:rPr lang="en-US" altLang="en-US" sz="1400" dirty="0">
                <a:cs typeface="Arial" panose="020B0604020202020204" pitchFamily="34" charset="0"/>
              </a:rPr>
              <a:t>Ask a client to tell their story; audiences want to hear about first-hand experience. Case studies also perform well.</a:t>
            </a:r>
          </a:p>
          <a:p>
            <a:pPr marL="1069975" lvl="1" indent="-285750" eaLnBrk="1" hangingPunct="1">
              <a:spcBef>
                <a:spcPts val="1175"/>
              </a:spcBef>
              <a:buFont typeface="Arial" panose="020B0604020202020204" pitchFamily="34" charset="0"/>
              <a:buChar char="•"/>
              <a:defRPr/>
            </a:pPr>
            <a:r>
              <a:rPr lang="en-US" altLang="en-US" sz="1400" dirty="0">
                <a:cs typeface="Arial" panose="020B0604020202020204" pitchFamily="34" charset="0"/>
              </a:rPr>
              <a:t>Speakers: VP or above, preferably thought leaders</a:t>
            </a:r>
          </a:p>
          <a:p>
            <a:pPr marL="1069975" lvl="1" indent="-285750" eaLnBrk="1" hangingPunct="1">
              <a:spcBef>
                <a:spcPts val="525"/>
              </a:spcBef>
              <a:buFont typeface="Arial" panose="020B0604020202020204" pitchFamily="34" charset="0"/>
              <a:buChar char="•"/>
              <a:defRPr/>
            </a:pPr>
            <a:r>
              <a:rPr lang="en-US" altLang="en-US" sz="1400" dirty="0">
                <a:cs typeface="Arial" panose="020B0604020202020204" pitchFamily="34" charset="0"/>
              </a:rPr>
              <a:t>Don’t present demos or sales pitches</a:t>
            </a:r>
          </a:p>
          <a:p>
            <a:pPr marL="1069975" lvl="1" indent="-285750" eaLnBrk="1" hangingPunct="1">
              <a:spcBef>
                <a:spcPts val="525"/>
              </a:spcBef>
              <a:buFont typeface="Arial" panose="020B0604020202020204" pitchFamily="34" charset="0"/>
              <a:buChar char="•"/>
              <a:defRPr/>
            </a:pPr>
            <a:r>
              <a:rPr lang="en-US" altLang="en-US" sz="1400" dirty="0">
                <a:cs typeface="Arial" panose="020B0604020202020204" pitchFamily="34" charset="0"/>
              </a:rPr>
              <a:t>Clearly identify attendee benefits</a:t>
            </a:r>
          </a:p>
          <a:p>
            <a:pPr lvl="1" eaLnBrk="1" hangingPunct="1">
              <a:spcBef>
                <a:spcPts val="38"/>
              </a:spcBef>
              <a:buClr>
                <a:srgbClr val="344B5A"/>
              </a:buClr>
              <a:buFont typeface="Arial" panose="020B0604020202020204" pitchFamily="34" charset="0"/>
              <a:buChar char="•"/>
              <a:defRPr/>
            </a:pPr>
            <a:endParaRPr lang="en-US" altLang="en-US" sz="14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103769F2-2592-4849-A4CE-BD0D62741EA8}"/>
              </a:ext>
            </a:extLst>
          </p:cNvPr>
          <p:cNvSpPr txBox="1"/>
          <p:nvPr/>
        </p:nvSpPr>
        <p:spPr>
          <a:xfrm>
            <a:off x="6046788" y="4584700"/>
            <a:ext cx="4673600" cy="1665288"/>
          </a:xfrm>
          <a:prstGeom prst="rect">
            <a:avLst/>
          </a:prstGeom>
          <a:noFill/>
        </p:spPr>
        <p:txBody>
          <a:bodyPr>
            <a:spAutoFit/>
          </a:bodyPr>
          <a:lstStyle>
            <a:lvl1pPr marL="2825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1400" b="1" dirty="0">
                <a:cs typeface="Arial" panose="020B0604020202020204" pitchFamily="34" charset="0"/>
              </a:rPr>
              <a:t>Webcasts include:</a:t>
            </a:r>
            <a:endParaRPr lang="en-US" altLang="en-US" sz="1400" dirty="0">
              <a:cs typeface="Arial" panose="020B0604020202020204" pitchFamily="34" charset="0"/>
            </a:endParaRPr>
          </a:p>
          <a:p>
            <a:pPr marL="568325" indent="-285750" eaLnBrk="1" hangingPunct="1">
              <a:spcBef>
                <a:spcPts val="638"/>
              </a:spcBef>
              <a:buFont typeface="Arial" panose="020B0604020202020204" pitchFamily="34" charset="0"/>
              <a:buChar char="•"/>
              <a:defRPr/>
            </a:pPr>
            <a:r>
              <a:rPr lang="en-US" altLang="en-US" sz="1400" dirty="0">
                <a:cs typeface="Arial" panose="020B0604020202020204" pitchFamily="34" charset="0"/>
              </a:rPr>
              <a:t>Minimum lead guarantee, but no cap</a:t>
            </a:r>
          </a:p>
          <a:p>
            <a:pPr marL="568325" indent="-285750" eaLnBrk="1" hangingPunct="1">
              <a:spcBef>
                <a:spcPts val="525"/>
              </a:spcBef>
              <a:buFont typeface="Arial" panose="020B0604020202020204" pitchFamily="34" charset="0"/>
              <a:buChar char="•"/>
              <a:defRPr/>
            </a:pPr>
            <a:r>
              <a:rPr lang="en-US" altLang="en-US" sz="1400" dirty="0">
                <a:cs typeface="Arial" panose="020B0604020202020204" pitchFamily="34" charset="0"/>
              </a:rPr>
              <a:t>Network-wide promotion to drive registrations</a:t>
            </a:r>
          </a:p>
          <a:p>
            <a:pPr marL="568325" indent="-285750" eaLnBrk="1" hangingPunct="1">
              <a:spcBef>
                <a:spcPts val="525"/>
              </a:spcBef>
              <a:buFont typeface="Arial" panose="020B0604020202020204" pitchFamily="34" charset="0"/>
              <a:buChar char="•"/>
              <a:defRPr/>
            </a:pPr>
            <a:r>
              <a:rPr lang="en-US" altLang="en-US" sz="1400" dirty="0">
                <a:cs typeface="Arial" panose="020B0604020202020204" pitchFamily="34" charset="0"/>
              </a:rPr>
              <a:t>On-demand access: 6 months post-event</a:t>
            </a:r>
          </a:p>
          <a:p>
            <a:pPr marL="568325" indent="-285750" eaLnBrk="1" hangingPunct="1">
              <a:spcBef>
                <a:spcPts val="525"/>
              </a:spcBef>
              <a:buFont typeface="Arial" panose="020B0604020202020204" pitchFamily="34" charset="0"/>
              <a:buChar char="•"/>
              <a:defRPr/>
            </a:pPr>
            <a:r>
              <a:rPr lang="en-US" altLang="en-US" sz="1400" dirty="0">
                <a:cs typeface="Arial" panose="020B0604020202020204" pitchFamily="34" charset="0"/>
              </a:rPr>
              <a:t>Custom questions on the registration form</a:t>
            </a:r>
          </a:p>
          <a:p>
            <a:pPr eaLnBrk="1" hangingPunct="1">
              <a:defRPr/>
            </a:pPr>
            <a:endParaRPr lang="en-US" altLang="en-US" sz="1400" dirty="0"/>
          </a:p>
        </p:txBody>
      </p:sp>
      <p:sp>
        <p:nvSpPr>
          <p:cNvPr id="22" name="object 10">
            <a:extLst>
              <a:ext uri="{FF2B5EF4-FFF2-40B4-BE49-F238E27FC236}">
                <a16:creationId xmlns:a16="http://schemas.microsoft.com/office/drawing/2014/main" id="{963F1BD4-CF1C-4E3A-A37F-0B87C30E8AC3}"/>
              </a:ext>
            </a:extLst>
          </p:cNvPr>
          <p:cNvSpPr txBox="1"/>
          <p:nvPr/>
        </p:nvSpPr>
        <p:spPr>
          <a:xfrm>
            <a:off x="619125" y="1343025"/>
            <a:ext cx="5168900" cy="873125"/>
          </a:xfrm>
          <a:prstGeom prst="rect">
            <a:avLst/>
          </a:prstGeom>
        </p:spPr>
        <p:txBody>
          <a:bodyPr lIns="0" tIns="11206" rIns="0" bIns="0">
            <a:spAutoFit/>
          </a:bodyPr>
          <a:lstStyle/>
          <a:p>
            <a:pPr marL="11206" eaLnBrk="1" fontAlgn="auto" hangingPunct="1">
              <a:spcBef>
                <a:spcPts val="88"/>
              </a:spcBef>
              <a:spcAft>
                <a:spcPts val="0"/>
              </a:spcAft>
              <a:defRPr/>
            </a:pPr>
            <a:r>
              <a:rPr sz="1400" b="1" spc="-4" dirty="0">
                <a:solidFill>
                  <a:schemeClr val="tx2"/>
                </a:solidFill>
                <a:latin typeface="Arial"/>
                <a:cs typeface="Arial"/>
              </a:rPr>
              <a:t>Share</a:t>
            </a:r>
            <a:r>
              <a:rPr lang="en-US" sz="1400" b="1" spc="-4" dirty="0">
                <a:solidFill>
                  <a:schemeClr val="tx2"/>
                </a:solidFill>
                <a:latin typeface="Arial"/>
                <a:cs typeface="Arial"/>
              </a:rPr>
              <a:t> t</a:t>
            </a:r>
            <a:r>
              <a:rPr sz="1400" b="1" dirty="0">
                <a:solidFill>
                  <a:schemeClr val="tx2"/>
                </a:solidFill>
                <a:latin typeface="Arial"/>
                <a:cs typeface="Arial"/>
              </a:rPr>
              <a:t>hought </a:t>
            </a:r>
            <a:r>
              <a:rPr lang="en-US" sz="1400" b="1" spc="-4" dirty="0">
                <a:solidFill>
                  <a:schemeClr val="tx2"/>
                </a:solidFill>
                <a:latin typeface="Arial"/>
                <a:cs typeface="Arial"/>
              </a:rPr>
              <a:t>l</a:t>
            </a:r>
            <a:r>
              <a:rPr sz="1400" b="1" spc="-4" dirty="0">
                <a:solidFill>
                  <a:schemeClr val="tx2"/>
                </a:solidFill>
                <a:latin typeface="Arial"/>
                <a:cs typeface="Arial"/>
              </a:rPr>
              <a:t>eadership </a:t>
            </a:r>
            <a:r>
              <a:rPr lang="en-US" sz="1400" b="1" spc="-4" dirty="0">
                <a:solidFill>
                  <a:schemeClr val="tx2"/>
                </a:solidFill>
                <a:latin typeface="Arial"/>
                <a:cs typeface="Arial"/>
              </a:rPr>
              <a:t>and educational content </a:t>
            </a:r>
            <a:r>
              <a:rPr sz="1400" b="1" dirty="0">
                <a:solidFill>
                  <a:schemeClr val="tx2"/>
                </a:solidFill>
                <a:latin typeface="Arial"/>
                <a:cs typeface="Arial"/>
              </a:rPr>
              <a:t>with our </a:t>
            </a:r>
            <a:r>
              <a:rPr lang="en-US" sz="1400" b="1" dirty="0">
                <a:solidFill>
                  <a:schemeClr val="tx2"/>
                </a:solidFill>
                <a:latin typeface="Arial"/>
                <a:cs typeface="Arial"/>
              </a:rPr>
              <a:t>highly </a:t>
            </a:r>
            <a:r>
              <a:rPr sz="1400" b="1" spc="-4" dirty="0">
                <a:solidFill>
                  <a:schemeClr val="tx2"/>
                </a:solidFill>
                <a:latin typeface="Arial"/>
                <a:cs typeface="Arial"/>
              </a:rPr>
              <a:t>engaged</a:t>
            </a:r>
            <a:r>
              <a:rPr sz="1400" b="1" spc="-66" dirty="0">
                <a:solidFill>
                  <a:schemeClr val="tx2"/>
                </a:solidFill>
                <a:latin typeface="Arial"/>
                <a:cs typeface="Arial"/>
              </a:rPr>
              <a:t> </a:t>
            </a:r>
            <a:r>
              <a:rPr sz="1400" b="1" spc="-4" dirty="0">
                <a:solidFill>
                  <a:schemeClr val="tx2"/>
                </a:solidFill>
                <a:latin typeface="Arial"/>
                <a:cs typeface="Arial"/>
              </a:rPr>
              <a:t>audience</a:t>
            </a:r>
            <a:r>
              <a:rPr lang="en-US" sz="1400" b="1" spc="-4" dirty="0">
                <a:solidFill>
                  <a:schemeClr val="tx2"/>
                </a:solidFill>
                <a:latin typeface="Arial"/>
                <a:cs typeface="Arial"/>
              </a:rPr>
              <a:t>. Redistribute to increase reach and longevity.</a:t>
            </a:r>
            <a:endParaRPr sz="1400" b="1" dirty="0">
              <a:solidFill>
                <a:schemeClr val="tx2"/>
              </a:solidFill>
              <a:latin typeface="Arial"/>
              <a:cs typeface="Arial"/>
            </a:endParaRPr>
          </a:p>
          <a:p>
            <a:pPr lvl="1" eaLnBrk="1" fontAlgn="auto" hangingPunct="1">
              <a:spcBef>
                <a:spcPts val="35"/>
              </a:spcBef>
              <a:spcAft>
                <a:spcPts val="0"/>
              </a:spcAft>
              <a:buClr>
                <a:srgbClr val="344B5A"/>
              </a:buClr>
              <a:buFont typeface="Arial"/>
              <a:buChar char="•"/>
              <a:defRPr/>
            </a:pPr>
            <a:endParaRPr sz="1400" dirty="0">
              <a:latin typeface="Times New Roman"/>
              <a:cs typeface="Times New Roman"/>
            </a:endParaRPr>
          </a:p>
        </p:txBody>
      </p:sp>
      <p:sp>
        <p:nvSpPr>
          <p:cNvPr id="8" name="object 6">
            <a:extLst>
              <a:ext uri="{FF2B5EF4-FFF2-40B4-BE49-F238E27FC236}">
                <a16:creationId xmlns:a16="http://schemas.microsoft.com/office/drawing/2014/main" id="{19D2A613-1B0B-F348-BBE0-92506A2097A4}"/>
              </a:ext>
            </a:extLst>
          </p:cNvPr>
          <p:cNvSpPr txBox="1">
            <a:spLocks noGrp="1"/>
          </p:cNvSpPr>
          <p:nvPr>
            <p:ph type="title"/>
          </p:nvPr>
        </p:nvSpPr>
        <p:spPr>
          <a:xfrm>
            <a:off x="550863" y="685800"/>
            <a:ext cx="10506075" cy="565150"/>
          </a:xfrm>
        </p:spPr>
        <p:txBody>
          <a:bodyPr lIns="0" tIns="10646" rIns="0" bIns="0" rtlCol="0">
            <a:spAutoFit/>
          </a:bodyPr>
          <a:lstStyle/>
          <a:p>
            <a:pPr marL="11206" eaLnBrk="1" fontAlgn="auto" hangingPunct="1">
              <a:lnSpc>
                <a:spcPct val="100000"/>
              </a:lnSpc>
              <a:spcBef>
                <a:spcPts val="84"/>
              </a:spcBef>
              <a:spcAft>
                <a:spcPts val="0"/>
              </a:spcAft>
              <a:defRPr/>
            </a:pPr>
            <a:r>
              <a:rPr lang="en-US" spc="-4" dirty="0"/>
              <a:t>Webcasts</a:t>
            </a:r>
            <a:endParaRPr dirty="0"/>
          </a:p>
        </p:txBody>
      </p:sp>
      <p:pic>
        <p:nvPicPr>
          <p:cNvPr id="4" name="Picture 3">
            <a:extLst>
              <a:ext uri="{FF2B5EF4-FFF2-40B4-BE49-F238E27FC236}">
                <a16:creationId xmlns:a16="http://schemas.microsoft.com/office/drawing/2014/main" id="{7F08EB1C-5CCF-43FC-B6E5-D9899B3FFEFE}"/>
              </a:ext>
            </a:extLst>
          </p:cNvPr>
          <p:cNvPicPr>
            <a:picLocks noChangeAspect="1"/>
          </p:cNvPicPr>
          <p:nvPr/>
        </p:nvPicPr>
        <p:blipFill rotWithShape="1">
          <a:blip r:embed="rId3">
            <a:extLst>
              <a:ext uri="{28A0092B-C50C-407E-A947-70E740481C1C}">
                <a14:useLocalDpi xmlns:a14="http://schemas.microsoft.com/office/drawing/2010/main" val="0"/>
              </a:ext>
            </a:extLst>
          </a:blip>
          <a:srcRect l="23585" r="24271" b="11619"/>
          <a:stretch/>
        </p:blipFill>
        <p:spPr>
          <a:xfrm>
            <a:off x="8204211" y="968375"/>
            <a:ext cx="2516177" cy="3840480"/>
          </a:xfrm>
          <a:prstGeom prst="rect">
            <a:avLst/>
          </a:prstGeom>
          <a:effectLst>
            <a:outerShdw blurRad="190500" algn="ctr" rotWithShape="0">
              <a:srgbClr val="000000">
                <a:alpha val="7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9B7DE91E-6020-694C-9F55-3A9AFEAAE105}"/>
              </a:ext>
            </a:extLst>
          </p:cNvPr>
          <p:cNvSpPr/>
          <p:nvPr/>
        </p:nvSpPr>
        <p:spPr>
          <a:xfrm>
            <a:off x="6942138" y="755650"/>
            <a:ext cx="3171825" cy="3857625"/>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5" name="object 5">
            <a:extLst>
              <a:ext uri="{FF2B5EF4-FFF2-40B4-BE49-F238E27FC236}">
                <a16:creationId xmlns:a16="http://schemas.microsoft.com/office/drawing/2014/main" id="{54A2D739-CC1F-481F-9C89-BF4DCBCE0AC7}"/>
              </a:ext>
            </a:extLst>
          </p:cNvPr>
          <p:cNvSpPr>
            <a:spLocks noChangeArrowheads="1"/>
          </p:cNvSpPr>
          <p:nvPr/>
        </p:nvSpPr>
        <p:spPr bwMode="auto">
          <a:xfrm>
            <a:off x="7464425" y="815975"/>
            <a:ext cx="2649538" cy="3335338"/>
          </a:xfrm>
          <a:prstGeom prst="rect">
            <a:avLst/>
          </a:prstGeom>
          <a:blipFill dpi="0" rotWithShape="1">
            <a:blip r:embed="rId3"/>
            <a:srcRect/>
            <a:stretch>
              <a:fillRect/>
            </a:stretch>
          </a:blipFill>
          <a:ln w="9525">
            <a:solidFill>
              <a:srgbClr val="7F7F7F"/>
            </a:solidFill>
            <a:miter lim="800000"/>
            <a:headEnd/>
            <a:tailEnd/>
          </a:ln>
        </p:spPr>
        <p:txBody>
          <a:bodyPr lIns="0" tIns="0" rIns="0" bIns="0"/>
          <a:lstStyle/>
          <a:p>
            <a:pPr eaLnBrk="1" fontAlgn="auto" hangingPunct="1">
              <a:spcBef>
                <a:spcPts val="0"/>
              </a:spcBef>
              <a:spcAft>
                <a:spcPts val="0"/>
              </a:spcAft>
              <a:defRPr/>
            </a:pPr>
            <a:endParaRPr sz="1588" dirty="0">
              <a:latin typeface="+mn-lt"/>
            </a:endParaRPr>
          </a:p>
        </p:txBody>
      </p:sp>
      <p:sp>
        <p:nvSpPr>
          <p:cNvPr id="6" name="object 6">
            <a:extLst>
              <a:ext uri="{FF2B5EF4-FFF2-40B4-BE49-F238E27FC236}">
                <a16:creationId xmlns:a16="http://schemas.microsoft.com/office/drawing/2014/main" id="{8F2FE225-F0EA-6E41-A4EF-A9D8BADD7EB5}"/>
              </a:ext>
            </a:extLst>
          </p:cNvPr>
          <p:cNvSpPr/>
          <p:nvPr/>
        </p:nvSpPr>
        <p:spPr>
          <a:xfrm>
            <a:off x="6096000" y="2632075"/>
            <a:ext cx="3100388" cy="3243263"/>
          </a:xfrm>
          <a:prstGeom prst="rect">
            <a:avLst/>
          </a:prstGeom>
          <a:blipFill>
            <a:blip r:embed="rId4"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7" name="object 7">
            <a:extLst>
              <a:ext uri="{FF2B5EF4-FFF2-40B4-BE49-F238E27FC236}">
                <a16:creationId xmlns:a16="http://schemas.microsoft.com/office/drawing/2014/main" id="{C61B0347-8843-4DBC-AFF3-8FB08AF1A0AE}"/>
              </a:ext>
            </a:extLst>
          </p:cNvPr>
          <p:cNvSpPr>
            <a:spLocks noChangeArrowheads="1"/>
          </p:cNvSpPr>
          <p:nvPr/>
        </p:nvSpPr>
        <p:spPr bwMode="auto">
          <a:xfrm>
            <a:off x="6445250" y="2684463"/>
            <a:ext cx="2578100" cy="2722562"/>
          </a:xfrm>
          <a:prstGeom prst="rect">
            <a:avLst/>
          </a:prstGeom>
          <a:blipFill dpi="0" rotWithShape="1">
            <a:blip r:embed="rId5"/>
            <a:srcRect/>
            <a:stretch>
              <a:fillRect/>
            </a:stretch>
          </a:blipFill>
          <a:ln w="9525">
            <a:solidFill>
              <a:srgbClr val="7F7F7F"/>
            </a:solidFill>
            <a:miter lim="800000"/>
            <a:headEnd/>
            <a:tailEnd/>
          </a:ln>
        </p:spPr>
        <p:txBody>
          <a:bodyPr lIns="0" tIns="0" rIns="0" bIns="0"/>
          <a:lstStyle/>
          <a:p>
            <a:pPr eaLnBrk="1" fontAlgn="auto" hangingPunct="1">
              <a:spcBef>
                <a:spcPts val="0"/>
              </a:spcBef>
              <a:spcAft>
                <a:spcPts val="0"/>
              </a:spcAft>
              <a:defRPr/>
            </a:pPr>
            <a:endParaRPr sz="1588" dirty="0">
              <a:latin typeface="+mn-lt"/>
            </a:endParaRPr>
          </a:p>
        </p:txBody>
      </p:sp>
      <p:sp>
        <p:nvSpPr>
          <p:cNvPr id="8" name="object 8">
            <a:extLst>
              <a:ext uri="{FF2B5EF4-FFF2-40B4-BE49-F238E27FC236}">
                <a16:creationId xmlns:a16="http://schemas.microsoft.com/office/drawing/2014/main" id="{007890E3-803F-C646-9BAE-2D39E02F5E7E}"/>
              </a:ext>
            </a:extLst>
          </p:cNvPr>
          <p:cNvSpPr txBox="1"/>
          <p:nvPr/>
        </p:nvSpPr>
        <p:spPr>
          <a:xfrm>
            <a:off x="552450" y="1470025"/>
            <a:ext cx="5719763" cy="3860800"/>
          </a:xfrm>
          <a:prstGeom prst="rect">
            <a:avLst/>
          </a:prstGeom>
        </p:spPr>
        <p:txBody>
          <a:bodyPr lIns="0" tIns="10646" rIns="0" bIns="0">
            <a:spAutoFit/>
          </a:bodyPr>
          <a:lstStyle>
            <a:lvl1pPr marL="111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ts val="88"/>
              </a:spcBef>
              <a:defRPr/>
            </a:pPr>
            <a:r>
              <a:rPr lang="en-US" altLang="en-US" sz="1400" b="1" dirty="0">
                <a:solidFill>
                  <a:schemeClr val="tx2"/>
                </a:solidFill>
                <a:cs typeface="Arial" panose="020B0604020202020204" pitchFamily="34" charset="0"/>
              </a:rPr>
              <a:t>Custom content is an opportunity to use objective content that aligns with your brand messaging to reinforce your value proposition. </a:t>
            </a:r>
          </a:p>
          <a:p>
            <a:pPr eaLnBrk="1" hangingPunct="1">
              <a:spcBef>
                <a:spcPts val="88"/>
              </a:spcBef>
              <a:defRPr/>
            </a:pPr>
            <a:endParaRPr lang="en-US" altLang="en-US" sz="1400" b="1" dirty="0">
              <a:cs typeface="Arial" panose="020B0604020202020204" pitchFamily="34" charset="0"/>
            </a:endParaRPr>
          </a:p>
          <a:p>
            <a:pPr eaLnBrk="1" hangingPunct="1">
              <a:spcBef>
                <a:spcPts val="88"/>
              </a:spcBef>
              <a:defRPr/>
            </a:pPr>
            <a:r>
              <a:rPr lang="en-US" altLang="en-US" sz="1400" b="1" dirty="0">
                <a:cs typeface="Arial" panose="020B0604020202020204" pitchFamily="34" charset="0"/>
              </a:rPr>
              <a:t>Options include:</a:t>
            </a:r>
            <a:endParaRPr lang="en-US" altLang="en-US" sz="1400" dirty="0">
              <a:cs typeface="Arial" panose="020B0604020202020204" pitchFamily="34" charset="0"/>
            </a:endParaRPr>
          </a:p>
          <a:p>
            <a:pPr marL="296863" indent="-285750" eaLnBrk="1" hangingPunct="1">
              <a:spcBef>
                <a:spcPts val="938"/>
              </a:spcBef>
              <a:buFont typeface="Arial" panose="020B0604020202020204" pitchFamily="34" charset="0"/>
              <a:buChar char="•"/>
              <a:defRPr/>
            </a:pPr>
            <a:r>
              <a:rPr lang="en-US" altLang="en-US" sz="1400" dirty="0">
                <a:cs typeface="Arial" panose="020B0604020202020204" pitchFamily="34" charset="0"/>
              </a:rPr>
              <a:t>Audience Surveys</a:t>
            </a:r>
          </a:p>
          <a:p>
            <a:pPr marL="296863" indent="-285750" eaLnBrk="1" hangingPunct="1">
              <a:spcBef>
                <a:spcPts val="938"/>
              </a:spcBef>
              <a:buFont typeface="Arial" panose="020B0604020202020204" pitchFamily="34" charset="0"/>
              <a:buChar char="•"/>
              <a:defRPr/>
            </a:pPr>
            <a:r>
              <a:rPr lang="en-US" altLang="en-US" sz="1400" dirty="0">
                <a:cs typeface="Arial" panose="020B0604020202020204" pitchFamily="34" charset="0"/>
              </a:rPr>
              <a:t>Industry Event Coverage</a:t>
            </a:r>
          </a:p>
          <a:p>
            <a:pPr marL="296863" indent="-285750" eaLnBrk="1" hangingPunct="1">
              <a:spcBef>
                <a:spcPts val="938"/>
              </a:spcBef>
              <a:buFont typeface="Arial" panose="020B0604020202020204" pitchFamily="34" charset="0"/>
              <a:buChar char="•"/>
              <a:defRPr/>
            </a:pPr>
            <a:r>
              <a:rPr lang="en-US" altLang="en-US" sz="1400" dirty="0">
                <a:cs typeface="Arial" panose="020B0604020202020204" pitchFamily="34" charset="0"/>
              </a:rPr>
              <a:t>Infographics</a:t>
            </a:r>
          </a:p>
          <a:p>
            <a:pPr marL="296863" indent="-285750" eaLnBrk="1" hangingPunct="1">
              <a:spcBef>
                <a:spcPts val="938"/>
              </a:spcBef>
              <a:buFont typeface="Arial" panose="020B0604020202020204" pitchFamily="34" charset="0"/>
              <a:buChar char="•"/>
              <a:defRPr/>
            </a:pPr>
            <a:r>
              <a:rPr lang="en-US" altLang="en-US" sz="1400" dirty="0">
                <a:cs typeface="Arial" panose="020B0604020202020204" pitchFamily="34" charset="0"/>
              </a:rPr>
              <a:t>Podcasts</a:t>
            </a:r>
          </a:p>
          <a:p>
            <a:pPr marL="296863" indent="-285750" eaLnBrk="1" hangingPunct="1">
              <a:spcBef>
                <a:spcPts val="938"/>
              </a:spcBef>
              <a:buFont typeface="Arial" panose="020B0604020202020204" pitchFamily="34" charset="0"/>
              <a:buChar char="•"/>
              <a:defRPr/>
            </a:pPr>
            <a:r>
              <a:rPr lang="en-US" altLang="en-US" sz="1400" dirty="0">
                <a:cs typeface="Arial" panose="020B0604020202020204" pitchFamily="34" charset="0"/>
              </a:rPr>
              <a:t>Webcast Executive Summary</a:t>
            </a:r>
          </a:p>
          <a:p>
            <a:pPr marL="296863" indent="-285750" eaLnBrk="1" hangingPunct="1">
              <a:spcBef>
                <a:spcPts val="938"/>
              </a:spcBef>
              <a:buFont typeface="Arial" panose="020B0604020202020204" pitchFamily="34" charset="0"/>
              <a:buChar char="•"/>
              <a:defRPr/>
            </a:pPr>
            <a:r>
              <a:rPr lang="en-US" altLang="en-US" sz="1400" dirty="0">
                <a:cs typeface="Arial" panose="020B0604020202020204" pitchFamily="34" charset="0"/>
              </a:rPr>
              <a:t>White Papers</a:t>
            </a:r>
          </a:p>
          <a:p>
            <a:pPr marL="296863" indent="-285750" eaLnBrk="1" hangingPunct="1">
              <a:spcBef>
                <a:spcPts val="938"/>
              </a:spcBef>
              <a:buFont typeface="Arial" panose="020B0604020202020204" pitchFamily="34" charset="0"/>
              <a:buChar char="•"/>
              <a:defRPr/>
            </a:pPr>
            <a:r>
              <a:rPr lang="en-US" altLang="en-US" sz="1400" i="1" dirty="0">
                <a:cs typeface="Arial" panose="020B0604020202020204" pitchFamily="34" charset="0"/>
              </a:rPr>
              <a:t>Additional custom solutions available</a:t>
            </a:r>
          </a:p>
          <a:p>
            <a:pPr marL="296863" indent="-285750" eaLnBrk="1" hangingPunct="1">
              <a:spcBef>
                <a:spcPts val="13"/>
              </a:spcBef>
              <a:buClr>
                <a:srgbClr val="344B5A"/>
              </a:buClr>
              <a:buFont typeface="Arial" panose="020B0604020202020204" pitchFamily="34" charset="0"/>
              <a:buChar char="•"/>
              <a:defRPr/>
            </a:pPr>
            <a:endParaRPr lang="en-US" altLang="en-US" sz="1400" dirty="0">
              <a:cs typeface="Arial" panose="020B0604020202020204" pitchFamily="34" charset="0"/>
            </a:endParaRPr>
          </a:p>
          <a:p>
            <a:pPr eaLnBrk="1" hangingPunct="1">
              <a:spcBef>
                <a:spcPts val="13"/>
              </a:spcBef>
              <a:buClr>
                <a:srgbClr val="344B5A"/>
              </a:buClr>
              <a:buFont typeface="Arial" panose="020B0604020202020204" pitchFamily="34" charset="0"/>
              <a:buChar char="•"/>
              <a:defRPr/>
            </a:pPr>
            <a:endParaRPr lang="en-US" altLang="en-US" sz="1400" dirty="0">
              <a:cs typeface="Arial" panose="020B0604020202020204" pitchFamily="34" charset="0"/>
            </a:endParaRPr>
          </a:p>
        </p:txBody>
      </p:sp>
      <p:sp>
        <p:nvSpPr>
          <p:cNvPr id="9" name="object 6">
            <a:extLst>
              <a:ext uri="{FF2B5EF4-FFF2-40B4-BE49-F238E27FC236}">
                <a16:creationId xmlns:a16="http://schemas.microsoft.com/office/drawing/2014/main" id="{465A9084-FE96-164E-BC19-E529C967CEBA}"/>
              </a:ext>
            </a:extLst>
          </p:cNvPr>
          <p:cNvSpPr txBox="1">
            <a:spLocks noGrp="1"/>
          </p:cNvSpPr>
          <p:nvPr>
            <p:ph type="title"/>
          </p:nvPr>
        </p:nvSpPr>
        <p:spPr>
          <a:xfrm>
            <a:off x="550863" y="685800"/>
            <a:ext cx="10506075" cy="565150"/>
          </a:xfrm>
        </p:spPr>
        <p:txBody>
          <a:bodyPr lIns="0" tIns="10646" rIns="0" bIns="0" rtlCol="0">
            <a:spAutoFit/>
          </a:bodyPr>
          <a:lstStyle/>
          <a:p>
            <a:pPr marL="11206" eaLnBrk="1" fontAlgn="auto" hangingPunct="1">
              <a:lnSpc>
                <a:spcPct val="100000"/>
              </a:lnSpc>
              <a:spcBef>
                <a:spcPts val="84"/>
              </a:spcBef>
              <a:spcAft>
                <a:spcPts val="0"/>
              </a:spcAft>
              <a:defRPr/>
            </a:pPr>
            <a:r>
              <a:rPr lang="en-US" spc="-4" dirty="0"/>
              <a:t>Custom Content</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object 5">
            <a:extLst>
              <a:ext uri="{FF2B5EF4-FFF2-40B4-BE49-F238E27FC236}">
                <a16:creationId xmlns:a16="http://schemas.microsoft.com/office/drawing/2014/main" id="{17750C2B-3D2B-48DE-A989-6CDF9C85140D}"/>
              </a:ext>
            </a:extLst>
          </p:cNvPr>
          <p:cNvSpPr txBox="1">
            <a:spLocks noChangeArrowheads="1"/>
          </p:cNvSpPr>
          <p:nvPr/>
        </p:nvSpPr>
        <p:spPr bwMode="auto">
          <a:xfrm>
            <a:off x="550863" y="1357313"/>
            <a:ext cx="10931525"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800" b="1">
                <a:solidFill>
                  <a:schemeClr val="tx2"/>
                </a:solidFill>
                <a:cs typeface="Arial" panose="020B0604020202020204" pitchFamily="34" charset="0"/>
              </a:rPr>
              <a:t>Leverage our editors’ expertise and insights to reach our responsive audience through research projects. Identify industry trends, understand buyer dynamics and develop first-hand competitive knowledge.</a:t>
            </a:r>
          </a:p>
        </p:txBody>
      </p:sp>
      <p:sp>
        <p:nvSpPr>
          <p:cNvPr id="6" name="object 6">
            <a:extLst>
              <a:ext uri="{FF2B5EF4-FFF2-40B4-BE49-F238E27FC236}">
                <a16:creationId xmlns:a16="http://schemas.microsoft.com/office/drawing/2014/main" id="{B99E9AE5-4A40-9049-B70E-B4420F3A50B4}"/>
              </a:ext>
            </a:extLst>
          </p:cNvPr>
          <p:cNvSpPr/>
          <p:nvPr/>
        </p:nvSpPr>
        <p:spPr>
          <a:xfrm>
            <a:off x="1179513" y="2928938"/>
            <a:ext cx="2062162" cy="2890837"/>
          </a:xfrm>
          <a:custGeom>
            <a:avLst/>
            <a:gdLst/>
            <a:ahLst/>
            <a:cxnLst/>
            <a:rect l="l" t="t" r="r" b="b"/>
            <a:pathLst>
              <a:path w="2336800" h="3276600">
                <a:moveTo>
                  <a:pt x="2302383" y="0"/>
                </a:moveTo>
                <a:lnTo>
                  <a:pt x="33870" y="0"/>
                </a:lnTo>
                <a:lnTo>
                  <a:pt x="20686" y="2655"/>
                </a:lnTo>
                <a:lnTo>
                  <a:pt x="9920" y="9906"/>
                </a:lnTo>
                <a:lnTo>
                  <a:pt x="2661" y="20681"/>
                </a:lnTo>
                <a:lnTo>
                  <a:pt x="0" y="33909"/>
                </a:lnTo>
                <a:lnTo>
                  <a:pt x="0" y="3242691"/>
                </a:lnTo>
                <a:lnTo>
                  <a:pt x="2661" y="3255918"/>
                </a:lnTo>
                <a:lnTo>
                  <a:pt x="9920" y="3266694"/>
                </a:lnTo>
                <a:lnTo>
                  <a:pt x="20686" y="3273944"/>
                </a:lnTo>
                <a:lnTo>
                  <a:pt x="33870" y="3276600"/>
                </a:lnTo>
                <a:lnTo>
                  <a:pt x="2302383" y="3276600"/>
                </a:lnTo>
                <a:lnTo>
                  <a:pt x="2315610" y="3273944"/>
                </a:lnTo>
                <a:lnTo>
                  <a:pt x="2326386" y="3266694"/>
                </a:lnTo>
                <a:lnTo>
                  <a:pt x="2333636" y="3255918"/>
                </a:lnTo>
                <a:lnTo>
                  <a:pt x="2336292" y="3242691"/>
                </a:lnTo>
                <a:lnTo>
                  <a:pt x="2336292" y="33909"/>
                </a:lnTo>
                <a:lnTo>
                  <a:pt x="2333636" y="20681"/>
                </a:lnTo>
                <a:lnTo>
                  <a:pt x="2326386" y="9906"/>
                </a:lnTo>
                <a:lnTo>
                  <a:pt x="2315610" y="2655"/>
                </a:lnTo>
                <a:lnTo>
                  <a:pt x="2302383" y="0"/>
                </a:lnTo>
                <a:close/>
              </a:path>
            </a:pathLst>
          </a:custGeom>
          <a:solidFill>
            <a:srgbClr val="2A85A0">
              <a:alpha val="85881"/>
            </a:srgbClr>
          </a:solidFill>
        </p:spPr>
        <p:txBody>
          <a:bodyPr lIns="0" tIns="0" rIns="0" bIns="0"/>
          <a:lstStyle/>
          <a:p>
            <a:pPr eaLnBrk="1" fontAlgn="auto" hangingPunct="1">
              <a:spcBef>
                <a:spcPts val="0"/>
              </a:spcBef>
              <a:spcAft>
                <a:spcPts val="0"/>
              </a:spcAft>
              <a:defRPr/>
            </a:pPr>
            <a:endParaRPr sz="1588" dirty="0">
              <a:latin typeface="+mn-lt"/>
            </a:endParaRPr>
          </a:p>
        </p:txBody>
      </p:sp>
      <p:sp>
        <p:nvSpPr>
          <p:cNvPr id="41988" name="object 7">
            <a:extLst>
              <a:ext uri="{FF2B5EF4-FFF2-40B4-BE49-F238E27FC236}">
                <a16:creationId xmlns:a16="http://schemas.microsoft.com/office/drawing/2014/main" id="{2D7C3951-1B4A-46B0-A3FB-79C229E9478F}"/>
              </a:ext>
            </a:extLst>
          </p:cNvPr>
          <p:cNvSpPr txBox="1">
            <a:spLocks noChangeArrowheads="1"/>
          </p:cNvSpPr>
          <p:nvPr/>
        </p:nvSpPr>
        <p:spPr bwMode="auto">
          <a:xfrm>
            <a:off x="1246188" y="4330700"/>
            <a:ext cx="1751012"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206375">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88"/>
              </a:spcBef>
              <a:buFontTx/>
              <a:buNone/>
            </a:pPr>
            <a:r>
              <a:rPr lang="en-US" altLang="en-US" sz="1200" b="1">
                <a:solidFill>
                  <a:srgbClr val="D5E8F0"/>
                </a:solidFill>
                <a:cs typeface="Arial" panose="020B0604020202020204" pitchFamily="34" charset="0"/>
              </a:rPr>
              <a:t>Partner with our  editorial team on  proprietary research fielded to an audience that meets your criteria</a:t>
            </a:r>
            <a:endParaRPr lang="en-US" altLang="en-US" sz="1200" b="1">
              <a:cs typeface="Arial" panose="020B0604020202020204" pitchFamily="34" charset="0"/>
            </a:endParaRPr>
          </a:p>
        </p:txBody>
      </p:sp>
      <p:sp>
        <p:nvSpPr>
          <p:cNvPr id="8" name="object 8">
            <a:extLst>
              <a:ext uri="{FF2B5EF4-FFF2-40B4-BE49-F238E27FC236}">
                <a16:creationId xmlns:a16="http://schemas.microsoft.com/office/drawing/2014/main" id="{2EFD5A00-8587-3349-8E13-BF1108F24255}"/>
              </a:ext>
            </a:extLst>
          </p:cNvPr>
          <p:cNvSpPr/>
          <p:nvPr/>
        </p:nvSpPr>
        <p:spPr>
          <a:xfrm>
            <a:off x="1987550" y="3424238"/>
            <a:ext cx="446088" cy="547687"/>
          </a:xfrm>
          <a:custGeom>
            <a:avLst/>
            <a:gdLst/>
            <a:ahLst/>
            <a:cxnLst/>
            <a:rect l="l" t="t" r="r" b="b"/>
            <a:pathLst>
              <a:path w="504825" h="620395">
                <a:moveTo>
                  <a:pt x="474599" y="56641"/>
                </a:moveTo>
                <a:lnTo>
                  <a:pt x="26543" y="56641"/>
                </a:lnTo>
                <a:lnTo>
                  <a:pt x="16823" y="58933"/>
                </a:lnTo>
                <a:lnTo>
                  <a:pt x="8318" y="64976"/>
                </a:lnTo>
                <a:lnTo>
                  <a:pt x="2289" y="73519"/>
                </a:lnTo>
                <a:lnTo>
                  <a:pt x="0" y="83312"/>
                </a:lnTo>
                <a:lnTo>
                  <a:pt x="0" y="590296"/>
                </a:lnTo>
                <a:lnTo>
                  <a:pt x="2289" y="601997"/>
                </a:lnTo>
                <a:lnTo>
                  <a:pt x="8318" y="611520"/>
                </a:lnTo>
                <a:lnTo>
                  <a:pt x="16823" y="617924"/>
                </a:lnTo>
                <a:lnTo>
                  <a:pt x="26543" y="620267"/>
                </a:lnTo>
                <a:lnTo>
                  <a:pt x="474599" y="620267"/>
                </a:lnTo>
                <a:lnTo>
                  <a:pt x="486227" y="617924"/>
                </a:lnTo>
                <a:lnTo>
                  <a:pt x="495712" y="611520"/>
                </a:lnTo>
                <a:lnTo>
                  <a:pt x="502102" y="601997"/>
                </a:lnTo>
                <a:lnTo>
                  <a:pt x="504444" y="590296"/>
                </a:lnTo>
                <a:lnTo>
                  <a:pt x="26543" y="590296"/>
                </a:lnTo>
                <a:lnTo>
                  <a:pt x="26543" y="506857"/>
                </a:lnTo>
                <a:lnTo>
                  <a:pt x="69633" y="506857"/>
                </a:lnTo>
                <a:lnTo>
                  <a:pt x="26543" y="463550"/>
                </a:lnTo>
                <a:lnTo>
                  <a:pt x="26543" y="83312"/>
                </a:lnTo>
                <a:lnTo>
                  <a:pt x="504444" y="83312"/>
                </a:lnTo>
                <a:lnTo>
                  <a:pt x="502102" y="73519"/>
                </a:lnTo>
                <a:lnTo>
                  <a:pt x="495712" y="64976"/>
                </a:lnTo>
                <a:lnTo>
                  <a:pt x="486227" y="58933"/>
                </a:lnTo>
                <a:lnTo>
                  <a:pt x="474599" y="56641"/>
                </a:lnTo>
                <a:close/>
              </a:path>
              <a:path w="504825" h="620395">
                <a:moveTo>
                  <a:pt x="69633" y="506857"/>
                </a:moveTo>
                <a:lnTo>
                  <a:pt x="26543" y="506857"/>
                </a:lnTo>
                <a:lnTo>
                  <a:pt x="112776" y="590296"/>
                </a:lnTo>
                <a:lnTo>
                  <a:pt x="152654" y="590296"/>
                </a:lnTo>
                <a:lnTo>
                  <a:pt x="69633" y="506857"/>
                </a:lnTo>
                <a:close/>
              </a:path>
              <a:path w="504825" h="620395">
                <a:moveTo>
                  <a:pt x="504444" y="83312"/>
                </a:moveTo>
                <a:lnTo>
                  <a:pt x="474599" y="83312"/>
                </a:lnTo>
                <a:lnTo>
                  <a:pt x="474599" y="590296"/>
                </a:lnTo>
                <a:lnTo>
                  <a:pt x="504444" y="590296"/>
                </a:lnTo>
                <a:lnTo>
                  <a:pt x="504444" y="83312"/>
                </a:lnTo>
                <a:close/>
              </a:path>
              <a:path w="504825" h="620395">
                <a:moveTo>
                  <a:pt x="341884" y="393446"/>
                </a:moveTo>
                <a:lnTo>
                  <a:pt x="76327" y="393446"/>
                </a:lnTo>
                <a:lnTo>
                  <a:pt x="69723" y="400176"/>
                </a:lnTo>
                <a:lnTo>
                  <a:pt x="69723" y="416813"/>
                </a:lnTo>
                <a:lnTo>
                  <a:pt x="76327" y="420242"/>
                </a:lnTo>
                <a:lnTo>
                  <a:pt x="341884" y="420242"/>
                </a:lnTo>
                <a:lnTo>
                  <a:pt x="348488" y="416813"/>
                </a:lnTo>
                <a:lnTo>
                  <a:pt x="348488" y="400176"/>
                </a:lnTo>
                <a:lnTo>
                  <a:pt x="341884" y="393446"/>
                </a:lnTo>
                <a:close/>
              </a:path>
              <a:path w="504825" h="620395">
                <a:moveTo>
                  <a:pt x="428117" y="310134"/>
                </a:moveTo>
                <a:lnTo>
                  <a:pt x="76327" y="310134"/>
                </a:lnTo>
                <a:lnTo>
                  <a:pt x="69723" y="316864"/>
                </a:lnTo>
                <a:lnTo>
                  <a:pt x="69723" y="330200"/>
                </a:lnTo>
                <a:lnTo>
                  <a:pt x="76327" y="336803"/>
                </a:lnTo>
                <a:lnTo>
                  <a:pt x="428117" y="336803"/>
                </a:lnTo>
                <a:lnTo>
                  <a:pt x="434720" y="330200"/>
                </a:lnTo>
                <a:lnTo>
                  <a:pt x="434720" y="316864"/>
                </a:lnTo>
                <a:lnTo>
                  <a:pt x="428117" y="310134"/>
                </a:lnTo>
                <a:close/>
              </a:path>
              <a:path w="504825" h="620395">
                <a:moveTo>
                  <a:pt x="258826" y="223392"/>
                </a:moveTo>
                <a:lnTo>
                  <a:pt x="76327" y="223392"/>
                </a:lnTo>
                <a:lnTo>
                  <a:pt x="69723" y="230124"/>
                </a:lnTo>
                <a:lnTo>
                  <a:pt x="69723" y="246761"/>
                </a:lnTo>
                <a:lnTo>
                  <a:pt x="76327" y="253491"/>
                </a:lnTo>
                <a:lnTo>
                  <a:pt x="258826" y="253491"/>
                </a:lnTo>
                <a:lnTo>
                  <a:pt x="265556" y="246761"/>
                </a:lnTo>
                <a:lnTo>
                  <a:pt x="265556" y="230124"/>
                </a:lnTo>
                <a:lnTo>
                  <a:pt x="258826" y="223392"/>
                </a:lnTo>
                <a:close/>
              </a:path>
              <a:path w="504825" h="620395">
                <a:moveTo>
                  <a:pt x="126111" y="83312"/>
                </a:moveTo>
                <a:lnTo>
                  <a:pt x="96265" y="83312"/>
                </a:lnTo>
                <a:lnTo>
                  <a:pt x="96265" y="133350"/>
                </a:lnTo>
                <a:lnTo>
                  <a:pt x="102870" y="140080"/>
                </a:lnTo>
                <a:lnTo>
                  <a:pt x="119506" y="140080"/>
                </a:lnTo>
                <a:lnTo>
                  <a:pt x="126111" y="133350"/>
                </a:lnTo>
                <a:lnTo>
                  <a:pt x="126111" y="83312"/>
                </a:lnTo>
                <a:close/>
              </a:path>
              <a:path w="504825" h="620395">
                <a:moveTo>
                  <a:pt x="182499" y="83312"/>
                </a:moveTo>
                <a:lnTo>
                  <a:pt x="152654" y="83312"/>
                </a:lnTo>
                <a:lnTo>
                  <a:pt x="152654" y="133350"/>
                </a:lnTo>
                <a:lnTo>
                  <a:pt x="159258" y="140080"/>
                </a:lnTo>
                <a:lnTo>
                  <a:pt x="175895" y="140080"/>
                </a:lnTo>
                <a:lnTo>
                  <a:pt x="182499" y="133350"/>
                </a:lnTo>
                <a:lnTo>
                  <a:pt x="182499" y="83312"/>
                </a:lnTo>
                <a:close/>
              </a:path>
              <a:path w="504825" h="620395">
                <a:moveTo>
                  <a:pt x="238887" y="83312"/>
                </a:moveTo>
                <a:lnTo>
                  <a:pt x="209042" y="83312"/>
                </a:lnTo>
                <a:lnTo>
                  <a:pt x="209042" y="133350"/>
                </a:lnTo>
                <a:lnTo>
                  <a:pt x="215773" y="140080"/>
                </a:lnTo>
                <a:lnTo>
                  <a:pt x="232283" y="140080"/>
                </a:lnTo>
                <a:lnTo>
                  <a:pt x="238887" y="133350"/>
                </a:lnTo>
                <a:lnTo>
                  <a:pt x="238887" y="83312"/>
                </a:lnTo>
                <a:close/>
              </a:path>
              <a:path w="504825" h="620395">
                <a:moveTo>
                  <a:pt x="292100" y="83312"/>
                </a:moveTo>
                <a:lnTo>
                  <a:pt x="265556" y="83312"/>
                </a:lnTo>
                <a:lnTo>
                  <a:pt x="265556" y="133350"/>
                </a:lnTo>
                <a:lnTo>
                  <a:pt x="272161" y="140080"/>
                </a:lnTo>
                <a:lnTo>
                  <a:pt x="288671" y="140080"/>
                </a:lnTo>
                <a:lnTo>
                  <a:pt x="292100" y="133350"/>
                </a:lnTo>
                <a:lnTo>
                  <a:pt x="292100" y="83312"/>
                </a:lnTo>
                <a:close/>
              </a:path>
              <a:path w="504825" h="620395">
                <a:moveTo>
                  <a:pt x="348488" y="83312"/>
                </a:moveTo>
                <a:lnTo>
                  <a:pt x="321944" y="83312"/>
                </a:lnTo>
                <a:lnTo>
                  <a:pt x="321944" y="133350"/>
                </a:lnTo>
                <a:lnTo>
                  <a:pt x="328549" y="140080"/>
                </a:lnTo>
                <a:lnTo>
                  <a:pt x="341884" y="140080"/>
                </a:lnTo>
                <a:lnTo>
                  <a:pt x="348488" y="133350"/>
                </a:lnTo>
                <a:lnTo>
                  <a:pt x="348488" y="83312"/>
                </a:lnTo>
                <a:close/>
              </a:path>
              <a:path w="504825" h="620395">
                <a:moveTo>
                  <a:pt x="404875" y="83312"/>
                </a:moveTo>
                <a:lnTo>
                  <a:pt x="378332" y="83312"/>
                </a:lnTo>
                <a:lnTo>
                  <a:pt x="378332" y="133350"/>
                </a:lnTo>
                <a:lnTo>
                  <a:pt x="384937" y="140080"/>
                </a:lnTo>
                <a:lnTo>
                  <a:pt x="398272" y="140080"/>
                </a:lnTo>
                <a:lnTo>
                  <a:pt x="404875" y="133350"/>
                </a:lnTo>
                <a:lnTo>
                  <a:pt x="404875" y="83312"/>
                </a:lnTo>
                <a:close/>
              </a:path>
              <a:path w="504825" h="620395">
                <a:moveTo>
                  <a:pt x="119506" y="0"/>
                </a:moveTo>
                <a:lnTo>
                  <a:pt x="102870" y="0"/>
                </a:lnTo>
                <a:lnTo>
                  <a:pt x="96265" y="6730"/>
                </a:lnTo>
                <a:lnTo>
                  <a:pt x="96265" y="56641"/>
                </a:lnTo>
                <a:lnTo>
                  <a:pt x="126111" y="56641"/>
                </a:lnTo>
                <a:lnTo>
                  <a:pt x="126111" y="6730"/>
                </a:lnTo>
                <a:lnTo>
                  <a:pt x="119506" y="0"/>
                </a:lnTo>
                <a:close/>
              </a:path>
              <a:path w="504825" h="620395">
                <a:moveTo>
                  <a:pt x="175895" y="0"/>
                </a:moveTo>
                <a:lnTo>
                  <a:pt x="159258" y="0"/>
                </a:lnTo>
                <a:lnTo>
                  <a:pt x="152654" y="6730"/>
                </a:lnTo>
                <a:lnTo>
                  <a:pt x="152654" y="56641"/>
                </a:lnTo>
                <a:lnTo>
                  <a:pt x="182499" y="56641"/>
                </a:lnTo>
                <a:lnTo>
                  <a:pt x="182499" y="6730"/>
                </a:lnTo>
                <a:lnTo>
                  <a:pt x="175895" y="0"/>
                </a:lnTo>
                <a:close/>
              </a:path>
              <a:path w="504825" h="620395">
                <a:moveTo>
                  <a:pt x="232283" y="0"/>
                </a:moveTo>
                <a:lnTo>
                  <a:pt x="215773" y="0"/>
                </a:lnTo>
                <a:lnTo>
                  <a:pt x="209042" y="6730"/>
                </a:lnTo>
                <a:lnTo>
                  <a:pt x="209042" y="56641"/>
                </a:lnTo>
                <a:lnTo>
                  <a:pt x="238887" y="56641"/>
                </a:lnTo>
                <a:lnTo>
                  <a:pt x="238887" y="6730"/>
                </a:lnTo>
                <a:lnTo>
                  <a:pt x="232283" y="0"/>
                </a:lnTo>
                <a:close/>
              </a:path>
              <a:path w="504825" h="620395">
                <a:moveTo>
                  <a:pt x="288671" y="0"/>
                </a:moveTo>
                <a:lnTo>
                  <a:pt x="272161" y="0"/>
                </a:lnTo>
                <a:lnTo>
                  <a:pt x="265556" y="6730"/>
                </a:lnTo>
                <a:lnTo>
                  <a:pt x="265556" y="56641"/>
                </a:lnTo>
                <a:lnTo>
                  <a:pt x="292100" y="56641"/>
                </a:lnTo>
                <a:lnTo>
                  <a:pt x="292100" y="6730"/>
                </a:lnTo>
                <a:lnTo>
                  <a:pt x="288671" y="0"/>
                </a:lnTo>
                <a:close/>
              </a:path>
              <a:path w="504825" h="620395">
                <a:moveTo>
                  <a:pt x="341884" y="0"/>
                </a:moveTo>
                <a:lnTo>
                  <a:pt x="328549" y="0"/>
                </a:lnTo>
                <a:lnTo>
                  <a:pt x="321944" y="6730"/>
                </a:lnTo>
                <a:lnTo>
                  <a:pt x="321944" y="56641"/>
                </a:lnTo>
                <a:lnTo>
                  <a:pt x="348488" y="56641"/>
                </a:lnTo>
                <a:lnTo>
                  <a:pt x="348488" y="6730"/>
                </a:lnTo>
                <a:lnTo>
                  <a:pt x="341884" y="0"/>
                </a:lnTo>
                <a:close/>
              </a:path>
              <a:path w="504825" h="620395">
                <a:moveTo>
                  <a:pt x="398272" y="0"/>
                </a:moveTo>
                <a:lnTo>
                  <a:pt x="384937" y="0"/>
                </a:lnTo>
                <a:lnTo>
                  <a:pt x="378332" y="6730"/>
                </a:lnTo>
                <a:lnTo>
                  <a:pt x="378332" y="56641"/>
                </a:lnTo>
                <a:lnTo>
                  <a:pt x="404875" y="56641"/>
                </a:lnTo>
                <a:lnTo>
                  <a:pt x="404875" y="6730"/>
                </a:lnTo>
                <a:lnTo>
                  <a:pt x="398272" y="0"/>
                </a:lnTo>
                <a:close/>
              </a:path>
            </a:pathLst>
          </a:custGeom>
          <a:solidFill>
            <a:srgbClr val="FFFFFF"/>
          </a:solidFill>
        </p:spPr>
        <p:txBody>
          <a:bodyPr lIns="0" tIns="0" rIns="0" bIns="0"/>
          <a:lstStyle/>
          <a:p>
            <a:pPr eaLnBrk="1" fontAlgn="auto" hangingPunct="1">
              <a:spcBef>
                <a:spcPts val="0"/>
              </a:spcBef>
              <a:spcAft>
                <a:spcPts val="0"/>
              </a:spcAft>
              <a:defRPr/>
            </a:pPr>
            <a:endParaRPr sz="1588" dirty="0">
              <a:latin typeface="+mn-lt"/>
            </a:endParaRPr>
          </a:p>
        </p:txBody>
      </p:sp>
      <p:sp>
        <p:nvSpPr>
          <p:cNvPr id="9" name="object 9">
            <a:extLst>
              <a:ext uri="{FF2B5EF4-FFF2-40B4-BE49-F238E27FC236}">
                <a16:creationId xmlns:a16="http://schemas.microsoft.com/office/drawing/2014/main" id="{689454B8-1F46-EA48-88CF-AF9433B3F381}"/>
              </a:ext>
            </a:extLst>
          </p:cNvPr>
          <p:cNvSpPr/>
          <p:nvPr/>
        </p:nvSpPr>
        <p:spPr>
          <a:xfrm>
            <a:off x="3241675" y="2928938"/>
            <a:ext cx="2062163" cy="2890837"/>
          </a:xfrm>
          <a:custGeom>
            <a:avLst/>
            <a:gdLst/>
            <a:ahLst/>
            <a:cxnLst/>
            <a:rect l="l" t="t" r="r" b="b"/>
            <a:pathLst>
              <a:path w="2336800" h="3276600">
                <a:moveTo>
                  <a:pt x="2302383" y="0"/>
                </a:moveTo>
                <a:lnTo>
                  <a:pt x="33908" y="0"/>
                </a:lnTo>
                <a:lnTo>
                  <a:pt x="20681" y="2655"/>
                </a:lnTo>
                <a:lnTo>
                  <a:pt x="9905" y="9906"/>
                </a:lnTo>
                <a:lnTo>
                  <a:pt x="2655" y="20681"/>
                </a:lnTo>
                <a:lnTo>
                  <a:pt x="0" y="33909"/>
                </a:lnTo>
                <a:lnTo>
                  <a:pt x="0" y="3242691"/>
                </a:lnTo>
                <a:lnTo>
                  <a:pt x="2655" y="3255918"/>
                </a:lnTo>
                <a:lnTo>
                  <a:pt x="9906" y="3266694"/>
                </a:lnTo>
                <a:lnTo>
                  <a:pt x="20681" y="3273944"/>
                </a:lnTo>
                <a:lnTo>
                  <a:pt x="33908" y="3276600"/>
                </a:lnTo>
                <a:lnTo>
                  <a:pt x="2302383" y="3276600"/>
                </a:lnTo>
                <a:lnTo>
                  <a:pt x="2315610" y="3273944"/>
                </a:lnTo>
                <a:lnTo>
                  <a:pt x="2326385" y="3266694"/>
                </a:lnTo>
                <a:lnTo>
                  <a:pt x="2333636" y="3255918"/>
                </a:lnTo>
                <a:lnTo>
                  <a:pt x="2336291" y="3242691"/>
                </a:lnTo>
                <a:lnTo>
                  <a:pt x="2336291" y="33909"/>
                </a:lnTo>
                <a:lnTo>
                  <a:pt x="2333636" y="20681"/>
                </a:lnTo>
                <a:lnTo>
                  <a:pt x="2326386" y="9906"/>
                </a:lnTo>
                <a:lnTo>
                  <a:pt x="2315610" y="2655"/>
                </a:lnTo>
                <a:lnTo>
                  <a:pt x="2302383" y="0"/>
                </a:lnTo>
                <a:close/>
              </a:path>
            </a:pathLst>
          </a:custGeom>
          <a:solidFill>
            <a:srgbClr val="4A9FAE">
              <a:alpha val="85881"/>
            </a:srgbClr>
          </a:solidFill>
        </p:spPr>
        <p:txBody>
          <a:bodyPr lIns="0" tIns="0" rIns="0" bIns="0"/>
          <a:lstStyle/>
          <a:p>
            <a:pPr eaLnBrk="1" fontAlgn="auto" hangingPunct="1">
              <a:spcBef>
                <a:spcPts val="0"/>
              </a:spcBef>
              <a:spcAft>
                <a:spcPts val="0"/>
              </a:spcAft>
              <a:defRPr/>
            </a:pPr>
            <a:endParaRPr sz="1588" dirty="0">
              <a:latin typeface="+mn-lt"/>
            </a:endParaRPr>
          </a:p>
        </p:txBody>
      </p:sp>
      <p:sp>
        <p:nvSpPr>
          <p:cNvPr id="41991" name="object 10">
            <a:extLst>
              <a:ext uri="{FF2B5EF4-FFF2-40B4-BE49-F238E27FC236}">
                <a16:creationId xmlns:a16="http://schemas.microsoft.com/office/drawing/2014/main" id="{FE36287F-B8D8-4833-8CE6-8E76337F2FF3}"/>
              </a:ext>
            </a:extLst>
          </p:cNvPr>
          <p:cNvSpPr txBox="1">
            <a:spLocks noChangeArrowheads="1"/>
          </p:cNvSpPr>
          <p:nvPr/>
        </p:nvSpPr>
        <p:spPr bwMode="auto">
          <a:xfrm>
            <a:off x="3505200" y="4330700"/>
            <a:ext cx="153670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88"/>
              </a:spcBef>
              <a:buFontTx/>
              <a:buNone/>
            </a:pPr>
            <a:r>
              <a:rPr lang="en-US" altLang="en-US" sz="1200" b="1">
                <a:solidFill>
                  <a:srgbClr val="D5E8F0"/>
                </a:solidFill>
                <a:cs typeface="Arial" panose="020B0604020202020204" pitchFamily="34" charset="0"/>
              </a:rPr>
              <a:t>Work with our internal  research team on  qualitative and  quantitative research</a:t>
            </a:r>
            <a:endParaRPr lang="en-US" altLang="en-US" sz="1200" b="1">
              <a:cs typeface="Arial" panose="020B0604020202020204" pitchFamily="34" charset="0"/>
            </a:endParaRPr>
          </a:p>
        </p:txBody>
      </p:sp>
      <p:sp>
        <p:nvSpPr>
          <p:cNvPr id="11" name="object 11">
            <a:extLst>
              <a:ext uri="{FF2B5EF4-FFF2-40B4-BE49-F238E27FC236}">
                <a16:creationId xmlns:a16="http://schemas.microsoft.com/office/drawing/2014/main" id="{332461F5-F524-3C48-A937-61A8E00B58C8}"/>
              </a:ext>
            </a:extLst>
          </p:cNvPr>
          <p:cNvSpPr/>
          <p:nvPr/>
        </p:nvSpPr>
        <p:spPr>
          <a:xfrm>
            <a:off x="4040188" y="3446463"/>
            <a:ext cx="457200" cy="501650"/>
          </a:xfrm>
          <a:custGeom>
            <a:avLst/>
            <a:gdLst/>
            <a:ahLst/>
            <a:cxnLst/>
            <a:rect l="l" t="t" r="r" b="b"/>
            <a:pathLst>
              <a:path w="518160" h="568960">
                <a:moveTo>
                  <a:pt x="180848" y="76834"/>
                </a:moveTo>
                <a:lnTo>
                  <a:pt x="153289" y="76834"/>
                </a:lnTo>
                <a:lnTo>
                  <a:pt x="153289" y="153669"/>
                </a:lnTo>
                <a:lnTo>
                  <a:pt x="146702" y="181445"/>
                </a:lnTo>
                <a:lnTo>
                  <a:pt x="129337" y="206515"/>
                </a:lnTo>
                <a:lnTo>
                  <a:pt x="104787" y="231369"/>
                </a:lnTo>
                <a:lnTo>
                  <a:pt x="76644" y="258492"/>
                </a:lnTo>
                <a:lnTo>
                  <a:pt x="48501" y="290372"/>
                </a:lnTo>
                <a:lnTo>
                  <a:pt x="23951" y="329495"/>
                </a:lnTo>
                <a:lnTo>
                  <a:pt x="6586" y="378349"/>
                </a:lnTo>
                <a:lnTo>
                  <a:pt x="0" y="439419"/>
                </a:lnTo>
                <a:lnTo>
                  <a:pt x="20121" y="514016"/>
                </a:lnTo>
                <a:lnTo>
                  <a:pt x="64389" y="552323"/>
                </a:lnTo>
                <a:lnTo>
                  <a:pt x="108656" y="566435"/>
                </a:lnTo>
                <a:lnTo>
                  <a:pt x="128778" y="568451"/>
                </a:lnTo>
                <a:lnTo>
                  <a:pt x="386334" y="568451"/>
                </a:lnTo>
                <a:lnTo>
                  <a:pt x="406931" y="566435"/>
                </a:lnTo>
                <a:lnTo>
                  <a:pt x="452247" y="552323"/>
                </a:lnTo>
                <a:lnTo>
                  <a:pt x="462312" y="543813"/>
                </a:lnTo>
                <a:lnTo>
                  <a:pt x="128778" y="543813"/>
                </a:lnTo>
                <a:lnTo>
                  <a:pt x="111200" y="542182"/>
                </a:lnTo>
                <a:lnTo>
                  <a:pt x="75501" y="530764"/>
                </a:lnTo>
                <a:lnTo>
                  <a:pt x="40374" y="499772"/>
                </a:lnTo>
                <a:lnTo>
                  <a:pt x="24511" y="439419"/>
                </a:lnTo>
                <a:lnTo>
                  <a:pt x="32891" y="374763"/>
                </a:lnTo>
                <a:lnTo>
                  <a:pt x="54784" y="325358"/>
                </a:lnTo>
                <a:lnTo>
                  <a:pt x="85322" y="286883"/>
                </a:lnTo>
                <a:lnTo>
                  <a:pt x="119634" y="255015"/>
                </a:lnTo>
                <a:lnTo>
                  <a:pt x="137777" y="236991"/>
                </a:lnTo>
                <a:lnTo>
                  <a:pt x="154479" y="218932"/>
                </a:lnTo>
                <a:lnTo>
                  <a:pt x="168300" y="199705"/>
                </a:lnTo>
                <a:lnTo>
                  <a:pt x="177800" y="178180"/>
                </a:lnTo>
                <a:lnTo>
                  <a:pt x="224489" y="178180"/>
                </a:lnTo>
                <a:lnTo>
                  <a:pt x="231838" y="176641"/>
                </a:lnTo>
                <a:lnTo>
                  <a:pt x="248840" y="170888"/>
                </a:lnTo>
                <a:lnTo>
                  <a:pt x="266700" y="162813"/>
                </a:lnTo>
                <a:lnTo>
                  <a:pt x="281960" y="155192"/>
                </a:lnTo>
                <a:lnTo>
                  <a:pt x="197536" y="155192"/>
                </a:lnTo>
                <a:lnTo>
                  <a:pt x="180848" y="153669"/>
                </a:lnTo>
                <a:lnTo>
                  <a:pt x="180848" y="76834"/>
                </a:lnTo>
                <a:close/>
              </a:path>
              <a:path w="518160" h="568960">
                <a:moveTo>
                  <a:pt x="361823" y="141350"/>
                </a:moveTo>
                <a:lnTo>
                  <a:pt x="337312" y="141350"/>
                </a:lnTo>
                <a:lnTo>
                  <a:pt x="337433" y="154416"/>
                </a:lnTo>
                <a:lnTo>
                  <a:pt x="342143" y="183292"/>
                </a:lnTo>
                <a:lnTo>
                  <a:pt x="355298" y="208914"/>
                </a:lnTo>
                <a:lnTo>
                  <a:pt x="374763" y="232251"/>
                </a:lnTo>
                <a:lnTo>
                  <a:pt x="398526" y="255015"/>
                </a:lnTo>
                <a:lnTo>
                  <a:pt x="431022" y="286883"/>
                </a:lnTo>
                <a:lnTo>
                  <a:pt x="460660" y="325358"/>
                </a:lnTo>
                <a:lnTo>
                  <a:pt x="482250" y="374763"/>
                </a:lnTo>
                <a:lnTo>
                  <a:pt x="490601" y="439419"/>
                </a:lnTo>
                <a:lnTo>
                  <a:pt x="476023" y="498486"/>
                </a:lnTo>
                <a:lnTo>
                  <a:pt x="443039" y="529621"/>
                </a:lnTo>
                <a:lnTo>
                  <a:pt x="407769" y="541754"/>
                </a:lnTo>
                <a:lnTo>
                  <a:pt x="386334" y="543813"/>
                </a:lnTo>
                <a:lnTo>
                  <a:pt x="462312" y="543813"/>
                </a:lnTo>
                <a:lnTo>
                  <a:pt x="497562" y="514016"/>
                </a:lnTo>
                <a:lnTo>
                  <a:pt x="518160" y="439419"/>
                </a:lnTo>
                <a:lnTo>
                  <a:pt x="511442" y="378349"/>
                </a:lnTo>
                <a:lnTo>
                  <a:pt x="493732" y="329495"/>
                </a:lnTo>
                <a:lnTo>
                  <a:pt x="468693" y="290372"/>
                </a:lnTo>
                <a:lnTo>
                  <a:pt x="439991" y="258492"/>
                </a:lnTo>
                <a:lnTo>
                  <a:pt x="411289" y="231369"/>
                </a:lnTo>
                <a:lnTo>
                  <a:pt x="386250" y="206515"/>
                </a:lnTo>
                <a:lnTo>
                  <a:pt x="368540" y="181445"/>
                </a:lnTo>
                <a:lnTo>
                  <a:pt x="361823" y="153669"/>
                </a:lnTo>
                <a:lnTo>
                  <a:pt x="361823" y="141350"/>
                </a:lnTo>
                <a:close/>
              </a:path>
              <a:path w="518160" h="568960">
                <a:moveTo>
                  <a:pt x="407797" y="467105"/>
                </a:moveTo>
                <a:lnTo>
                  <a:pt x="392430" y="467105"/>
                </a:lnTo>
                <a:lnTo>
                  <a:pt x="386334" y="473201"/>
                </a:lnTo>
                <a:lnTo>
                  <a:pt x="386334" y="485520"/>
                </a:lnTo>
                <a:lnTo>
                  <a:pt x="392430" y="491616"/>
                </a:lnTo>
                <a:lnTo>
                  <a:pt x="407797" y="491616"/>
                </a:lnTo>
                <a:lnTo>
                  <a:pt x="413893" y="485520"/>
                </a:lnTo>
                <a:lnTo>
                  <a:pt x="413893" y="473201"/>
                </a:lnTo>
                <a:lnTo>
                  <a:pt x="407797" y="467105"/>
                </a:lnTo>
                <a:close/>
              </a:path>
              <a:path w="518160" h="568960">
                <a:moveTo>
                  <a:pt x="150241" y="439419"/>
                </a:moveTo>
                <a:lnTo>
                  <a:pt x="134874" y="439419"/>
                </a:lnTo>
                <a:lnTo>
                  <a:pt x="128778" y="445515"/>
                </a:lnTo>
                <a:lnTo>
                  <a:pt x="128778" y="460882"/>
                </a:lnTo>
                <a:lnTo>
                  <a:pt x="134874" y="467105"/>
                </a:lnTo>
                <a:lnTo>
                  <a:pt x="150241" y="467105"/>
                </a:lnTo>
                <a:lnTo>
                  <a:pt x="153289" y="460882"/>
                </a:lnTo>
                <a:lnTo>
                  <a:pt x="153289" y="445515"/>
                </a:lnTo>
                <a:lnTo>
                  <a:pt x="150241" y="439419"/>
                </a:lnTo>
                <a:close/>
              </a:path>
              <a:path w="518160" h="568960">
                <a:moveTo>
                  <a:pt x="257556" y="414781"/>
                </a:moveTo>
                <a:lnTo>
                  <a:pt x="248529" y="416899"/>
                </a:lnTo>
                <a:lnTo>
                  <a:pt x="240680" y="422481"/>
                </a:lnTo>
                <a:lnTo>
                  <a:pt x="235142" y="430373"/>
                </a:lnTo>
                <a:lnTo>
                  <a:pt x="233045" y="439419"/>
                </a:lnTo>
                <a:lnTo>
                  <a:pt x="235142" y="450228"/>
                </a:lnTo>
                <a:lnTo>
                  <a:pt x="240680" y="459025"/>
                </a:lnTo>
                <a:lnTo>
                  <a:pt x="248529" y="464941"/>
                </a:lnTo>
                <a:lnTo>
                  <a:pt x="257556" y="467105"/>
                </a:lnTo>
                <a:lnTo>
                  <a:pt x="268345" y="464941"/>
                </a:lnTo>
                <a:lnTo>
                  <a:pt x="277098" y="459025"/>
                </a:lnTo>
                <a:lnTo>
                  <a:pt x="282969" y="450228"/>
                </a:lnTo>
                <a:lnTo>
                  <a:pt x="285115" y="439419"/>
                </a:lnTo>
                <a:lnTo>
                  <a:pt x="282969" y="430373"/>
                </a:lnTo>
                <a:lnTo>
                  <a:pt x="277098" y="422481"/>
                </a:lnTo>
                <a:lnTo>
                  <a:pt x="268345" y="416899"/>
                </a:lnTo>
                <a:lnTo>
                  <a:pt x="257556" y="414781"/>
                </a:lnTo>
                <a:close/>
              </a:path>
              <a:path w="518160" h="568960">
                <a:moveTo>
                  <a:pt x="383286" y="387222"/>
                </a:moveTo>
                <a:lnTo>
                  <a:pt x="367919" y="387222"/>
                </a:lnTo>
                <a:lnTo>
                  <a:pt x="361823" y="393318"/>
                </a:lnTo>
                <a:lnTo>
                  <a:pt x="361823" y="408685"/>
                </a:lnTo>
                <a:lnTo>
                  <a:pt x="367919" y="414781"/>
                </a:lnTo>
                <a:lnTo>
                  <a:pt x="383286" y="414781"/>
                </a:lnTo>
                <a:lnTo>
                  <a:pt x="386334" y="408685"/>
                </a:lnTo>
                <a:lnTo>
                  <a:pt x="386334" y="393318"/>
                </a:lnTo>
                <a:lnTo>
                  <a:pt x="383286" y="387222"/>
                </a:lnTo>
                <a:close/>
              </a:path>
              <a:path w="518160" h="568960">
                <a:moveTo>
                  <a:pt x="168656" y="310388"/>
                </a:moveTo>
                <a:lnTo>
                  <a:pt x="153370" y="313600"/>
                </a:lnTo>
                <a:lnTo>
                  <a:pt x="140668" y="322278"/>
                </a:lnTo>
                <a:lnTo>
                  <a:pt x="131990" y="334980"/>
                </a:lnTo>
                <a:lnTo>
                  <a:pt x="128778" y="350265"/>
                </a:lnTo>
                <a:lnTo>
                  <a:pt x="131990" y="365148"/>
                </a:lnTo>
                <a:lnTo>
                  <a:pt x="140668" y="376840"/>
                </a:lnTo>
                <a:lnTo>
                  <a:pt x="153370" y="384484"/>
                </a:lnTo>
                <a:lnTo>
                  <a:pt x="168656" y="387222"/>
                </a:lnTo>
                <a:lnTo>
                  <a:pt x="183465" y="384484"/>
                </a:lnTo>
                <a:lnTo>
                  <a:pt x="195119" y="376840"/>
                </a:lnTo>
                <a:lnTo>
                  <a:pt x="202749" y="365148"/>
                </a:lnTo>
                <a:lnTo>
                  <a:pt x="203220" y="362584"/>
                </a:lnTo>
                <a:lnTo>
                  <a:pt x="159385" y="362584"/>
                </a:lnTo>
                <a:lnTo>
                  <a:pt x="153289" y="356488"/>
                </a:lnTo>
                <a:lnTo>
                  <a:pt x="153289" y="341121"/>
                </a:lnTo>
                <a:lnTo>
                  <a:pt x="159385" y="334899"/>
                </a:lnTo>
                <a:lnTo>
                  <a:pt x="202700" y="334899"/>
                </a:lnTo>
                <a:lnTo>
                  <a:pt x="195119" y="322278"/>
                </a:lnTo>
                <a:lnTo>
                  <a:pt x="183465" y="313600"/>
                </a:lnTo>
                <a:lnTo>
                  <a:pt x="168656" y="310388"/>
                </a:lnTo>
                <a:close/>
              </a:path>
              <a:path w="518160" h="568960">
                <a:moveTo>
                  <a:pt x="202700" y="334899"/>
                </a:moveTo>
                <a:lnTo>
                  <a:pt x="174752" y="334899"/>
                </a:lnTo>
                <a:lnTo>
                  <a:pt x="180848" y="341121"/>
                </a:lnTo>
                <a:lnTo>
                  <a:pt x="180848" y="356488"/>
                </a:lnTo>
                <a:lnTo>
                  <a:pt x="174752" y="362584"/>
                </a:lnTo>
                <a:lnTo>
                  <a:pt x="203220" y="362584"/>
                </a:lnTo>
                <a:lnTo>
                  <a:pt x="205486" y="350265"/>
                </a:lnTo>
                <a:lnTo>
                  <a:pt x="202749" y="334980"/>
                </a:lnTo>
                <a:close/>
              </a:path>
              <a:path w="518160" h="568960">
                <a:moveTo>
                  <a:pt x="309626" y="285750"/>
                </a:moveTo>
                <a:lnTo>
                  <a:pt x="299366" y="287438"/>
                </a:lnTo>
                <a:lnTo>
                  <a:pt x="291655" y="292306"/>
                </a:lnTo>
                <a:lnTo>
                  <a:pt x="286801" y="300055"/>
                </a:lnTo>
                <a:lnTo>
                  <a:pt x="285115" y="310388"/>
                </a:lnTo>
                <a:lnTo>
                  <a:pt x="286801" y="320700"/>
                </a:lnTo>
                <a:lnTo>
                  <a:pt x="291655" y="328406"/>
                </a:lnTo>
                <a:lnTo>
                  <a:pt x="299366" y="333230"/>
                </a:lnTo>
                <a:lnTo>
                  <a:pt x="309626" y="334899"/>
                </a:lnTo>
                <a:lnTo>
                  <a:pt x="320434" y="333230"/>
                </a:lnTo>
                <a:lnTo>
                  <a:pt x="329231" y="328406"/>
                </a:lnTo>
                <a:lnTo>
                  <a:pt x="335147" y="320700"/>
                </a:lnTo>
                <a:lnTo>
                  <a:pt x="337312" y="310388"/>
                </a:lnTo>
                <a:lnTo>
                  <a:pt x="335147" y="300055"/>
                </a:lnTo>
                <a:lnTo>
                  <a:pt x="329231" y="292306"/>
                </a:lnTo>
                <a:lnTo>
                  <a:pt x="320434" y="287438"/>
                </a:lnTo>
                <a:lnTo>
                  <a:pt x="309626" y="285750"/>
                </a:lnTo>
                <a:close/>
              </a:path>
              <a:path w="518160" h="568960">
                <a:moveTo>
                  <a:pt x="224489" y="178180"/>
                </a:moveTo>
                <a:lnTo>
                  <a:pt x="177800" y="178180"/>
                </a:lnTo>
                <a:lnTo>
                  <a:pt x="184023" y="181228"/>
                </a:lnTo>
                <a:lnTo>
                  <a:pt x="199263" y="181228"/>
                </a:lnTo>
                <a:lnTo>
                  <a:pt x="215407" y="180084"/>
                </a:lnTo>
                <a:lnTo>
                  <a:pt x="224489" y="178180"/>
                </a:lnTo>
                <a:close/>
              </a:path>
              <a:path w="518160" h="568960">
                <a:moveTo>
                  <a:pt x="361823" y="76834"/>
                </a:moveTo>
                <a:lnTo>
                  <a:pt x="337312" y="76834"/>
                </a:lnTo>
                <a:lnTo>
                  <a:pt x="337312" y="116712"/>
                </a:lnTo>
                <a:lnTo>
                  <a:pt x="318283" y="117973"/>
                </a:lnTo>
                <a:lnTo>
                  <a:pt x="298148" y="122126"/>
                </a:lnTo>
                <a:lnTo>
                  <a:pt x="276893" y="129732"/>
                </a:lnTo>
                <a:lnTo>
                  <a:pt x="254508" y="141350"/>
                </a:lnTo>
                <a:lnTo>
                  <a:pt x="234390" y="150187"/>
                </a:lnTo>
                <a:lnTo>
                  <a:pt x="215391" y="154416"/>
                </a:lnTo>
                <a:lnTo>
                  <a:pt x="197536" y="155192"/>
                </a:lnTo>
                <a:lnTo>
                  <a:pt x="281960" y="155192"/>
                </a:lnTo>
                <a:lnTo>
                  <a:pt x="286394" y="152977"/>
                </a:lnTo>
                <a:lnTo>
                  <a:pt x="304339" y="146319"/>
                </a:lnTo>
                <a:lnTo>
                  <a:pt x="321117" y="142543"/>
                </a:lnTo>
                <a:lnTo>
                  <a:pt x="337312" y="141350"/>
                </a:lnTo>
                <a:lnTo>
                  <a:pt x="361823" y="141350"/>
                </a:lnTo>
                <a:lnTo>
                  <a:pt x="361823" y="76834"/>
                </a:lnTo>
                <a:close/>
              </a:path>
              <a:path w="518160" h="568960">
                <a:moveTo>
                  <a:pt x="386334" y="0"/>
                </a:moveTo>
                <a:lnTo>
                  <a:pt x="128778" y="0"/>
                </a:lnTo>
                <a:lnTo>
                  <a:pt x="118465" y="2117"/>
                </a:lnTo>
                <a:lnTo>
                  <a:pt x="110759" y="7699"/>
                </a:lnTo>
                <a:lnTo>
                  <a:pt x="105935" y="15591"/>
                </a:lnTo>
                <a:lnTo>
                  <a:pt x="104267" y="24637"/>
                </a:lnTo>
                <a:lnTo>
                  <a:pt x="104267" y="52196"/>
                </a:lnTo>
                <a:lnTo>
                  <a:pt x="105935" y="61243"/>
                </a:lnTo>
                <a:lnTo>
                  <a:pt x="110759" y="69135"/>
                </a:lnTo>
                <a:lnTo>
                  <a:pt x="118465" y="74717"/>
                </a:lnTo>
                <a:lnTo>
                  <a:pt x="128778" y="76834"/>
                </a:lnTo>
                <a:lnTo>
                  <a:pt x="386334" y="76834"/>
                </a:lnTo>
                <a:lnTo>
                  <a:pt x="397123" y="74717"/>
                </a:lnTo>
                <a:lnTo>
                  <a:pt x="405876" y="69135"/>
                </a:lnTo>
                <a:lnTo>
                  <a:pt x="411747" y="61243"/>
                </a:lnTo>
                <a:lnTo>
                  <a:pt x="413893" y="52196"/>
                </a:lnTo>
                <a:lnTo>
                  <a:pt x="128778" y="52196"/>
                </a:lnTo>
                <a:lnTo>
                  <a:pt x="128778" y="24637"/>
                </a:lnTo>
                <a:lnTo>
                  <a:pt x="413893" y="24637"/>
                </a:lnTo>
                <a:lnTo>
                  <a:pt x="411747" y="15591"/>
                </a:lnTo>
                <a:lnTo>
                  <a:pt x="405876" y="7699"/>
                </a:lnTo>
                <a:lnTo>
                  <a:pt x="397123" y="2117"/>
                </a:lnTo>
                <a:lnTo>
                  <a:pt x="386334" y="0"/>
                </a:lnTo>
                <a:close/>
              </a:path>
              <a:path w="518160" h="568960">
                <a:moveTo>
                  <a:pt x="413893" y="24637"/>
                </a:moveTo>
                <a:lnTo>
                  <a:pt x="386334" y="24637"/>
                </a:lnTo>
                <a:lnTo>
                  <a:pt x="386334" y="52196"/>
                </a:lnTo>
                <a:lnTo>
                  <a:pt x="413893" y="52196"/>
                </a:lnTo>
                <a:lnTo>
                  <a:pt x="413893" y="24637"/>
                </a:lnTo>
                <a:close/>
              </a:path>
            </a:pathLst>
          </a:custGeom>
          <a:solidFill>
            <a:srgbClr val="FFFFFF"/>
          </a:solidFill>
        </p:spPr>
        <p:txBody>
          <a:bodyPr lIns="0" tIns="0" rIns="0" bIns="0"/>
          <a:lstStyle/>
          <a:p>
            <a:pPr eaLnBrk="1" fontAlgn="auto" hangingPunct="1">
              <a:spcBef>
                <a:spcPts val="0"/>
              </a:spcBef>
              <a:spcAft>
                <a:spcPts val="0"/>
              </a:spcAft>
              <a:defRPr/>
            </a:pPr>
            <a:endParaRPr sz="1588" dirty="0">
              <a:latin typeface="+mn-lt"/>
            </a:endParaRPr>
          </a:p>
        </p:txBody>
      </p:sp>
      <p:sp>
        <p:nvSpPr>
          <p:cNvPr id="12" name="object 12">
            <a:extLst>
              <a:ext uri="{FF2B5EF4-FFF2-40B4-BE49-F238E27FC236}">
                <a16:creationId xmlns:a16="http://schemas.microsoft.com/office/drawing/2014/main" id="{890450D8-7257-6A41-9CED-19CCDB920764}"/>
              </a:ext>
            </a:extLst>
          </p:cNvPr>
          <p:cNvSpPr/>
          <p:nvPr/>
        </p:nvSpPr>
        <p:spPr>
          <a:xfrm>
            <a:off x="5302250" y="2928938"/>
            <a:ext cx="2063750" cy="2890837"/>
          </a:xfrm>
          <a:custGeom>
            <a:avLst/>
            <a:gdLst/>
            <a:ahLst/>
            <a:cxnLst/>
            <a:rect l="l" t="t" r="r" b="b"/>
            <a:pathLst>
              <a:path w="2338070" h="3276600">
                <a:moveTo>
                  <a:pt x="2303907" y="0"/>
                </a:moveTo>
                <a:lnTo>
                  <a:pt x="33909" y="0"/>
                </a:lnTo>
                <a:lnTo>
                  <a:pt x="20734" y="2672"/>
                </a:lnTo>
                <a:lnTo>
                  <a:pt x="9953" y="9953"/>
                </a:lnTo>
                <a:lnTo>
                  <a:pt x="2672" y="20734"/>
                </a:lnTo>
                <a:lnTo>
                  <a:pt x="0" y="33909"/>
                </a:lnTo>
                <a:lnTo>
                  <a:pt x="0" y="3242691"/>
                </a:lnTo>
                <a:lnTo>
                  <a:pt x="2672" y="3255865"/>
                </a:lnTo>
                <a:lnTo>
                  <a:pt x="9953" y="3266646"/>
                </a:lnTo>
                <a:lnTo>
                  <a:pt x="20734" y="3273927"/>
                </a:lnTo>
                <a:lnTo>
                  <a:pt x="33909" y="3276600"/>
                </a:lnTo>
                <a:lnTo>
                  <a:pt x="2303907" y="3276600"/>
                </a:lnTo>
                <a:lnTo>
                  <a:pt x="2317081" y="3273927"/>
                </a:lnTo>
                <a:lnTo>
                  <a:pt x="2327862" y="3266646"/>
                </a:lnTo>
                <a:lnTo>
                  <a:pt x="2335143" y="3255865"/>
                </a:lnTo>
                <a:lnTo>
                  <a:pt x="2337816" y="3242691"/>
                </a:lnTo>
                <a:lnTo>
                  <a:pt x="2337816" y="33909"/>
                </a:lnTo>
                <a:lnTo>
                  <a:pt x="2335143" y="20734"/>
                </a:lnTo>
                <a:lnTo>
                  <a:pt x="2327862" y="9953"/>
                </a:lnTo>
                <a:lnTo>
                  <a:pt x="2317081" y="2672"/>
                </a:lnTo>
                <a:lnTo>
                  <a:pt x="2303907" y="0"/>
                </a:lnTo>
                <a:close/>
              </a:path>
            </a:pathLst>
          </a:custGeom>
          <a:solidFill>
            <a:srgbClr val="4EB0B6">
              <a:alpha val="85096"/>
            </a:srgbClr>
          </a:solidFill>
        </p:spPr>
        <p:txBody>
          <a:bodyPr lIns="0" tIns="0" rIns="0" bIns="0"/>
          <a:lstStyle/>
          <a:p>
            <a:pPr eaLnBrk="1" fontAlgn="auto" hangingPunct="1">
              <a:spcBef>
                <a:spcPts val="0"/>
              </a:spcBef>
              <a:spcAft>
                <a:spcPts val="0"/>
              </a:spcAft>
              <a:defRPr/>
            </a:pPr>
            <a:endParaRPr sz="1588" dirty="0">
              <a:latin typeface="+mn-lt"/>
            </a:endParaRPr>
          </a:p>
        </p:txBody>
      </p:sp>
      <p:sp>
        <p:nvSpPr>
          <p:cNvPr id="41994" name="object 13">
            <a:extLst>
              <a:ext uri="{FF2B5EF4-FFF2-40B4-BE49-F238E27FC236}">
                <a16:creationId xmlns:a16="http://schemas.microsoft.com/office/drawing/2014/main" id="{9DD74B83-33A0-4FB9-8AE7-AD13D1809594}"/>
              </a:ext>
            </a:extLst>
          </p:cNvPr>
          <p:cNvSpPr txBox="1">
            <a:spLocks noChangeArrowheads="1"/>
          </p:cNvSpPr>
          <p:nvPr/>
        </p:nvSpPr>
        <p:spPr bwMode="auto">
          <a:xfrm>
            <a:off x="5629275" y="4330700"/>
            <a:ext cx="14128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9525">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88"/>
              </a:spcBef>
              <a:buFontTx/>
              <a:buNone/>
            </a:pPr>
            <a:r>
              <a:rPr lang="en-US" altLang="en-US" sz="1200" b="1">
                <a:solidFill>
                  <a:srgbClr val="D5E8F0"/>
                </a:solidFill>
                <a:cs typeface="Arial" panose="020B0604020202020204" pitchFamily="34" charset="0"/>
              </a:rPr>
              <a:t>We guarantee a minimum number of  respondents</a:t>
            </a:r>
            <a:endParaRPr lang="en-US" altLang="en-US" sz="1200" b="1">
              <a:cs typeface="Arial" panose="020B0604020202020204" pitchFamily="34" charset="0"/>
            </a:endParaRPr>
          </a:p>
        </p:txBody>
      </p:sp>
      <p:sp>
        <p:nvSpPr>
          <p:cNvPr id="14" name="object 14">
            <a:extLst>
              <a:ext uri="{FF2B5EF4-FFF2-40B4-BE49-F238E27FC236}">
                <a16:creationId xmlns:a16="http://schemas.microsoft.com/office/drawing/2014/main" id="{C07FC327-3929-6849-B111-7C46A10A69B0}"/>
              </a:ext>
            </a:extLst>
          </p:cNvPr>
          <p:cNvSpPr/>
          <p:nvPr/>
        </p:nvSpPr>
        <p:spPr>
          <a:xfrm>
            <a:off x="7366000" y="2928938"/>
            <a:ext cx="2062163" cy="2890837"/>
          </a:xfrm>
          <a:custGeom>
            <a:avLst/>
            <a:gdLst/>
            <a:ahLst/>
            <a:cxnLst/>
            <a:rect l="l" t="t" r="r" b="b"/>
            <a:pathLst>
              <a:path w="2336800" h="3276600">
                <a:moveTo>
                  <a:pt x="2302383" y="0"/>
                </a:moveTo>
                <a:lnTo>
                  <a:pt x="33909" y="0"/>
                </a:lnTo>
                <a:lnTo>
                  <a:pt x="20681" y="2655"/>
                </a:lnTo>
                <a:lnTo>
                  <a:pt x="9905" y="9906"/>
                </a:lnTo>
                <a:lnTo>
                  <a:pt x="2655" y="20681"/>
                </a:lnTo>
                <a:lnTo>
                  <a:pt x="0" y="33909"/>
                </a:lnTo>
                <a:lnTo>
                  <a:pt x="0" y="3242691"/>
                </a:lnTo>
                <a:lnTo>
                  <a:pt x="2655" y="3255918"/>
                </a:lnTo>
                <a:lnTo>
                  <a:pt x="9905" y="3266694"/>
                </a:lnTo>
                <a:lnTo>
                  <a:pt x="20681" y="3273944"/>
                </a:lnTo>
                <a:lnTo>
                  <a:pt x="33909" y="3276600"/>
                </a:lnTo>
                <a:lnTo>
                  <a:pt x="2302383" y="3276600"/>
                </a:lnTo>
                <a:lnTo>
                  <a:pt x="2315610" y="3273944"/>
                </a:lnTo>
                <a:lnTo>
                  <a:pt x="2326386" y="3266694"/>
                </a:lnTo>
                <a:lnTo>
                  <a:pt x="2333636" y="3255918"/>
                </a:lnTo>
                <a:lnTo>
                  <a:pt x="2336292" y="3242691"/>
                </a:lnTo>
                <a:lnTo>
                  <a:pt x="2336292" y="33909"/>
                </a:lnTo>
                <a:lnTo>
                  <a:pt x="2333636" y="20681"/>
                </a:lnTo>
                <a:lnTo>
                  <a:pt x="2326386" y="9906"/>
                </a:lnTo>
                <a:lnTo>
                  <a:pt x="2315610" y="2655"/>
                </a:lnTo>
                <a:lnTo>
                  <a:pt x="2302383" y="0"/>
                </a:lnTo>
                <a:close/>
              </a:path>
            </a:pathLst>
          </a:custGeom>
          <a:solidFill>
            <a:srgbClr val="7F7F7F">
              <a:alpha val="85490"/>
            </a:srgbClr>
          </a:solidFill>
        </p:spPr>
        <p:txBody>
          <a:bodyPr lIns="0" tIns="0" rIns="0" bIns="0"/>
          <a:lstStyle/>
          <a:p>
            <a:pPr eaLnBrk="1" fontAlgn="auto" hangingPunct="1">
              <a:spcBef>
                <a:spcPts val="0"/>
              </a:spcBef>
              <a:spcAft>
                <a:spcPts val="0"/>
              </a:spcAft>
              <a:defRPr/>
            </a:pPr>
            <a:endParaRPr sz="1588" dirty="0">
              <a:latin typeface="+mn-lt"/>
            </a:endParaRPr>
          </a:p>
        </p:txBody>
      </p:sp>
      <p:sp>
        <p:nvSpPr>
          <p:cNvPr id="41996" name="object 15">
            <a:extLst>
              <a:ext uri="{FF2B5EF4-FFF2-40B4-BE49-F238E27FC236}">
                <a16:creationId xmlns:a16="http://schemas.microsoft.com/office/drawing/2014/main" id="{41D41163-3A2C-4109-A754-81AF3C03690F}"/>
              </a:ext>
            </a:extLst>
          </p:cNvPr>
          <p:cNvSpPr txBox="1">
            <a:spLocks noChangeArrowheads="1"/>
          </p:cNvSpPr>
          <p:nvPr/>
        </p:nvSpPr>
        <p:spPr bwMode="auto">
          <a:xfrm>
            <a:off x="7477125" y="4330700"/>
            <a:ext cx="1793875"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88"/>
              </a:spcBef>
              <a:buFontTx/>
              <a:buNone/>
            </a:pPr>
            <a:r>
              <a:rPr lang="en-US" altLang="en-US" sz="1200" b="1">
                <a:solidFill>
                  <a:srgbClr val="D5E8F0"/>
                </a:solidFill>
                <a:cs typeface="Arial" panose="020B0604020202020204" pitchFamily="34" charset="0"/>
              </a:rPr>
              <a:t>Use an integrated syndication  program:  events, white papers, eBooks or  sponsored articles to present  key findings</a:t>
            </a:r>
            <a:endParaRPr lang="en-US" altLang="en-US" sz="1200" b="1">
              <a:cs typeface="Arial" panose="020B0604020202020204" pitchFamily="34" charset="0"/>
            </a:endParaRPr>
          </a:p>
        </p:txBody>
      </p:sp>
      <p:sp>
        <p:nvSpPr>
          <p:cNvPr id="16" name="object 16">
            <a:extLst>
              <a:ext uri="{FF2B5EF4-FFF2-40B4-BE49-F238E27FC236}">
                <a16:creationId xmlns:a16="http://schemas.microsoft.com/office/drawing/2014/main" id="{111D3A57-5D0A-8642-ACC5-2EE3AFD2CA0A}"/>
              </a:ext>
            </a:extLst>
          </p:cNvPr>
          <p:cNvSpPr/>
          <p:nvPr/>
        </p:nvSpPr>
        <p:spPr>
          <a:xfrm>
            <a:off x="6015038" y="3438525"/>
            <a:ext cx="638175" cy="520700"/>
          </a:xfrm>
          <a:custGeom>
            <a:avLst/>
            <a:gdLst/>
            <a:ahLst/>
            <a:cxnLst/>
            <a:rect l="l" t="t" r="r" b="b"/>
            <a:pathLst>
              <a:path w="722629" h="590550">
                <a:moveTo>
                  <a:pt x="392259" y="0"/>
                </a:moveTo>
                <a:lnTo>
                  <a:pt x="380618" y="0"/>
                </a:lnTo>
                <a:lnTo>
                  <a:pt x="358201" y="1270"/>
                </a:lnTo>
                <a:lnTo>
                  <a:pt x="310641" y="15239"/>
                </a:lnTo>
                <a:lnTo>
                  <a:pt x="269414" y="43179"/>
                </a:lnTo>
                <a:lnTo>
                  <a:pt x="236854" y="97789"/>
                </a:lnTo>
                <a:lnTo>
                  <a:pt x="229447" y="129539"/>
                </a:lnTo>
                <a:lnTo>
                  <a:pt x="232552" y="161289"/>
                </a:lnTo>
                <a:lnTo>
                  <a:pt x="240730" y="187960"/>
                </a:lnTo>
                <a:lnTo>
                  <a:pt x="248538" y="209550"/>
                </a:lnTo>
                <a:lnTo>
                  <a:pt x="244820" y="243839"/>
                </a:lnTo>
                <a:lnTo>
                  <a:pt x="248030" y="266700"/>
                </a:lnTo>
                <a:lnTo>
                  <a:pt x="253432" y="279400"/>
                </a:lnTo>
                <a:lnTo>
                  <a:pt x="256286" y="284479"/>
                </a:lnTo>
                <a:lnTo>
                  <a:pt x="264415" y="294639"/>
                </a:lnTo>
                <a:lnTo>
                  <a:pt x="274748" y="311150"/>
                </a:lnTo>
                <a:lnTo>
                  <a:pt x="283628" y="335279"/>
                </a:lnTo>
                <a:lnTo>
                  <a:pt x="287400" y="369570"/>
                </a:lnTo>
                <a:lnTo>
                  <a:pt x="278292" y="407670"/>
                </a:lnTo>
                <a:lnTo>
                  <a:pt x="258254" y="431800"/>
                </a:lnTo>
                <a:lnTo>
                  <a:pt x="238216" y="444500"/>
                </a:lnTo>
                <a:lnTo>
                  <a:pt x="196177" y="459739"/>
                </a:lnTo>
                <a:lnTo>
                  <a:pt x="157781" y="481329"/>
                </a:lnTo>
                <a:lnTo>
                  <a:pt x="125934" y="518160"/>
                </a:lnTo>
                <a:lnTo>
                  <a:pt x="112649" y="571500"/>
                </a:lnTo>
                <a:lnTo>
                  <a:pt x="112952" y="575310"/>
                </a:lnTo>
                <a:lnTo>
                  <a:pt x="115077" y="581660"/>
                </a:lnTo>
                <a:lnTo>
                  <a:pt x="120846" y="588010"/>
                </a:lnTo>
                <a:lnTo>
                  <a:pt x="132079" y="590550"/>
                </a:lnTo>
                <a:lnTo>
                  <a:pt x="605916" y="590550"/>
                </a:lnTo>
                <a:lnTo>
                  <a:pt x="605916" y="571500"/>
                </a:lnTo>
                <a:lnTo>
                  <a:pt x="602273" y="556260"/>
                </a:lnTo>
                <a:lnTo>
                  <a:pt x="147574" y="556260"/>
                </a:lnTo>
                <a:lnTo>
                  <a:pt x="159345" y="527050"/>
                </a:lnTo>
                <a:lnTo>
                  <a:pt x="180594" y="505460"/>
                </a:lnTo>
                <a:lnTo>
                  <a:pt x="207652" y="490220"/>
                </a:lnTo>
                <a:lnTo>
                  <a:pt x="236854" y="478789"/>
                </a:lnTo>
                <a:lnTo>
                  <a:pt x="240791" y="478789"/>
                </a:lnTo>
                <a:lnTo>
                  <a:pt x="264997" y="467360"/>
                </a:lnTo>
                <a:lnTo>
                  <a:pt x="291750" y="445770"/>
                </a:lnTo>
                <a:lnTo>
                  <a:pt x="313408" y="412750"/>
                </a:lnTo>
                <a:lnTo>
                  <a:pt x="322325" y="369570"/>
                </a:lnTo>
                <a:lnTo>
                  <a:pt x="318450" y="331470"/>
                </a:lnTo>
                <a:lnTo>
                  <a:pt x="308752" y="302260"/>
                </a:lnTo>
                <a:lnTo>
                  <a:pt x="296126" y="281939"/>
                </a:lnTo>
                <a:lnTo>
                  <a:pt x="283463" y="267970"/>
                </a:lnTo>
                <a:lnTo>
                  <a:pt x="279653" y="264160"/>
                </a:lnTo>
                <a:lnTo>
                  <a:pt x="279159" y="260350"/>
                </a:lnTo>
                <a:lnTo>
                  <a:pt x="278653" y="251460"/>
                </a:lnTo>
                <a:lnTo>
                  <a:pt x="279600" y="237489"/>
                </a:lnTo>
                <a:lnTo>
                  <a:pt x="283463" y="217170"/>
                </a:lnTo>
                <a:lnTo>
                  <a:pt x="283463" y="205739"/>
                </a:lnTo>
                <a:lnTo>
                  <a:pt x="279653" y="198120"/>
                </a:lnTo>
                <a:lnTo>
                  <a:pt x="272381" y="179070"/>
                </a:lnTo>
                <a:lnTo>
                  <a:pt x="265096" y="156210"/>
                </a:lnTo>
                <a:lnTo>
                  <a:pt x="262169" y="132079"/>
                </a:lnTo>
                <a:lnTo>
                  <a:pt x="267970" y="109220"/>
                </a:lnTo>
                <a:lnTo>
                  <a:pt x="279792" y="82550"/>
                </a:lnTo>
                <a:lnTo>
                  <a:pt x="292735" y="66039"/>
                </a:lnTo>
                <a:lnTo>
                  <a:pt x="307867" y="54610"/>
                </a:lnTo>
                <a:lnTo>
                  <a:pt x="326263" y="46989"/>
                </a:lnTo>
                <a:lnTo>
                  <a:pt x="330073" y="43179"/>
                </a:lnTo>
                <a:lnTo>
                  <a:pt x="336345" y="39370"/>
                </a:lnTo>
                <a:lnTo>
                  <a:pt x="348059" y="35560"/>
                </a:lnTo>
                <a:lnTo>
                  <a:pt x="363416" y="31750"/>
                </a:lnTo>
                <a:lnTo>
                  <a:pt x="380618" y="30479"/>
                </a:lnTo>
                <a:lnTo>
                  <a:pt x="449921" y="30479"/>
                </a:lnTo>
                <a:lnTo>
                  <a:pt x="440529" y="19050"/>
                </a:lnTo>
                <a:lnTo>
                  <a:pt x="427227" y="11429"/>
                </a:lnTo>
                <a:lnTo>
                  <a:pt x="415587" y="5079"/>
                </a:lnTo>
                <a:lnTo>
                  <a:pt x="403923" y="1270"/>
                </a:lnTo>
                <a:lnTo>
                  <a:pt x="392259" y="0"/>
                </a:lnTo>
                <a:close/>
              </a:path>
              <a:path w="722629" h="590550">
                <a:moveTo>
                  <a:pt x="449921" y="30479"/>
                </a:moveTo>
                <a:lnTo>
                  <a:pt x="380618" y="30479"/>
                </a:lnTo>
                <a:lnTo>
                  <a:pt x="397605" y="33020"/>
                </a:lnTo>
                <a:lnTo>
                  <a:pt x="405193" y="35560"/>
                </a:lnTo>
                <a:lnTo>
                  <a:pt x="434040" y="67310"/>
                </a:lnTo>
                <a:lnTo>
                  <a:pt x="455892" y="128270"/>
                </a:lnTo>
                <a:lnTo>
                  <a:pt x="457787" y="160020"/>
                </a:lnTo>
                <a:lnTo>
                  <a:pt x="453134" y="181610"/>
                </a:lnTo>
                <a:lnTo>
                  <a:pt x="446659" y="194310"/>
                </a:lnTo>
                <a:lnTo>
                  <a:pt x="442180" y="200660"/>
                </a:lnTo>
                <a:lnTo>
                  <a:pt x="439880" y="207010"/>
                </a:lnTo>
                <a:lnTo>
                  <a:pt x="439033" y="213360"/>
                </a:lnTo>
                <a:lnTo>
                  <a:pt x="438912" y="222250"/>
                </a:lnTo>
                <a:lnTo>
                  <a:pt x="442775" y="238760"/>
                </a:lnTo>
                <a:lnTo>
                  <a:pt x="443722" y="251460"/>
                </a:lnTo>
                <a:lnTo>
                  <a:pt x="443216" y="257810"/>
                </a:lnTo>
                <a:lnTo>
                  <a:pt x="442722" y="260350"/>
                </a:lnTo>
                <a:lnTo>
                  <a:pt x="438912" y="267970"/>
                </a:lnTo>
                <a:lnTo>
                  <a:pt x="434975" y="267970"/>
                </a:lnTo>
                <a:lnTo>
                  <a:pt x="424588" y="281939"/>
                </a:lnTo>
                <a:lnTo>
                  <a:pt x="413130" y="302260"/>
                </a:lnTo>
                <a:lnTo>
                  <a:pt x="403863" y="331470"/>
                </a:lnTo>
                <a:lnTo>
                  <a:pt x="400050" y="369570"/>
                </a:lnTo>
                <a:lnTo>
                  <a:pt x="408414" y="412750"/>
                </a:lnTo>
                <a:lnTo>
                  <a:pt x="429148" y="445770"/>
                </a:lnTo>
                <a:lnTo>
                  <a:pt x="455717" y="467360"/>
                </a:lnTo>
                <a:lnTo>
                  <a:pt x="481584" y="478789"/>
                </a:lnTo>
                <a:lnTo>
                  <a:pt x="512446" y="490220"/>
                </a:lnTo>
                <a:lnTo>
                  <a:pt x="539321" y="505460"/>
                </a:lnTo>
                <a:lnTo>
                  <a:pt x="559647" y="527050"/>
                </a:lnTo>
                <a:lnTo>
                  <a:pt x="570864" y="556260"/>
                </a:lnTo>
                <a:lnTo>
                  <a:pt x="602273" y="556260"/>
                </a:lnTo>
                <a:lnTo>
                  <a:pt x="593165" y="518160"/>
                </a:lnTo>
                <a:lnTo>
                  <a:pt x="562197" y="481329"/>
                </a:lnTo>
                <a:lnTo>
                  <a:pt x="523942" y="459739"/>
                </a:lnTo>
                <a:lnTo>
                  <a:pt x="480222" y="444500"/>
                </a:lnTo>
                <a:lnTo>
                  <a:pt x="460184" y="431800"/>
                </a:lnTo>
                <a:lnTo>
                  <a:pt x="440146" y="407670"/>
                </a:lnTo>
                <a:lnTo>
                  <a:pt x="431038" y="369570"/>
                </a:lnTo>
                <a:lnTo>
                  <a:pt x="434871" y="335279"/>
                </a:lnTo>
                <a:lnTo>
                  <a:pt x="444182" y="311150"/>
                </a:lnTo>
                <a:lnTo>
                  <a:pt x="455683" y="294639"/>
                </a:lnTo>
                <a:lnTo>
                  <a:pt x="466089" y="284479"/>
                </a:lnTo>
                <a:lnTo>
                  <a:pt x="468943" y="280670"/>
                </a:lnTo>
                <a:lnTo>
                  <a:pt x="474345" y="269239"/>
                </a:lnTo>
                <a:lnTo>
                  <a:pt x="477555" y="247650"/>
                </a:lnTo>
                <a:lnTo>
                  <a:pt x="473837" y="213360"/>
                </a:lnTo>
                <a:lnTo>
                  <a:pt x="485856" y="187960"/>
                </a:lnTo>
                <a:lnTo>
                  <a:pt x="491315" y="154939"/>
                </a:lnTo>
                <a:lnTo>
                  <a:pt x="488035" y="118110"/>
                </a:lnTo>
                <a:lnTo>
                  <a:pt x="473837" y="73660"/>
                </a:lnTo>
                <a:lnTo>
                  <a:pt x="462750" y="50800"/>
                </a:lnTo>
                <a:lnTo>
                  <a:pt x="452008" y="33020"/>
                </a:lnTo>
                <a:lnTo>
                  <a:pt x="449921" y="30479"/>
                </a:lnTo>
                <a:close/>
              </a:path>
              <a:path w="722629" h="590550">
                <a:moveTo>
                  <a:pt x="196103" y="66039"/>
                </a:moveTo>
                <a:lnTo>
                  <a:pt x="178688" y="66039"/>
                </a:lnTo>
                <a:lnTo>
                  <a:pt x="161426" y="67310"/>
                </a:lnTo>
                <a:lnTo>
                  <a:pt x="124333" y="77470"/>
                </a:lnTo>
                <a:lnTo>
                  <a:pt x="92757" y="99060"/>
                </a:lnTo>
                <a:lnTo>
                  <a:pt x="69850" y="139700"/>
                </a:lnTo>
                <a:lnTo>
                  <a:pt x="65710" y="166370"/>
                </a:lnTo>
                <a:lnTo>
                  <a:pt x="68452" y="190500"/>
                </a:lnTo>
                <a:lnTo>
                  <a:pt x="74814" y="212089"/>
                </a:lnTo>
                <a:lnTo>
                  <a:pt x="81534" y="229870"/>
                </a:lnTo>
                <a:lnTo>
                  <a:pt x="77219" y="256539"/>
                </a:lnTo>
                <a:lnTo>
                  <a:pt x="79121" y="274320"/>
                </a:lnTo>
                <a:lnTo>
                  <a:pt x="83212" y="284479"/>
                </a:lnTo>
                <a:lnTo>
                  <a:pt x="85471" y="288289"/>
                </a:lnTo>
                <a:lnTo>
                  <a:pt x="91775" y="295910"/>
                </a:lnTo>
                <a:lnTo>
                  <a:pt x="98091" y="307339"/>
                </a:lnTo>
                <a:lnTo>
                  <a:pt x="102955" y="326389"/>
                </a:lnTo>
                <a:lnTo>
                  <a:pt x="104901" y="354329"/>
                </a:lnTo>
                <a:lnTo>
                  <a:pt x="99425" y="382270"/>
                </a:lnTo>
                <a:lnTo>
                  <a:pt x="87375" y="398779"/>
                </a:lnTo>
                <a:lnTo>
                  <a:pt x="75326" y="406400"/>
                </a:lnTo>
                <a:lnTo>
                  <a:pt x="69850" y="408939"/>
                </a:lnTo>
                <a:lnTo>
                  <a:pt x="45862" y="419100"/>
                </a:lnTo>
                <a:lnTo>
                  <a:pt x="23304" y="438150"/>
                </a:lnTo>
                <a:lnTo>
                  <a:pt x="6556" y="466089"/>
                </a:lnTo>
                <a:lnTo>
                  <a:pt x="0" y="505460"/>
                </a:lnTo>
                <a:lnTo>
                  <a:pt x="0" y="524510"/>
                </a:lnTo>
                <a:lnTo>
                  <a:pt x="89280" y="524510"/>
                </a:lnTo>
                <a:lnTo>
                  <a:pt x="92293" y="516889"/>
                </a:lnTo>
                <a:lnTo>
                  <a:pt x="95662" y="508000"/>
                </a:lnTo>
                <a:lnTo>
                  <a:pt x="99746" y="499110"/>
                </a:lnTo>
                <a:lnTo>
                  <a:pt x="104901" y="490220"/>
                </a:lnTo>
                <a:lnTo>
                  <a:pt x="34925" y="490220"/>
                </a:lnTo>
                <a:lnTo>
                  <a:pt x="40540" y="469900"/>
                </a:lnTo>
                <a:lnTo>
                  <a:pt x="50514" y="455929"/>
                </a:lnTo>
                <a:lnTo>
                  <a:pt x="63392" y="445770"/>
                </a:lnTo>
                <a:lnTo>
                  <a:pt x="77724" y="439420"/>
                </a:lnTo>
                <a:lnTo>
                  <a:pt x="97232" y="431800"/>
                </a:lnTo>
                <a:lnTo>
                  <a:pt x="117490" y="415289"/>
                </a:lnTo>
                <a:lnTo>
                  <a:pt x="133391" y="389889"/>
                </a:lnTo>
                <a:lnTo>
                  <a:pt x="139826" y="354329"/>
                </a:lnTo>
                <a:lnTo>
                  <a:pt x="137223" y="321310"/>
                </a:lnTo>
                <a:lnTo>
                  <a:pt x="130619" y="295910"/>
                </a:lnTo>
                <a:lnTo>
                  <a:pt x="121824" y="279400"/>
                </a:lnTo>
                <a:lnTo>
                  <a:pt x="112649" y="267970"/>
                </a:lnTo>
                <a:lnTo>
                  <a:pt x="112649" y="264160"/>
                </a:lnTo>
                <a:lnTo>
                  <a:pt x="112095" y="262889"/>
                </a:lnTo>
                <a:lnTo>
                  <a:pt x="111172" y="257810"/>
                </a:lnTo>
                <a:lnTo>
                  <a:pt x="110988" y="250189"/>
                </a:lnTo>
                <a:lnTo>
                  <a:pt x="112649" y="237489"/>
                </a:lnTo>
                <a:lnTo>
                  <a:pt x="116459" y="229870"/>
                </a:lnTo>
                <a:lnTo>
                  <a:pt x="112649" y="222250"/>
                </a:lnTo>
                <a:lnTo>
                  <a:pt x="112649" y="213360"/>
                </a:lnTo>
                <a:lnTo>
                  <a:pt x="106465" y="201929"/>
                </a:lnTo>
                <a:lnTo>
                  <a:pt x="100996" y="186689"/>
                </a:lnTo>
                <a:lnTo>
                  <a:pt x="98432" y="168910"/>
                </a:lnTo>
                <a:lnTo>
                  <a:pt x="100964" y="151129"/>
                </a:lnTo>
                <a:lnTo>
                  <a:pt x="110779" y="130810"/>
                </a:lnTo>
                <a:lnTo>
                  <a:pt x="118427" y="119379"/>
                </a:lnTo>
                <a:lnTo>
                  <a:pt x="126075" y="114300"/>
                </a:lnTo>
                <a:lnTo>
                  <a:pt x="135889" y="109220"/>
                </a:lnTo>
                <a:lnTo>
                  <a:pt x="139826" y="109220"/>
                </a:lnTo>
                <a:lnTo>
                  <a:pt x="139826" y="105410"/>
                </a:lnTo>
                <a:lnTo>
                  <a:pt x="143637" y="105410"/>
                </a:lnTo>
                <a:lnTo>
                  <a:pt x="148578" y="104139"/>
                </a:lnTo>
                <a:lnTo>
                  <a:pt x="156781" y="101600"/>
                </a:lnTo>
                <a:lnTo>
                  <a:pt x="167175" y="97789"/>
                </a:lnTo>
                <a:lnTo>
                  <a:pt x="201929" y="97789"/>
                </a:lnTo>
                <a:lnTo>
                  <a:pt x="201929" y="88900"/>
                </a:lnTo>
                <a:lnTo>
                  <a:pt x="205866" y="85089"/>
                </a:lnTo>
                <a:lnTo>
                  <a:pt x="205866" y="77470"/>
                </a:lnTo>
                <a:lnTo>
                  <a:pt x="209676" y="73660"/>
                </a:lnTo>
                <a:lnTo>
                  <a:pt x="213613" y="69850"/>
                </a:lnTo>
                <a:lnTo>
                  <a:pt x="204852" y="67310"/>
                </a:lnTo>
                <a:lnTo>
                  <a:pt x="196103" y="66039"/>
                </a:lnTo>
                <a:close/>
              </a:path>
              <a:path w="722629" h="590550">
                <a:moveTo>
                  <a:pt x="624414" y="97789"/>
                </a:moveTo>
                <a:lnTo>
                  <a:pt x="553592" y="97789"/>
                </a:lnTo>
                <a:lnTo>
                  <a:pt x="565118" y="101600"/>
                </a:lnTo>
                <a:lnTo>
                  <a:pt x="573738" y="104139"/>
                </a:lnTo>
                <a:lnTo>
                  <a:pt x="578738" y="105410"/>
                </a:lnTo>
                <a:lnTo>
                  <a:pt x="582549" y="109220"/>
                </a:lnTo>
                <a:lnTo>
                  <a:pt x="617473" y="151129"/>
                </a:lnTo>
                <a:lnTo>
                  <a:pt x="622282" y="168910"/>
                </a:lnTo>
                <a:lnTo>
                  <a:pt x="620887" y="186689"/>
                </a:lnTo>
                <a:lnTo>
                  <a:pt x="615848" y="201929"/>
                </a:lnTo>
                <a:lnTo>
                  <a:pt x="609726" y="213360"/>
                </a:lnTo>
                <a:lnTo>
                  <a:pt x="605916" y="222250"/>
                </a:lnTo>
                <a:lnTo>
                  <a:pt x="605916" y="237489"/>
                </a:lnTo>
                <a:lnTo>
                  <a:pt x="608119" y="250189"/>
                </a:lnTo>
                <a:lnTo>
                  <a:pt x="609250" y="257810"/>
                </a:lnTo>
                <a:lnTo>
                  <a:pt x="609667" y="262889"/>
                </a:lnTo>
                <a:lnTo>
                  <a:pt x="609726" y="267970"/>
                </a:lnTo>
                <a:lnTo>
                  <a:pt x="605916" y="267970"/>
                </a:lnTo>
                <a:lnTo>
                  <a:pt x="598943" y="279400"/>
                </a:lnTo>
                <a:lnTo>
                  <a:pt x="591280" y="295910"/>
                </a:lnTo>
                <a:lnTo>
                  <a:pt x="585092" y="321310"/>
                </a:lnTo>
                <a:lnTo>
                  <a:pt x="582549" y="354329"/>
                </a:lnTo>
                <a:lnTo>
                  <a:pt x="588924" y="389889"/>
                </a:lnTo>
                <a:lnTo>
                  <a:pt x="604408" y="415289"/>
                </a:lnTo>
                <a:lnTo>
                  <a:pt x="623536" y="431800"/>
                </a:lnTo>
                <a:lnTo>
                  <a:pt x="640841" y="439420"/>
                </a:lnTo>
                <a:lnTo>
                  <a:pt x="657375" y="445770"/>
                </a:lnTo>
                <a:lnTo>
                  <a:pt x="671385" y="455929"/>
                </a:lnTo>
                <a:lnTo>
                  <a:pt x="681775" y="469900"/>
                </a:lnTo>
                <a:lnTo>
                  <a:pt x="687451" y="490220"/>
                </a:lnTo>
                <a:lnTo>
                  <a:pt x="617473" y="490220"/>
                </a:lnTo>
                <a:lnTo>
                  <a:pt x="621022" y="499110"/>
                </a:lnTo>
                <a:lnTo>
                  <a:pt x="629546" y="516889"/>
                </a:lnTo>
                <a:lnTo>
                  <a:pt x="633094" y="524510"/>
                </a:lnTo>
                <a:lnTo>
                  <a:pt x="702944" y="524510"/>
                </a:lnTo>
                <a:lnTo>
                  <a:pt x="714178" y="521970"/>
                </a:lnTo>
                <a:lnTo>
                  <a:pt x="719947" y="515620"/>
                </a:lnTo>
                <a:lnTo>
                  <a:pt x="722072" y="508000"/>
                </a:lnTo>
                <a:lnTo>
                  <a:pt x="722376" y="505460"/>
                </a:lnTo>
                <a:lnTo>
                  <a:pt x="715283" y="466089"/>
                </a:lnTo>
                <a:lnTo>
                  <a:pt x="697642" y="438150"/>
                </a:lnTo>
                <a:lnTo>
                  <a:pt x="674905" y="419100"/>
                </a:lnTo>
                <a:lnTo>
                  <a:pt x="652526" y="408939"/>
                </a:lnTo>
                <a:lnTo>
                  <a:pt x="646453" y="406400"/>
                </a:lnTo>
                <a:lnTo>
                  <a:pt x="633095" y="398779"/>
                </a:lnTo>
                <a:lnTo>
                  <a:pt x="619736" y="382270"/>
                </a:lnTo>
                <a:lnTo>
                  <a:pt x="613663" y="354329"/>
                </a:lnTo>
                <a:lnTo>
                  <a:pt x="615592" y="326389"/>
                </a:lnTo>
                <a:lnTo>
                  <a:pt x="620426" y="307339"/>
                </a:lnTo>
                <a:lnTo>
                  <a:pt x="626737" y="295910"/>
                </a:lnTo>
                <a:lnTo>
                  <a:pt x="633094" y="288289"/>
                </a:lnTo>
                <a:lnTo>
                  <a:pt x="635333" y="284479"/>
                </a:lnTo>
                <a:lnTo>
                  <a:pt x="639381" y="274320"/>
                </a:lnTo>
                <a:lnTo>
                  <a:pt x="641238" y="256539"/>
                </a:lnTo>
                <a:lnTo>
                  <a:pt x="636905" y="229870"/>
                </a:lnTo>
                <a:lnTo>
                  <a:pt x="645838" y="212089"/>
                </a:lnTo>
                <a:lnTo>
                  <a:pt x="652938" y="190500"/>
                </a:lnTo>
                <a:lnTo>
                  <a:pt x="654942" y="166370"/>
                </a:lnTo>
                <a:lnTo>
                  <a:pt x="648588" y="139700"/>
                </a:lnTo>
                <a:lnTo>
                  <a:pt x="637381" y="115570"/>
                </a:lnTo>
                <a:lnTo>
                  <a:pt x="625792" y="99060"/>
                </a:lnTo>
                <a:lnTo>
                  <a:pt x="624414" y="97789"/>
                </a:lnTo>
                <a:close/>
              </a:path>
              <a:path w="722629" h="590550">
                <a:moveTo>
                  <a:pt x="201929" y="97789"/>
                </a:moveTo>
                <a:lnTo>
                  <a:pt x="194183" y="97789"/>
                </a:lnTo>
                <a:lnTo>
                  <a:pt x="201929" y="101600"/>
                </a:lnTo>
                <a:lnTo>
                  <a:pt x="201929" y="97789"/>
                </a:lnTo>
                <a:close/>
              </a:path>
              <a:path w="722629" h="590550">
                <a:moveTo>
                  <a:pt x="539876" y="66039"/>
                </a:moveTo>
                <a:lnTo>
                  <a:pt x="522843" y="66039"/>
                </a:lnTo>
                <a:lnTo>
                  <a:pt x="515248" y="67310"/>
                </a:lnTo>
                <a:lnTo>
                  <a:pt x="508762" y="69850"/>
                </a:lnTo>
                <a:lnTo>
                  <a:pt x="514111" y="86360"/>
                </a:lnTo>
                <a:lnTo>
                  <a:pt x="515852" y="93979"/>
                </a:lnTo>
                <a:lnTo>
                  <a:pt x="516509" y="101600"/>
                </a:lnTo>
                <a:lnTo>
                  <a:pt x="520446" y="101600"/>
                </a:lnTo>
                <a:lnTo>
                  <a:pt x="524255" y="97789"/>
                </a:lnTo>
                <a:lnTo>
                  <a:pt x="624414" y="97789"/>
                </a:lnTo>
                <a:lnTo>
                  <a:pt x="585739" y="73660"/>
                </a:lnTo>
                <a:lnTo>
                  <a:pt x="557085" y="67310"/>
                </a:lnTo>
                <a:lnTo>
                  <a:pt x="539876" y="66039"/>
                </a:lnTo>
                <a:close/>
              </a:path>
            </a:pathLst>
          </a:custGeom>
          <a:solidFill>
            <a:srgbClr val="FFFFFF"/>
          </a:solidFill>
        </p:spPr>
        <p:txBody>
          <a:bodyPr lIns="0" tIns="0" rIns="0" bIns="0"/>
          <a:lstStyle/>
          <a:p>
            <a:pPr eaLnBrk="1" fontAlgn="auto" hangingPunct="1">
              <a:spcBef>
                <a:spcPts val="0"/>
              </a:spcBef>
              <a:spcAft>
                <a:spcPts val="0"/>
              </a:spcAft>
              <a:defRPr/>
            </a:pPr>
            <a:endParaRPr sz="1588" dirty="0">
              <a:latin typeface="+mn-lt"/>
            </a:endParaRPr>
          </a:p>
        </p:txBody>
      </p:sp>
      <p:sp>
        <p:nvSpPr>
          <p:cNvPr id="17" name="object 17">
            <a:extLst>
              <a:ext uri="{FF2B5EF4-FFF2-40B4-BE49-F238E27FC236}">
                <a16:creationId xmlns:a16="http://schemas.microsoft.com/office/drawing/2014/main" id="{068102B6-2ADC-0B40-BDD8-3692BDA0B69D}"/>
              </a:ext>
            </a:extLst>
          </p:cNvPr>
          <p:cNvSpPr/>
          <p:nvPr/>
        </p:nvSpPr>
        <p:spPr>
          <a:xfrm>
            <a:off x="8124825" y="3427413"/>
            <a:ext cx="542925" cy="539750"/>
          </a:xfrm>
          <a:custGeom>
            <a:avLst/>
            <a:gdLst/>
            <a:ahLst/>
            <a:cxnLst/>
            <a:rect l="l" t="t" r="r" b="b"/>
            <a:pathLst>
              <a:path w="614679" h="611504">
                <a:moveTo>
                  <a:pt x="584453" y="108965"/>
                </a:moveTo>
                <a:lnTo>
                  <a:pt x="138683" y="108965"/>
                </a:lnTo>
                <a:lnTo>
                  <a:pt x="128984" y="111287"/>
                </a:lnTo>
                <a:lnTo>
                  <a:pt x="120523" y="117633"/>
                </a:lnTo>
                <a:lnTo>
                  <a:pt x="114538" y="127075"/>
                </a:lnTo>
                <a:lnTo>
                  <a:pt x="112267" y="138683"/>
                </a:lnTo>
                <a:lnTo>
                  <a:pt x="112267" y="584707"/>
                </a:lnTo>
                <a:lnTo>
                  <a:pt x="114538" y="594407"/>
                </a:lnTo>
                <a:lnTo>
                  <a:pt x="120523" y="602869"/>
                </a:lnTo>
                <a:lnTo>
                  <a:pt x="128984" y="608853"/>
                </a:lnTo>
                <a:lnTo>
                  <a:pt x="138683" y="611124"/>
                </a:lnTo>
                <a:lnTo>
                  <a:pt x="584453" y="611124"/>
                </a:lnTo>
                <a:lnTo>
                  <a:pt x="596062" y="608853"/>
                </a:lnTo>
                <a:lnTo>
                  <a:pt x="605504" y="602869"/>
                </a:lnTo>
                <a:lnTo>
                  <a:pt x="611850" y="594407"/>
                </a:lnTo>
                <a:lnTo>
                  <a:pt x="614172" y="584707"/>
                </a:lnTo>
                <a:lnTo>
                  <a:pt x="138683" y="584707"/>
                </a:lnTo>
                <a:lnTo>
                  <a:pt x="138683" y="498855"/>
                </a:lnTo>
                <a:lnTo>
                  <a:pt x="614172" y="498855"/>
                </a:lnTo>
                <a:lnTo>
                  <a:pt x="614172" y="472439"/>
                </a:lnTo>
                <a:lnTo>
                  <a:pt x="138683" y="472439"/>
                </a:lnTo>
                <a:lnTo>
                  <a:pt x="138683" y="138683"/>
                </a:lnTo>
                <a:lnTo>
                  <a:pt x="614172" y="138683"/>
                </a:lnTo>
                <a:lnTo>
                  <a:pt x="611850" y="127075"/>
                </a:lnTo>
                <a:lnTo>
                  <a:pt x="605504" y="117633"/>
                </a:lnTo>
                <a:lnTo>
                  <a:pt x="596062" y="111287"/>
                </a:lnTo>
                <a:lnTo>
                  <a:pt x="584453" y="108965"/>
                </a:lnTo>
                <a:close/>
              </a:path>
              <a:path w="614679" h="611504">
                <a:moveTo>
                  <a:pt x="614172" y="498855"/>
                </a:moveTo>
                <a:lnTo>
                  <a:pt x="584453" y="498855"/>
                </a:lnTo>
                <a:lnTo>
                  <a:pt x="584453" y="584707"/>
                </a:lnTo>
                <a:lnTo>
                  <a:pt x="614172" y="584707"/>
                </a:lnTo>
                <a:lnTo>
                  <a:pt x="614172" y="498855"/>
                </a:lnTo>
                <a:close/>
              </a:path>
              <a:path w="614679" h="611504">
                <a:moveTo>
                  <a:pt x="472185" y="0"/>
                </a:moveTo>
                <a:lnTo>
                  <a:pt x="26415" y="0"/>
                </a:lnTo>
                <a:lnTo>
                  <a:pt x="16716" y="1805"/>
                </a:lnTo>
                <a:lnTo>
                  <a:pt x="8254" y="7016"/>
                </a:lnTo>
                <a:lnTo>
                  <a:pt x="2270" y="15323"/>
                </a:lnTo>
                <a:lnTo>
                  <a:pt x="0" y="26415"/>
                </a:lnTo>
                <a:lnTo>
                  <a:pt x="0" y="472439"/>
                </a:lnTo>
                <a:lnTo>
                  <a:pt x="2270" y="483532"/>
                </a:lnTo>
                <a:lnTo>
                  <a:pt x="8254" y="491839"/>
                </a:lnTo>
                <a:lnTo>
                  <a:pt x="16716" y="497050"/>
                </a:lnTo>
                <a:lnTo>
                  <a:pt x="26415" y="498855"/>
                </a:lnTo>
                <a:lnTo>
                  <a:pt x="75946" y="498855"/>
                </a:lnTo>
                <a:lnTo>
                  <a:pt x="82550" y="495553"/>
                </a:lnTo>
                <a:lnTo>
                  <a:pt x="82550" y="479043"/>
                </a:lnTo>
                <a:lnTo>
                  <a:pt x="75946" y="472439"/>
                </a:lnTo>
                <a:lnTo>
                  <a:pt x="26415" y="472439"/>
                </a:lnTo>
                <a:lnTo>
                  <a:pt x="26415" y="389763"/>
                </a:lnTo>
                <a:lnTo>
                  <a:pt x="75946" y="389763"/>
                </a:lnTo>
                <a:lnTo>
                  <a:pt x="82550" y="383158"/>
                </a:lnTo>
                <a:lnTo>
                  <a:pt x="82550" y="366649"/>
                </a:lnTo>
                <a:lnTo>
                  <a:pt x="75946" y="360044"/>
                </a:lnTo>
                <a:lnTo>
                  <a:pt x="26415" y="360044"/>
                </a:lnTo>
                <a:lnTo>
                  <a:pt x="26415" y="26415"/>
                </a:lnTo>
                <a:lnTo>
                  <a:pt x="501903" y="26415"/>
                </a:lnTo>
                <a:lnTo>
                  <a:pt x="499582" y="15323"/>
                </a:lnTo>
                <a:lnTo>
                  <a:pt x="493236" y="7016"/>
                </a:lnTo>
                <a:lnTo>
                  <a:pt x="483794" y="1805"/>
                </a:lnTo>
                <a:lnTo>
                  <a:pt x="472185" y="0"/>
                </a:lnTo>
                <a:close/>
              </a:path>
              <a:path w="614679" h="611504">
                <a:moveTo>
                  <a:pt x="614172" y="138683"/>
                </a:moveTo>
                <a:lnTo>
                  <a:pt x="584453" y="138683"/>
                </a:lnTo>
                <a:lnTo>
                  <a:pt x="584453" y="472439"/>
                </a:lnTo>
                <a:lnTo>
                  <a:pt x="614172" y="472439"/>
                </a:lnTo>
                <a:lnTo>
                  <a:pt x="614172" y="138683"/>
                </a:lnTo>
                <a:close/>
              </a:path>
              <a:path w="614679" h="611504">
                <a:moveTo>
                  <a:pt x="501903" y="26415"/>
                </a:moveTo>
                <a:lnTo>
                  <a:pt x="472185" y="26415"/>
                </a:lnTo>
                <a:lnTo>
                  <a:pt x="472185" y="75945"/>
                </a:lnTo>
                <a:lnTo>
                  <a:pt x="478789" y="82550"/>
                </a:lnTo>
                <a:lnTo>
                  <a:pt x="495300" y="82550"/>
                </a:lnTo>
                <a:lnTo>
                  <a:pt x="501903" y="75945"/>
                </a:lnTo>
                <a:lnTo>
                  <a:pt x="501903" y="26415"/>
                </a:lnTo>
                <a:close/>
              </a:path>
            </a:pathLst>
          </a:custGeom>
          <a:solidFill>
            <a:srgbClr val="FFFFFF"/>
          </a:solidFill>
        </p:spPr>
        <p:txBody>
          <a:bodyPr lIns="0" tIns="0" rIns="0" bIns="0"/>
          <a:lstStyle/>
          <a:p>
            <a:pPr eaLnBrk="1" fontAlgn="auto" hangingPunct="1">
              <a:spcBef>
                <a:spcPts val="0"/>
              </a:spcBef>
              <a:spcAft>
                <a:spcPts val="0"/>
              </a:spcAft>
              <a:defRPr/>
            </a:pPr>
            <a:endParaRPr sz="1588" dirty="0">
              <a:latin typeface="+mn-lt"/>
            </a:endParaRPr>
          </a:p>
        </p:txBody>
      </p:sp>
      <p:sp>
        <p:nvSpPr>
          <p:cNvPr id="19" name="object 19">
            <a:extLst>
              <a:ext uri="{FF2B5EF4-FFF2-40B4-BE49-F238E27FC236}">
                <a16:creationId xmlns:a16="http://schemas.microsoft.com/office/drawing/2014/main" id="{4F1432DD-4BC2-4532-B73C-2ECDA5393C9A}"/>
              </a:ext>
            </a:extLst>
          </p:cNvPr>
          <p:cNvSpPr>
            <a:spLocks noChangeArrowheads="1"/>
          </p:cNvSpPr>
          <p:nvPr/>
        </p:nvSpPr>
        <p:spPr bwMode="auto">
          <a:xfrm>
            <a:off x="9367838" y="339725"/>
            <a:ext cx="833437" cy="2889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fontAlgn="auto" hangingPunct="1">
              <a:spcBef>
                <a:spcPts val="0"/>
              </a:spcBef>
              <a:spcAft>
                <a:spcPts val="0"/>
              </a:spcAft>
              <a:defRPr/>
            </a:pPr>
            <a:endParaRPr sz="1588" dirty="0">
              <a:latin typeface="+mn-lt"/>
            </a:endParaRPr>
          </a:p>
        </p:txBody>
      </p:sp>
      <p:sp>
        <p:nvSpPr>
          <p:cNvPr id="42000" name="object 5">
            <a:extLst>
              <a:ext uri="{FF2B5EF4-FFF2-40B4-BE49-F238E27FC236}">
                <a16:creationId xmlns:a16="http://schemas.microsoft.com/office/drawing/2014/main" id="{CA0D3AE1-3494-4B7F-B257-A0672E6FB609}"/>
              </a:ext>
            </a:extLst>
          </p:cNvPr>
          <p:cNvSpPr txBox="1">
            <a:spLocks noChangeArrowheads="1"/>
          </p:cNvSpPr>
          <p:nvPr/>
        </p:nvSpPr>
        <p:spPr bwMode="auto">
          <a:xfrm>
            <a:off x="1230313" y="2536825"/>
            <a:ext cx="866140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800" b="1">
                <a:cs typeface="Arial" panose="020B0604020202020204" pitchFamily="34" charset="0"/>
              </a:rPr>
              <a:t>Our easy four-step process produces and promotes insightful primary data.</a:t>
            </a:r>
          </a:p>
        </p:txBody>
      </p:sp>
      <p:sp>
        <p:nvSpPr>
          <p:cNvPr id="21" name="Rectangle 20">
            <a:extLst>
              <a:ext uri="{FF2B5EF4-FFF2-40B4-BE49-F238E27FC236}">
                <a16:creationId xmlns:a16="http://schemas.microsoft.com/office/drawing/2014/main" id="{30312A61-9A0F-47B4-866C-A7BCFA603A7D}"/>
              </a:ext>
            </a:extLst>
          </p:cNvPr>
          <p:cNvSpPr/>
          <p:nvPr/>
        </p:nvSpPr>
        <p:spPr>
          <a:xfrm>
            <a:off x="1179513" y="2459038"/>
            <a:ext cx="8248650" cy="3360737"/>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42002" name="Title 2">
            <a:extLst>
              <a:ext uri="{FF2B5EF4-FFF2-40B4-BE49-F238E27FC236}">
                <a16:creationId xmlns:a16="http://schemas.microsoft.com/office/drawing/2014/main" id="{14C6FDA6-6210-4729-BA21-C3F174060EAC}"/>
              </a:ext>
            </a:extLst>
          </p:cNvPr>
          <p:cNvSpPr>
            <a:spLocks noGrp="1" noChangeArrowheads="1"/>
          </p:cNvSpPr>
          <p:nvPr>
            <p:ph type="title"/>
          </p:nvPr>
        </p:nvSpPr>
        <p:spPr/>
        <p:txBody>
          <a:bodyPr/>
          <a:lstStyle/>
          <a:p>
            <a:pPr eaLnBrk="1" hangingPunct="1"/>
            <a:r>
              <a:rPr lang="en-US" altLang="en-US"/>
              <a:t>Xtelligent Insights (Primary Research)</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DE79EF7A-AF1F-6B4C-B0B5-66279FF56AA6}"/>
              </a:ext>
            </a:extLst>
          </p:cNvPr>
          <p:cNvSpPr/>
          <p:nvPr/>
        </p:nvSpPr>
        <p:spPr>
          <a:xfrm>
            <a:off x="6853238" y="1362075"/>
            <a:ext cx="3111500" cy="3529013"/>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8" name="object 8">
            <a:extLst>
              <a:ext uri="{FF2B5EF4-FFF2-40B4-BE49-F238E27FC236}">
                <a16:creationId xmlns:a16="http://schemas.microsoft.com/office/drawing/2014/main" id="{979B6A0C-5769-494F-98F4-0B83BB5642E6}"/>
              </a:ext>
            </a:extLst>
          </p:cNvPr>
          <p:cNvSpPr txBox="1"/>
          <p:nvPr/>
        </p:nvSpPr>
        <p:spPr>
          <a:xfrm>
            <a:off x="546100" y="2159000"/>
            <a:ext cx="4622800" cy="3602038"/>
          </a:xfrm>
          <a:prstGeom prst="rect">
            <a:avLst/>
          </a:prstGeom>
        </p:spPr>
        <p:txBody>
          <a:bodyPr lIns="0" tIns="11206"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ts val="13"/>
              </a:spcBef>
              <a:defRPr/>
            </a:pPr>
            <a:endParaRPr lang="en-US" altLang="en-US" sz="2400" b="1" dirty="0">
              <a:cs typeface="Arial" panose="020B0604020202020204" pitchFamily="34" charset="0"/>
            </a:endParaRPr>
          </a:p>
          <a:p>
            <a:pPr eaLnBrk="1" hangingPunct="1">
              <a:defRPr/>
            </a:pPr>
            <a:r>
              <a:rPr lang="en-US" altLang="en-US" sz="1400" b="1" dirty="0">
                <a:solidFill>
                  <a:srgbClr val="344B5A"/>
                </a:solidFill>
                <a:cs typeface="Arial" panose="020B0604020202020204" pitchFamily="34" charset="0"/>
              </a:rPr>
              <a:t>Series of three articles will appear on the website of your choice:</a:t>
            </a:r>
            <a:endParaRPr lang="en-US" altLang="en-US" sz="1400" b="1" dirty="0">
              <a:cs typeface="Arial" panose="020B0604020202020204" pitchFamily="34" charset="0"/>
            </a:endParaRPr>
          </a:p>
          <a:p>
            <a:pPr marL="285750"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Can be written by a thought leader from your  company or by our editorial staff</a:t>
            </a:r>
            <a:endParaRPr lang="en-US" altLang="en-US" sz="1400" dirty="0">
              <a:cs typeface="Arial" panose="020B0604020202020204" pitchFamily="34" charset="0"/>
            </a:endParaRPr>
          </a:p>
          <a:p>
            <a:pPr marL="285750"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Full branding on the article pages</a:t>
            </a:r>
            <a:endParaRPr lang="en-US" altLang="en-US" sz="1400" dirty="0">
              <a:cs typeface="Arial" panose="020B0604020202020204" pitchFamily="34" charset="0"/>
            </a:endParaRPr>
          </a:p>
          <a:p>
            <a:pPr eaLnBrk="1" hangingPunct="1">
              <a:spcBef>
                <a:spcPts val="38"/>
              </a:spcBef>
              <a:buClr>
                <a:srgbClr val="344B5A"/>
              </a:buClr>
              <a:buFont typeface="Arial" panose="020B0604020202020204" pitchFamily="34" charset="0"/>
              <a:buChar char="•"/>
              <a:defRPr/>
            </a:pPr>
            <a:endParaRPr lang="en-US" altLang="en-US" sz="1400" dirty="0">
              <a:cs typeface="Arial" panose="020B0604020202020204" pitchFamily="34" charset="0"/>
            </a:endParaRPr>
          </a:p>
          <a:p>
            <a:pPr eaLnBrk="1" hangingPunct="1">
              <a:defRPr/>
            </a:pPr>
            <a:r>
              <a:rPr lang="en-US" altLang="en-US" sz="1400" b="1" dirty="0">
                <a:solidFill>
                  <a:srgbClr val="344B5A"/>
                </a:solidFill>
                <a:cs typeface="Arial" panose="020B0604020202020204" pitchFamily="34" charset="0"/>
              </a:rPr>
              <a:t>Article Promotion Includes:</a:t>
            </a:r>
            <a:endParaRPr lang="en-US" altLang="en-US" sz="1400" b="1" dirty="0">
              <a:cs typeface="Arial" panose="020B0604020202020204" pitchFamily="34" charset="0"/>
            </a:endParaRPr>
          </a:p>
          <a:p>
            <a:pPr marL="285750"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Listed on home page of related site</a:t>
            </a:r>
            <a:endParaRPr lang="en-US" altLang="en-US" sz="1400" dirty="0">
              <a:cs typeface="Arial" panose="020B0604020202020204" pitchFamily="34" charset="0"/>
            </a:endParaRPr>
          </a:p>
          <a:p>
            <a:pPr marL="285750"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Feature in related newsletter as sponsored  content reaching 10,000-58,000 subscribers</a:t>
            </a:r>
            <a:endParaRPr lang="en-US" altLang="en-US" sz="1400" dirty="0">
              <a:cs typeface="Arial" panose="020B0604020202020204" pitchFamily="34" charset="0"/>
            </a:endParaRPr>
          </a:p>
          <a:p>
            <a:pPr marL="285750"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Promotions to site’s Twitter account, as well as</a:t>
            </a:r>
            <a:endParaRPr lang="en-US" altLang="en-US" sz="1400" dirty="0">
              <a:cs typeface="Arial" panose="020B0604020202020204" pitchFamily="34" charset="0"/>
            </a:endParaRPr>
          </a:p>
          <a:p>
            <a:pPr marL="285750" indent="-285750" eaLnBrk="1" hangingPunct="1">
              <a:buFont typeface="Arial" panose="020B0604020202020204" pitchFamily="34" charset="0"/>
              <a:buChar char="•"/>
              <a:defRPr/>
            </a:pPr>
            <a:r>
              <a:rPr lang="en-US" altLang="en-US" sz="1400" dirty="0">
                <a:solidFill>
                  <a:srgbClr val="344B5A"/>
                </a:solidFill>
                <a:cs typeface="Arial" panose="020B0604020202020204" pitchFamily="34" charset="0"/>
              </a:rPr>
              <a:t>the </a:t>
            </a:r>
            <a:r>
              <a:rPr lang="en-US" altLang="en-US" sz="1400" dirty="0" err="1">
                <a:solidFill>
                  <a:srgbClr val="344B5A"/>
                </a:solidFill>
                <a:cs typeface="Arial" panose="020B0604020202020204" pitchFamily="34" charset="0"/>
              </a:rPr>
              <a:t>Xtelligent</a:t>
            </a:r>
            <a:r>
              <a:rPr lang="en-US" altLang="en-US" sz="1400" dirty="0">
                <a:solidFill>
                  <a:srgbClr val="344B5A"/>
                </a:solidFill>
                <a:cs typeface="Arial" panose="020B0604020202020204" pitchFamily="34" charset="0"/>
              </a:rPr>
              <a:t> Media LinkedIn Feed</a:t>
            </a:r>
            <a:endParaRPr lang="en-US" altLang="en-US" sz="1400" dirty="0">
              <a:cs typeface="Arial" panose="020B0604020202020204" pitchFamily="34" charset="0"/>
            </a:endParaRPr>
          </a:p>
          <a:p>
            <a:pPr marL="285750" indent="-285750" eaLnBrk="1" hangingPunct="1">
              <a:spcBef>
                <a:spcPts val="538"/>
              </a:spcBef>
              <a:buFont typeface="Arial" panose="020B0604020202020204" pitchFamily="34" charset="0"/>
              <a:buChar char="•"/>
              <a:defRPr/>
            </a:pPr>
            <a:r>
              <a:rPr lang="en-US" altLang="en-US" sz="1400" dirty="0">
                <a:solidFill>
                  <a:srgbClr val="344B5A"/>
                </a:solidFill>
                <a:cs typeface="Arial" panose="020B0604020202020204" pitchFamily="34" charset="0"/>
              </a:rPr>
              <a:t>All articles are enabled to be shared by readers</a:t>
            </a:r>
            <a:endParaRPr lang="en-US" altLang="en-US" sz="1400" dirty="0">
              <a:cs typeface="Arial" panose="020B0604020202020204" pitchFamily="34" charset="0"/>
            </a:endParaRPr>
          </a:p>
        </p:txBody>
      </p:sp>
      <p:sp>
        <p:nvSpPr>
          <p:cNvPr id="43012" name="object 8">
            <a:extLst>
              <a:ext uri="{FF2B5EF4-FFF2-40B4-BE49-F238E27FC236}">
                <a16:creationId xmlns:a16="http://schemas.microsoft.com/office/drawing/2014/main" id="{B5944794-40E8-490B-9C0E-97D9AF9380FB}"/>
              </a:ext>
            </a:extLst>
          </p:cNvPr>
          <p:cNvSpPr txBox="1">
            <a:spLocks noChangeArrowheads="1"/>
          </p:cNvSpPr>
          <p:nvPr/>
        </p:nvSpPr>
        <p:spPr bwMode="auto">
          <a:xfrm>
            <a:off x="581025" y="1641475"/>
            <a:ext cx="42164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b="1">
                <a:solidFill>
                  <a:schemeClr val="tx2"/>
                </a:solidFill>
                <a:cs typeface="Arial" panose="020B0604020202020204" pitchFamily="34" charset="0"/>
              </a:rPr>
              <a:t>Share your thought leadership by contributing an article series to be featured on multiple sites.</a:t>
            </a:r>
            <a:endParaRPr lang="en-US" altLang="en-US" sz="1400">
              <a:solidFill>
                <a:schemeClr val="tx2"/>
              </a:solidFill>
              <a:cs typeface="Arial" panose="020B0604020202020204" pitchFamily="34" charset="0"/>
            </a:endParaRPr>
          </a:p>
        </p:txBody>
      </p:sp>
      <p:pic>
        <p:nvPicPr>
          <p:cNvPr id="15" name="Picture 14">
            <a:extLst>
              <a:ext uri="{FF2B5EF4-FFF2-40B4-BE49-F238E27FC236}">
                <a16:creationId xmlns:a16="http://schemas.microsoft.com/office/drawing/2014/main" id="{DA4E2351-EF73-4104-91FF-0EC0AE1577C5}"/>
              </a:ext>
            </a:extLst>
          </p:cNvPr>
          <p:cNvPicPr>
            <a:picLocks noChangeAspect="1"/>
          </p:cNvPicPr>
          <p:nvPr/>
        </p:nvPicPr>
        <p:blipFill>
          <a:blip r:embed="rId3">
            <a:extLst>
              <a:ext uri="{28A0092B-C50C-407E-A947-70E740481C1C}">
                <a14:useLocalDpi xmlns:a14="http://schemas.microsoft.com/office/drawing/2010/main" val="0"/>
              </a:ext>
            </a:extLst>
          </a:blip>
          <a:srcRect l="19891" r="16087" b="40668"/>
          <a:stretch>
            <a:fillRect/>
          </a:stretch>
        </p:blipFill>
        <p:spPr bwMode="auto">
          <a:xfrm>
            <a:off x="9398000" y="968375"/>
            <a:ext cx="2163763" cy="4033838"/>
          </a:xfrm>
          <a:prstGeom prst="rect">
            <a:avLst/>
          </a:prstGeom>
          <a:noFill/>
          <a:ln w="9525">
            <a:solidFill>
              <a:srgbClr val="7F7F7F"/>
            </a:solidFill>
            <a:miter lim="800000"/>
            <a:headEnd/>
            <a:tailEnd/>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56F3C11-8C7D-4583-9740-F5C6B4EA4E59}"/>
              </a:ext>
            </a:extLst>
          </p:cNvPr>
          <p:cNvPicPr>
            <a:picLocks noChangeAspect="1"/>
          </p:cNvPicPr>
          <p:nvPr/>
        </p:nvPicPr>
        <p:blipFill>
          <a:blip r:embed="rId4">
            <a:extLst>
              <a:ext uri="{28A0092B-C50C-407E-A947-70E740481C1C}">
                <a14:useLocalDpi xmlns:a14="http://schemas.microsoft.com/office/drawing/2010/main" val="0"/>
              </a:ext>
            </a:extLst>
          </a:blip>
          <a:srcRect l="14166" t="9431" r="56667" b="8722"/>
          <a:stretch>
            <a:fillRect/>
          </a:stretch>
        </p:blipFill>
        <p:spPr bwMode="auto">
          <a:xfrm>
            <a:off x="7223125" y="1601788"/>
            <a:ext cx="2162175" cy="1993900"/>
          </a:xfrm>
          <a:prstGeom prst="rect">
            <a:avLst/>
          </a:prstGeom>
          <a:noFill/>
          <a:ln w="9525">
            <a:solidFill>
              <a:srgbClr val="7F7F7F"/>
            </a:solidFill>
            <a:miter lim="800000"/>
            <a:headEnd/>
            <a:tailEnd/>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9FD15B3-3303-48FF-B7F8-130C72E182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269" t="20670" r="56897" b="9431"/>
          <a:stretch>
            <a:fillRect/>
          </a:stretch>
        </p:blipFill>
        <p:spPr bwMode="auto">
          <a:xfrm>
            <a:off x="6853238" y="3448050"/>
            <a:ext cx="2097087" cy="2312988"/>
          </a:xfrm>
          <a:prstGeom prst="rect">
            <a:avLst/>
          </a:prstGeom>
          <a:noFill/>
          <a:ln>
            <a:noFill/>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209127DD-B3F4-4BB4-8CA2-D58CEB9E6A6F}"/>
              </a:ext>
            </a:extLst>
          </p:cNvPr>
          <p:cNvPicPr>
            <a:picLocks noChangeAspect="1"/>
          </p:cNvPicPr>
          <p:nvPr/>
        </p:nvPicPr>
        <p:blipFill>
          <a:blip r:embed="rId6">
            <a:extLst>
              <a:ext uri="{28A0092B-C50C-407E-A947-70E740481C1C}">
                <a14:useLocalDpi xmlns:a14="http://schemas.microsoft.com/office/drawing/2010/main" val="0"/>
              </a:ext>
            </a:extLst>
          </a:blip>
          <a:srcRect l="18333" t="25017" r="64999" b="24646"/>
          <a:stretch>
            <a:fillRect/>
          </a:stretch>
        </p:blipFill>
        <p:spPr bwMode="auto">
          <a:xfrm>
            <a:off x="8420100" y="3525838"/>
            <a:ext cx="1544638" cy="1531937"/>
          </a:xfrm>
          <a:prstGeom prst="rect">
            <a:avLst/>
          </a:prstGeom>
          <a:noFill/>
          <a:ln w="9525">
            <a:solidFill>
              <a:srgbClr val="7F7F7F"/>
            </a:solidFill>
            <a:miter lim="800000"/>
            <a:headEnd/>
            <a:tailEnd/>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object 6">
            <a:extLst>
              <a:ext uri="{FF2B5EF4-FFF2-40B4-BE49-F238E27FC236}">
                <a16:creationId xmlns:a16="http://schemas.microsoft.com/office/drawing/2014/main" id="{2ECFE350-C79B-594F-8A5F-F31DAFE77E73}"/>
              </a:ext>
            </a:extLst>
          </p:cNvPr>
          <p:cNvSpPr txBox="1">
            <a:spLocks noGrp="1"/>
          </p:cNvSpPr>
          <p:nvPr>
            <p:ph type="title"/>
          </p:nvPr>
        </p:nvSpPr>
        <p:spPr>
          <a:xfrm>
            <a:off x="550863" y="685800"/>
            <a:ext cx="10506075" cy="565150"/>
          </a:xfrm>
        </p:spPr>
        <p:txBody>
          <a:bodyPr lIns="0" tIns="10646" rIns="0" bIns="0" rtlCol="0">
            <a:spAutoFit/>
          </a:bodyPr>
          <a:lstStyle/>
          <a:p>
            <a:pPr marL="11206" eaLnBrk="1" fontAlgn="auto" hangingPunct="1">
              <a:lnSpc>
                <a:spcPct val="100000"/>
              </a:lnSpc>
              <a:spcBef>
                <a:spcPts val="84"/>
              </a:spcBef>
              <a:spcAft>
                <a:spcPts val="0"/>
              </a:spcAft>
              <a:defRPr/>
            </a:pPr>
            <a:r>
              <a:rPr lang="en-US" spc="-4" dirty="0"/>
              <a:t>Sponsored Article Series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4A7DA11-018B-4467-836E-986EBA00BC3A}"/>
              </a:ext>
            </a:extLst>
          </p:cNvPr>
          <p:cNvSpPr>
            <a:spLocks noGrp="1" noChangeArrowheads="1"/>
          </p:cNvSpPr>
          <p:nvPr>
            <p:ph type="title"/>
          </p:nvPr>
        </p:nvSpPr>
        <p:spPr/>
        <p:txBody>
          <a:bodyPr/>
          <a:lstStyle/>
          <a:p>
            <a:pPr eaLnBrk="1" hangingPunct="1"/>
            <a:r>
              <a:rPr lang="en-US" altLang="en-US"/>
              <a:t>We create engaging, targeted content</a:t>
            </a:r>
          </a:p>
        </p:txBody>
      </p:sp>
      <p:sp>
        <p:nvSpPr>
          <p:cNvPr id="18435" name="Content Placeholder 2">
            <a:extLst>
              <a:ext uri="{FF2B5EF4-FFF2-40B4-BE49-F238E27FC236}">
                <a16:creationId xmlns:a16="http://schemas.microsoft.com/office/drawing/2014/main" id="{3B504F8D-27FC-42C4-8D43-DAC4F4C152DB}"/>
              </a:ext>
            </a:extLst>
          </p:cNvPr>
          <p:cNvSpPr>
            <a:spLocks noGrp="1" noChangeArrowheads="1"/>
          </p:cNvSpPr>
          <p:nvPr>
            <p:ph idx="1"/>
          </p:nvPr>
        </p:nvSpPr>
        <p:spPr>
          <a:xfrm>
            <a:off x="176213" y="1860550"/>
            <a:ext cx="12015787" cy="4114800"/>
          </a:xfrm>
        </p:spPr>
        <p:txBody>
          <a:bodyPr/>
          <a:lstStyle/>
          <a:p>
            <a:pPr marL="11113" eaLnBrk="1" hangingPunct="1">
              <a:spcBef>
                <a:spcPts val="88"/>
              </a:spcBef>
            </a:pPr>
            <a:endParaRPr lang="en-US" altLang="en-US"/>
          </a:p>
          <a:p>
            <a:pPr marL="414338" lvl="1" indent="0" eaLnBrk="1" hangingPunct="1">
              <a:spcBef>
                <a:spcPts val="88"/>
              </a:spcBef>
              <a:buFont typeface="Arial" panose="020B0604020202020204" pitchFamily="34" charset="0"/>
              <a:buNone/>
            </a:pPr>
            <a:r>
              <a:rPr lang="en-US" altLang="en-US" sz="2000"/>
              <a:t>Our audience self-selects content by topic across the Xtelligent Healthcare Media platform.</a:t>
            </a:r>
          </a:p>
          <a:p>
            <a:pPr marL="11113" eaLnBrk="1" hangingPunct="1">
              <a:spcBef>
                <a:spcPts val="88"/>
              </a:spcBef>
              <a:buFont typeface="Arial" panose="020B0604020202020204" pitchFamily="34" charset="0"/>
              <a:buChar char="•"/>
            </a:pPr>
            <a:endParaRPr lang="en-US" altLang="en-US"/>
          </a:p>
          <a:p>
            <a:pPr marL="414338" lvl="1" indent="0" eaLnBrk="1" hangingPunct="1">
              <a:spcBef>
                <a:spcPts val="88"/>
              </a:spcBef>
              <a:buFont typeface="Arial" panose="020B0604020202020204" pitchFamily="34" charset="0"/>
              <a:buNone/>
            </a:pPr>
            <a:r>
              <a:rPr lang="en-US" altLang="en-US" sz="2000"/>
              <a:t>Engagement spans multiple sites and events per subscriber. These change as their priorities shift — driven by job roles, project responsibilities and a general need-to-know.</a:t>
            </a:r>
          </a:p>
          <a:p>
            <a:pPr marL="11113" eaLnBrk="1" hangingPunct="1">
              <a:spcBef>
                <a:spcPts val="88"/>
              </a:spcBef>
              <a:buFont typeface="Arial" panose="020B0604020202020204" pitchFamily="34" charset="0"/>
              <a:buChar char="•"/>
            </a:pPr>
            <a:endParaRPr lang="en-US" altLang="en-US"/>
          </a:p>
          <a:p>
            <a:pPr marL="414338" lvl="1" indent="0" eaLnBrk="1" hangingPunct="1">
              <a:spcBef>
                <a:spcPts val="88"/>
              </a:spcBef>
              <a:buFont typeface="Arial" panose="020B0604020202020204" pitchFamily="34" charset="0"/>
              <a:buNone/>
            </a:pPr>
            <a:r>
              <a:rPr lang="en-US" altLang="en-US" sz="2000"/>
              <a:t>Subscribers consume quality content through targeted media:</a:t>
            </a:r>
          </a:p>
          <a:p>
            <a:pPr marL="1214438" lvl="2" indent="-342900" eaLnBrk="1" hangingPunct="1">
              <a:spcBef>
                <a:spcPts val="88"/>
              </a:spcBef>
            </a:pPr>
            <a:r>
              <a:rPr lang="en-US" altLang="en-US" sz="1800"/>
              <a:t>Websites </a:t>
            </a:r>
          </a:p>
          <a:p>
            <a:pPr marL="1214438" lvl="2" indent="-342900" eaLnBrk="1" hangingPunct="1">
              <a:spcBef>
                <a:spcPts val="88"/>
              </a:spcBef>
            </a:pPr>
            <a:r>
              <a:rPr lang="en-US" altLang="en-US" sz="1800"/>
              <a:t>Newsletters</a:t>
            </a:r>
          </a:p>
          <a:p>
            <a:pPr marL="1214438" lvl="2" indent="-342900" eaLnBrk="1" hangingPunct="1">
              <a:spcBef>
                <a:spcPts val="88"/>
              </a:spcBef>
            </a:pPr>
            <a:r>
              <a:rPr lang="en-US" altLang="en-US" sz="1800"/>
              <a:t>White Papers</a:t>
            </a:r>
          </a:p>
          <a:p>
            <a:pPr marL="1214438" lvl="2" indent="-342900" eaLnBrk="1" hangingPunct="1">
              <a:spcBef>
                <a:spcPts val="88"/>
              </a:spcBef>
            </a:pPr>
            <a:r>
              <a:rPr lang="en-US" altLang="en-US" sz="1800"/>
              <a:t>ebooks</a:t>
            </a:r>
          </a:p>
          <a:p>
            <a:pPr marL="1214438" lvl="2" indent="-342900" eaLnBrk="1" hangingPunct="1">
              <a:spcBef>
                <a:spcPts val="88"/>
              </a:spcBef>
            </a:pPr>
            <a:r>
              <a:rPr lang="en-US" altLang="en-US" sz="1800"/>
              <a:t>webcasts </a:t>
            </a:r>
          </a:p>
          <a:p>
            <a:pPr marL="1214438" lvl="2" indent="-342900" eaLnBrk="1" hangingPunct="1">
              <a:spcBef>
                <a:spcPts val="88"/>
              </a:spcBef>
            </a:pPr>
            <a:r>
              <a:rPr lang="en-US" altLang="en-US" sz="1800"/>
              <a:t>Events </a:t>
            </a:r>
          </a:p>
          <a:p>
            <a:pPr marL="1214438" lvl="2" indent="-342900" eaLnBrk="1" hangingPunct="1">
              <a:spcBef>
                <a:spcPts val="88"/>
              </a:spcBef>
            </a:pPr>
            <a:r>
              <a:rPr lang="en-US" altLang="en-US" sz="1800"/>
              <a:t>And other media related to their interests.</a:t>
            </a:r>
            <a:endParaRPr lang="en-US" altLang="en-US"/>
          </a:p>
        </p:txBody>
      </p:sp>
      <p:sp>
        <p:nvSpPr>
          <p:cNvPr id="4" name="Text Placeholder 3">
            <a:extLst>
              <a:ext uri="{FF2B5EF4-FFF2-40B4-BE49-F238E27FC236}">
                <a16:creationId xmlns:a16="http://schemas.microsoft.com/office/drawing/2014/main" id="{44D9853A-52B7-DF49-87A2-FC2CDEC27613}"/>
              </a:ext>
            </a:extLst>
          </p:cNvPr>
          <p:cNvSpPr>
            <a:spLocks noGrp="1"/>
          </p:cNvSpPr>
          <p:nvPr>
            <p:ph type="body" sz="quarter" idx="13"/>
          </p:nvPr>
        </p:nvSpPr>
        <p:spPr>
          <a:xfrm>
            <a:off x="550863" y="1314450"/>
            <a:ext cx="10599737" cy="703263"/>
          </a:xfrm>
        </p:spPr>
        <p:txBody>
          <a:bodyPr rtlCol="0">
            <a:normAutofit/>
          </a:bodyPr>
          <a:lstStyle/>
          <a:p>
            <a:pPr eaLnBrk="1" fontAlgn="auto" hangingPunct="1">
              <a:spcAft>
                <a:spcPts val="0"/>
              </a:spcAft>
              <a:defRPr/>
            </a:pPr>
            <a:r>
              <a:rPr lang="en-US" dirty="0"/>
              <a:t>We deliver deep content about important segments of the healthcare ecosystem to healthcare executives and it professionals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82C76BF0-BA91-604D-86B0-0F99BFE7522B}"/>
              </a:ext>
            </a:extLst>
          </p:cNvPr>
          <p:cNvSpPr txBox="1"/>
          <p:nvPr/>
        </p:nvSpPr>
        <p:spPr>
          <a:xfrm>
            <a:off x="333375" y="1076325"/>
            <a:ext cx="5538788" cy="4873625"/>
          </a:xfrm>
          <a:prstGeom prst="rect">
            <a:avLst/>
          </a:prstGeom>
        </p:spPr>
        <p:txBody>
          <a:bodyPr lIns="0" tIns="11206" rIns="0" bIns="0">
            <a:spAutoFit/>
          </a:bodyPr>
          <a:lstStyle>
            <a:lvl1pPr marL="2778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z="1400" dirty="0">
              <a:solidFill>
                <a:srgbClr val="344B5A"/>
              </a:solidFill>
              <a:cs typeface="Arial" panose="020B0604020202020204" pitchFamily="34" charset="0"/>
            </a:endParaRPr>
          </a:p>
          <a:p>
            <a:pPr eaLnBrk="1" hangingPunct="1">
              <a:defRPr/>
            </a:pPr>
            <a:endParaRPr lang="en-US" altLang="en-US" sz="1400" dirty="0">
              <a:solidFill>
                <a:srgbClr val="344B5A"/>
              </a:solidFill>
              <a:cs typeface="Arial" panose="020B0604020202020204" pitchFamily="34" charset="0"/>
            </a:endParaRPr>
          </a:p>
          <a:p>
            <a:pPr eaLnBrk="1" hangingPunct="1">
              <a:defRPr/>
            </a:pPr>
            <a:endParaRPr lang="en-US" altLang="en-US" sz="1400" dirty="0">
              <a:solidFill>
                <a:srgbClr val="344B5A"/>
              </a:solidFill>
              <a:cs typeface="Arial" panose="020B0604020202020204" pitchFamily="34" charset="0"/>
            </a:endParaRPr>
          </a:p>
          <a:p>
            <a:pPr eaLnBrk="1" hangingPunct="1">
              <a:defRPr/>
            </a:pPr>
            <a:endParaRPr lang="en-US" altLang="en-US" sz="1400" dirty="0">
              <a:solidFill>
                <a:srgbClr val="344B5A"/>
              </a:solidFill>
              <a:cs typeface="Arial" panose="020B0604020202020204" pitchFamily="34" charset="0"/>
            </a:endParaRPr>
          </a:p>
          <a:p>
            <a:pPr eaLnBrk="1" hangingPunct="1">
              <a:spcBef>
                <a:spcPts val="1025"/>
              </a:spcBef>
              <a:defRPr/>
            </a:pPr>
            <a:endParaRPr lang="en-US" altLang="en-US" sz="1400" dirty="0">
              <a:latin typeface="Times New Roman" panose="02020603050405020304" pitchFamily="18" charset="0"/>
              <a:cs typeface="Times New Roman" panose="02020603050405020304" pitchFamily="18" charset="0"/>
            </a:endParaRPr>
          </a:p>
          <a:p>
            <a:pPr eaLnBrk="1" hangingPunct="1">
              <a:spcBef>
                <a:spcPts val="1025"/>
              </a:spcBef>
              <a:defRPr/>
            </a:pPr>
            <a:r>
              <a:rPr lang="en-US" altLang="en-US" sz="1400" b="1" dirty="0">
                <a:solidFill>
                  <a:srgbClr val="344B5A"/>
                </a:solidFill>
                <a:cs typeface="Arial" panose="020B0604020202020204" pitchFamily="34" charset="0"/>
              </a:rPr>
              <a:t>Welcome Ad w/ 300x600 Companion Ad</a:t>
            </a:r>
            <a:endParaRPr lang="en-US" altLang="en-US" sz="1400" b="1" dirty="0">
              <a:cs typeface="Arial" panose="020B0604020202020204" pitchFamily="34" charset="0"/>
            </a:endParaRPr>
          </a:p>
          <a:p>
            <a:pPr marL="5635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640x480 Ad unit that appears as site is loading</a:t>
            </a:r>
            <a:endParaRPr lang="en-US" altLang="en-US" sz="1400" dirty="0">
              <a:cs typeface="Arial" panose="020B0604020202020204" pitchFamily="34" charset="0"/>
            </a:endParaRPr>
          </a:p>
          <a:p>
            <a:pPr marL="5635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Fades after 10 seconds or user can opt to continue to the site</a:t>
            </a:r>
          </a:p>
          <a:p>
            <a:pPr marL="5635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300x600 companion ad contextually aligns your brand within our articles</a:t>
            </a:r>
            <a:endParaRPr lang="en-US" altLang="en-US" sz="1400" dirty="0">
              <a:cs typeface="Arial" panose="020B0604020202020204" pitchFamily="34" charset="0"/>
            </a:endParaRPr>
          </a:p>
          <a:p>
            <a:pPr eaLnBrk="1" hangingPunct="1">
              <a:spcBef>
                <a:spcPts val="38"/>
              </a:spcBef>
              <a:buClr>
                <a:srgbClr val="344B5A"/>
              </a:buClr>
              <a:buFont typeface="Arial" panose="020B0604020202020204" pitchFamily="34" charset="0"/>
              <a:buChar char="•"/>
              <a:defRPr/>
            </a:pPr>
            <a:endParaRPr lang="en-US" altLang="en-US" sz="1400" dirty="0">
              <a:latin typeface="Times New Roman" panose="02020603050405020304" pitchFamily="18" charset="0"/>
              <a:cs typeface="Times New Roman" panose="02020603050405020304" pitchFamily="18" charset="0"/>
            </a:endParaRPr>
          </a:p>
          <a:p>
            <a:pPr eaLnBrk="1" hangingPunct="1">
              <a:defRPr/>
            </a:pPr>
            <a:r>
              <a:rPr lang="en-US" altLang="en-US" sz="1400" b="1" dirty="0">
                <a:solidFill>
                  <a:srgbClr val="344B5A"/>
                </a:solidFill>
                <a:cs typeface="Arial" panose="020B0604020202020204" pitchFamily="34" charset="0"/>
              </a:rPr>
              <a:t>Billboard</a:t>
            </a:r>
            <a:endParaRPr lang="en-US" altLang="en-US" sz="1400" b="1" dirty="0">
              <a:cs typeface="Arial" panose="020B0604020202020204" pitchFamily="34" charset="0"/>
            </a:endParaRPr>
          </a:p>
          <a:p>
            <a:pPr marL="5635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970x250 top of page delivery; dominant </a:t>
            </a:r>
            <a:br>
              <a:rPr lang="en-US" altLang="en-US" sz="1400" dirty="0">
                <a:solidFill>
                  <a:srgbClr val="344B5A"/>
                </a:solidFill>
                <a:cs typeface="Arial" panose="020B0604020202020204" pitchFamily="34" charset="0"/>
              </a:rPr>
            </a:br>
            <a:r>
              <a:rPr lang="en-US" altLang="en-US" sz="1400" dirty="0">
                <a:solidFill>
                  <a:srgbClr val="344B5A"/>
                </a:solidFill>
                <a:cs typeface="Arial" panose="020B0604020202020204" pitchFamily="34" charset="0"/>
              </a:rPr>
              <a:t>position above the fold</a:t>
            </a:r>
          </a:p>
          <a:p>
            <a:pPr eaLnBrk="1" hangingPunct="1">
              <a:spcBef>
                <a:spcPts val="525"/>
              </a:spcBef>
              <a:buFontTx/>
              <a:buChar char="•"/>
              <a:defRPr/>
            </a:pPr>
            <a:endParaRPr lang="en-US" altLang="en-US" sz="1400" dirty="0">
              <a:solidFill>
                <a:srgbClr val="344B5A"/>
              </a:solidFill>
              <a:cs typeface="Arial" panose="020B0604020202020204" pitchFamily="34" charset="0"/>
            </a:endParaRPr>
          </a:p>
          <a:p>
            <a:pPr eaLnBrk="1" hangingPunct="1">
              <a:defRPr/>
            </a:pPr>
            <a:r>
              <a:rPr lang="en-US" altLang="en-US" sz="1400" b="1" dirty="0">
                <a:solidFill>
                  <a:srgbClr val="344B5A"/>
                </a:solidFill>
                <a:cs typeface="Arial" panose="020B0604020202020204" pitchFamily="34" charset="0"/>
              </a:rPr>
              <a:t>Standard IAB Units</a:t>
            </a:r>
            <a:endParaRPr lang="en-US" altLang="en-US" sz="1400" b="1" dirty="0">
              <a:cs typeface="Arial" panose="020B0604020202020204" pitchFamily="34" charset="0"/>
            </a:endParaRPr>
          </a:p>
          <a:p>
            <a:pPr marL="5635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300x250 Messaging Unit</a:t>
            </a:r>
            <a:endParaRPr lang="en-US" altLang="en-US" sz="1400" dirty="0">
              <a:cs typeface="Arial" panose="020B0604020202020204" pitchFamily="34" charset="0"/>
            </a:endParaRPr>
          </a:p>
          <a:p>
            <a:pPr marL="5635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300x600 Half Page Ad</a:t>
            </a:r>
          </a:p>
          <a:p>
            <a:pPr marL="5635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728x90 </a:t>
            </a:r>
            <a:r>
              <a:rPr lang="en-US" altLang="en-US" sz="1400" dirty="0" err="1">
                <a:solidFill>
                  <a:srgbClr val="344B5A"/>
                </a:solidFill>
                <a:cs typeface="Arial" panose="020B0604020202020204" pitchFamily="34" charset="0"/>
              </a:rPr>
              <a:t>LeaderBoard</a:t>
            </a:r>
            <a:endParaRPr lang="en-US" altLang="en-US" sz="1400" dirty="0">
              <a:cs typeface="Arial" panose="020B0604020202020204" pitchFamily="34" charset="0"/>
            </a:endParaRPr>
          </a:p>
        </p:txBody>
      </p:sp>
      <p:sp>
        <p:nvSpPr>
          <p:cNvPr id="44035" name="object 6">
            <a:extLst>
              <a:ext uri="{FF2B5EF4-FFF2-40B4-BE49-F238E27FC236}">
                <a16:creationId xmlns:a16="http://schemas.microsoft.com/office/drawing/2014/main" id="{A0D0317C-AC9A-4167-B96D-A8E76D6EB537}"/>
              </a:ext>
            </a:extLst>
          </p:cNvPr>
          <p:cNvSpPr txBox="1">
            <a:spLocks noChangeArrowheads="1"/>
          </p:cNvSpPr>
          <p:nvPr/>
        </p:nvSpPr>
        <p:spPr bwMode="auto">
          <a:xfrm>
            <a:off x="579438" y="1500188"/>
            <a:ext cx="4575175"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b="1">
                <a:solidFill>
                  <a:srgbClr val="00549D"/>
                </a:solidFill>
                <a:cs typeface="Arial" panose="020B0604020202020204" pitchFamily="34" charset="0"/>
              </a:rPr>
              <a:t>Present your message in context. Align your creative with relevant content. Visual reach and frequency supports all of your marketing efforts.</a:t>
            </a:r>
          </a:p>
          <a:p>
            <a:pPr eaLnBrk="1" hangingPunct="1">
              <a:lnSpc>
                <a:spcPct val="100000"/>
              </a:lnSpc>
              <a:spcBef>
                <a:spcPts val="88"/>
              </a:spcBef>
              <a:buFontTx/>
              <a:buNone/>
            </a:pPr>
            <a:endParaRPr lang="en-US" altLang="en-US" sz="140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92C8906-0C71-4B31-87B1-4208795754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328" r="23148" b="65878"/>
          <a:stretch>
            <a:fillRect/>
          </a:stretch>
        </p:blipFill>
        <p:spPr bwMode="auto">
          <a:xfrm>
            <a:off x="7310438" y="436563"/>
            <a:ext cx="3746500" cy="4195762"/>
          </a:xfrm>
          <a:prstGeom prst="rect">
            <a:avLst/>
          </a:prstGeom>
          <a:noFill/>
          <a:ln>
            <a:noFill/>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a:extLst>
              <a:ext uri="{FF2B5EF4-FFF2-40B4-BE49-F238E27FC236}">
                <a16:creationId xmlns:a16="http://schemas.microsoft.com/office/drawing/2014/main" id="{D8A64D0D-AEE7-4840-A23F-1E271960B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150" r="17807" b="55502"/>
          <a:stretch>
            <a:fillRect/>
          </a:stretch>
        </p:blipFill>
        <p:spPr bwMode="auto">
          <a:xfrm>
            <a:off x="8434388" y="2193925"/>
            <a:ext cx="2622550" cy="3727450"/>
          </a:xfrm>
          <a:prstGeom prst="rect">
            <a:avLst/>
          </a:prstGeom>
          <a:noFill/>
          <a:ln>
            <a:noFill/>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a:extLst>
              <a:ext uri="{FF2B5EF4-FFF2-40B4-BE49-F238E27FC236}">
                <a16:creationId xmlns:a16="http://schemas.microsoft.com/office/drawing/2014/main" id="{348B5E39-E47A-4C65-B28A-0EF2F3698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144" t="6097" r="20285" b="6097"/>
          <a:stretch>
            <a:fillRect/>
          </a:stretch>
        </p:blipFill>
        <p:spPr bwMode="auto">
          <a:xfrm>
            <a:off x="6403975" y="3760788"/>
            <a:ext cx="3089275" cy="2098675"/>
          </a:xfrm>
          <a:prstGeom prst="rect">
            <a:avLst/>
          </a:prstGeom>
          <a:noFill/>
          <a:ln>
            <a:noFill/>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object 6">
            <a:extLst>
              <a:ext uri="{FF2B5EF4-FFF2-40B4-BE49-F238E27FC236}">
                <a16:creationId xmlns:a16="http://schemas.microsoft.com/office/drawing/2014/main" id="{D87BD6A4-C80D-1245-BCAA-625E936D13FC}"/>
              </a:ext>
            </a:extLst>
          </p:cNvPr>
          <p:cNvSpPr txBox="1">
            <a:spLocks noGrp="1"/>
          </p:cNvSpPr>
          <p:nvPr>
            <p:ph type="title"/>
          </p:nvPr>
        </p:nvSpPr>
        <p:spPr>
          <a:xfrm>
            <a:off x="550863" y="685800"/>
            <a:ext cx="10506075" cy="565150"/>
          </a:xfrm>
        </p:spPr>
        <p:txBody>
          <a:bodyPr lIns="0" tIns="10646" rIns="0" bIns="0" rtlCol="0">
            <a:spAutoFit/>
          </a:bodyPr>
          <a:lstStyle/>
          <a:p>
            <a:pPr marL="11206" eaLnBrk="1" fontAlgn="auto" hangingPunct="1">
              <a:lnSpc>
                <a:spcPct val="100000"/>
              </a:lnSpc>
              <a:spcBef>
                <a:spcPts val="84"/>
              </a:spcBef>
              <a:spcAft>
                <a:spcPts val="0"/>
              </a:spcAft>
              <a:defRPr/>
            </a:pPr>
            <a:r>
              <a:rPr lang="en-US" spc="-4" dirty="0"/>
              <a:t>Display Advertising</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391D239D-E1B8-9B45-AB76-7A317CE92660}"/>
              </a:ext>
            </a:extLst>
          </p:cNvPr>
          <p:cNvSpPr txBox="1"/>
          <p:nvPr/>
        </p:nvSpPr>
        <p:spPr>
          <a:xfrm>
            <a:off x="550863" y="1557338"/>
            <a:ext cx="4738687" cy="3743325"/>
          </a:xfrm>
          <a:prstGeom prst="rect">
            <a:avLst/>
          </a:prstGeom>
        </p:spPr>
        <p:txBody>
          <a:bodyPr lIns="0" tIns="11206" rIns="0" bIns="0">
            <a:spAutoFit/>
          </a:bodyPr>
          <a:lstStyle>
            <a:lvl1pPr marL="111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ts val="88"/>
              </a:spcBef>
              <a:defRPr/>
            </a:pPr>
            <a:r>
              <a:rPr lang="en-US" altLang="en-US" sz="1400" b="1" dirty="0">
                <a:solidFill>
                  <a:schemeClr val="tx2"/>
                </a:solidFill>
                <a:cs typeface="Arial" panose="020B0604020202020204" pitchFamily="34" charset="0"/>
              </a:rPr>
              <a:t>Promote products and services to specific audience segments that meet your criteria. Drive traffic to landing pages on your website.</a:t>
            </a:r>
            <a:endParaRPr lang="en-US" altLang="en-US" sz="1400" dirty="0">
              <a:solidFill>
                <a:schemeClr val="tx2"/>
              </a:solidFill>
              <a:cs typeface="Arial" panose="020B0604020202020204" pitchFamily="34" charset="0"/>
            </a:endParaRPr>
          </a:p>
          <a:p>
            <a:pPr eaLnBrk="1" hangingPunct="1">
              <a:spcBef>
                <a:spcPts val="25"/>
              </a:spcBef>
              <a:defRPr/>
            </a:pPr>
            <a:endParaRPr lang="en-US" altLang="en-US" sz="1400" dirty="0">
              <a:latin typeface="Times New Roman" panose="02020603050405020304" pitchFamily="18" charset="0"/>
              <a:cs typeface="Times New Roman" panose="02020603050405020304" pitchFamily="18" charset="0"/>
            </a:endParaRPr>
          </a:p>
          <a:p>
            <a:pPr eaLnBrk="1" hangingPunct="1">
              <a:spcBef>
                <a:spcPts val="25"/>
              </a:spcBef>
              <a:defRPr/>
            </a:pPr>
            <a:endParaRPr lang="en-US" altLang="en-US" sz="1400" dirty="0">
              <a:latin typeface="Times New Roman" panose="02020603050405020304" pitchFamily="18" charset="0"/>
              <a:cs typeface="Times New Roman" panose="02020603050405020304" pitchFamily="18" charset="0"/>
            </a:endParaRPr>
          </a:p>
          <a:p>
            <a:pPr eaLnBrk="1" hangingPunct="1">
              <a:defRPr/>
            </a:pPr>
            <a:r>
              <a:rPr lang="en-US" altLang="en-US" sz="1400" b="1" dirty="0">
                <a:solidFill>
                  <a:srgbClr val="344B5A"/>
                </a:solidFill>
                <a:cs typeface="Arial" panose="020B0604020202020204" pitchFamily="34" charset="0"/>
              </a:rPr>
              <a:t>Gain direct access to our opt-in email list</a:t>
            </a:r>
            <a:endParaRPr lang="en-US" altLang="en-US" sz="1400" b="1" dirty="0">
              <a:cs typeface="Arial" panose="020B0604020202020204" pitchFamily="34" charset="0"/>
            </a:endParaRPr>
          </a:p>
          <a:p>
            <a:pPr marL="2968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100% Share of Voice</a:t>
            </a:r>
            <a:endParaRPr lang="en-US" altLang="en-US" sz="1400" dirty="0">
              <a:cs typeface="Arial" panose="020B0604020202020204" pitchFamily="34" charset="0"/>
            </a:endParaRPr>
          </a:p>
          <a:p>
            <a:pPr marL="2968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100% Customizable</a:t>
            </a:r>
            <a:endParaRPr lang="en-US" altLang="en-US" sz="1400" dirty="0">
              <a:cs typeface="Arial" panose="020B0604020202020204" pitchFamily="34" charset="0"/>
            </a:endParaRPr>
          </a:p>
          <a:p>
            <a:pPr eaLnBrk="1" hangingPunct="1">
              <a:buClr>
                <a:srgbClr val="344B5A"/>
              </a:buClr>
              <a:buFont typeface="Arial" panose="020B0604020202020204" pitchFamily="34" charset="0"/>
              <a:buChar char="•"/>
              <a:defRPr/>
            </a:pPr>
            <a:endParaRPr lang="en-US" altLang="en-US" sz="1400" dirty="0">
              <a:latin typeface="Times New Roman" panose="02020603050405020304" pitchFamily="18" charset="0"/>
              <a:cs typeface="Times New Roman" panose="02020603050405020304" pitchFamily="18" charset="0"/>
            </a:endParaRPr>
          </a:p>
          <a:p>
            <a:pPr eaLnBrk="1" hangingPunct="1">
              <a:spcBef>
                <a:spcPts val="1025"/>
              </a:spcBef>
              <a:defRPr/>
            </a:pPr>
            <a:r>
              <a:rPr lang="en-US" altLang="en-US" sz="1400" dirty="0">
                <a:solidFill>
                  <a:srgbClr val="344B5A"/>
                </a:solidFill>
                <a:cs typeface="Arial" panose="020B0604020202020204" pitchFamily="34" charset="0"/>
              </a:rPr>
              <a:t>Delivered only to engaged users of our sites</a:t>
            </a:r>
            <a:endParaRPr lang="en-US" altLang="en-US" sz="1400" dirty="0">
              <a:cs typeface="Arial" panose="020B0604020202020204" pitchFamily="34" charset="0"/>
            </a:endParaRPr>
          </a:p>
          <a:p>
            <a:pPr eaLnBrk="1" hangingPunct="1">
              <a:spcBef>
                <a:spcPts val="50"/>
              </a:spcBef>
              <a:defRPr/>
            </a:pPr>
            <a:endParaRPr lang="en-US" altLang="en-US" sz="1400" dirty="0">
              <a:latin typeface="Times New Roman" panose="02020603050405020304" pitchFamily="18" charset="0"/>
              <a:cs typeface="Times New Roman" panose="02020603050405020304" pitchFamily="18" charset="0"/>
            </a:endParaRPr>
          </a:p>
          <a:p>
            <a:pPr eaLnBrk="1" hangingPunct="1">
              <a:defRPr/>
            </a:pPr>
            <a:r>
              <a:rPr lang="en-US" altLang="en-US" sz="1400" dirty="0">
                <a:solidFill>
                  <a:srgbClr val="344B5A"/>
                </a:solidFill>
                <a:cs typeface="Arial" panose="020B0604020202020204" pitchFamily="34" charset="0"/>
              </a:rPr>
              <a:t>Data-driven audience segmentation based on  campaign goals</a:t>
            </a:r>
            <a:endParaRPr lang="en-US" altLang="en-US" sz="1400" dirty="0">
              <a:cs typeface="Arial" panose="020B0604020202020204" pitchFamily="34" charset="0"/>
            </a:endParaRPr>
          </a:p>
          <a:p>
            <a:pPr eaLnBrk="1" hangingPunct="1">
              <a:spcBef>
                <a:spcPts val="50"/>
              </a:spcBef>
              <a:defRPr/>
            </a:pPr>
            <a:endParaRPr lang="en-US" altLang="en-US" sz="1400" dirty="0">
              <a:latin typeface="Times New Roman" panose="02020603050405020304" pitchFamily="18" charset="0"/>
              <a:cs typeface="Times New Roman" panose="02020603050405020304" pitchFamily="18" charset="0"/>
            </a:endParaRPr>
          </a:p>
          <a:p>
            <a:pPr eaLnBrk="1" hangingPunct="1">
              <a:defRPr/>
            </a:pPr>
            <a:r>
              <a:rPr lang="en-US" altLang="en-US" sz="1400" dirty="0">
                <a:solidFill>
                  <a:srgbClr val="344B5A"/>
                </a:solidFill>
                <a:cs typeface="Arial" panose="020B0604020202020204" pitchFamily="34" charset="0"/>
              </a:rPr>
              <a:t>Limited Inventory for each audience/site  segment to maximize engagement</a:t>
            </a:r>
            <a:endParaRPr lang="en-US" altLang="en-US" sz="1400" dirty="0">
              <a:cs typeface="Arial" panose="020B0604020202020204" pitchFamily="34" charset="0"/>
            </a:endParaRPr>
          </a:p>
        </p:txBody>
      </p:sp>
      <p:sp>
        <p:nvSpPr>
          <p:cNvPr id="7" name="object 7">
            <a:extLst>
              <a:ext uri="{FF2B5EF4-FFF2-40B4-BE49-F238E27FC236}">
                <a16:creationId xmlns:a16="http://schemas.microsoft.com/office/drawing/2014/main" id="{6922D4DD-45E7-D347-A600-3A66E55C2CAE}"/>
              </a:ext>
            </a:extLst>
          </p:cNvPr>
          <p:cNvSpPr/>
          <p:nvPr/>
        </p:nvSpPr>
        <p:spPr>
          <a:xfrm>
            <a:off x="6716713" y="461963"/>
            <a:ext cx="3509962" cy="5588000"/>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pic>
        <p:nvPicPr>
          <p:cNvPr id="45060" name="Picture 1">
            <a:extLst>
              <a:ext uri="{FF2B5EF4-FFF2-40B4-BE49-F238E27FC236}">
                <a16:creationId xmlns:a16="http://schemas.microsoft.com/office/drawing/2014/main" id="{B09FDFF4-37F5-405A-A982-6B0B689A1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038" y="808038"/>
            <a:ext cx="2816225" cy="480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bject 6">
            <a:extLst>
              <a:ext uri="{FF2B5EF4-FFF2-40B4-BE49-F238E27FC236}">
                <a16:creationId xmlns:a16="http://schemas.microsoft.com/office/drawing/2014/main" id="{FD35B61F-E664-AB44-A547-2987FF01B5F3}"/>
              </a:ext>
            </a:extLst>
          </p:cNvPr>
          <p:cNvSpPr txBox="1">
            <a:spLocks noGrp="1"/>
          </p:cNvSpPr>
          <p:nvPr>
            <p:ph type="title"/>
          </p:nvPr>
        </p:nvSpPr>
        <p:spPr>
          <a:xfrm>
            <a:off x="550863" y="685800"/>
            <a:ext cx="10506075" cy="565150"/>
          </a:xfrm>
        </p:spPr>
        <p:txBody>
          <a:bodyPr lIns="0" tIns="10646" rIns="0" bIns="0" rtlCol="0">
            <a:spAutoFit/>
          </a:bodyPr>
          <a:lstStyle/>
          <a:p>
            <a:pPr marL="11206" eaLnBrk="1" fontAlgn="auto" hangingPunct="1">
              <a:lnSpc>
                <a:spcPct val="100000"/>
              </a:lnSpc>
              <a:spcBef>
                <a:spcPts val="84"/>
              </a:spcBef>
              <a:spcAft>
                <a:spcPts val="0"/>
              </a:spcAft>
              <a:defRPr/>
            </a:pPr>
            <a:r>
              <a:rPr lang="en-US" spc="-4" dirty="0"/>
              <a:t>Email Blasts (eBlasts)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A16EBA5C-B32E-8541-AAE0-CB5EEF25DF79}"/>
              </a:ext>
            </a:extLst>
          </p:cNvPr>
          <p:cNvSpPr txBox="1"/>
          <p:nvPr/>
        </p:nvSpPr>
        <p:spPr>
          <a:xfrm>
            <a:off x="550863" y="1585913"/>
            <a:ext cx="4329112" cy="3244850"/>
          </a:xfrm>
          <a:prstGeom prst="rect">
            <a:avLst/>
          </a:prstGeom>
        </p:spPr>
        <p:txBody>
          <a:bodyPr lIns="0" tIns="11206" rIns="0" bIns="0">
            <a:spAutoFit/>
          </a:bodyPr>
          <a:lstStyle>
            <a:lvl1pPr marL="11113">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spcBef>
                <a:spcPts val="88"/>
              </a:spcBef>
              <a:defRPr/>
            </a:pPr>
            <a:r>
              <a:rPr lang="en-US" altLang="en-US" sz="1400" b="1" dirty="0">
                <a:solidFill>
                  <a:schemeClr val="tx2"/>
                </a:solidFill>
                <a:cs typeface="Arial" panose="020B0604020202020204" pitchFamily="34" charset="0"/>
              </a:rPr>
              <a:t>Each site offers email newsletters that help subscribers keep up to date on the topics they care most about. </a:t>
            </a:r>
          </a:p>
          <a:p>
            <a:pPr eaLnBrk="1" hangingPunct="1">
              <a:spcBef>
                <a:spcPts val="88"/>
              </a:spcBef>
              <a:defRPr/>
            </a:pPr>
            <a:endParaRPr lang="en-US" altLang="en-US" sz="1400" b="1" dirty="0">
              <a:solidFill>
                <a:schemeClr val="tx2"/>
              </a:solidFill>
              <a:cs typeface="Arial" panose="020B0604020202020204" pitchFamily="34" charset="0"/>
            </a:endParaRPr>
          </a:p>
          <a:p>
            <a:pPr eaLnBrk="1" hangingPunct="1">
              <a:spcBef>
                <a:spcPts val="88"/>
              </a:spcBef>
              <a:defRPr/>
            </a:pPr>
            <a:r>
              <a:rPr lang="en-US" altLang="en-US" sz="1400" b="1" dirty="0">
                <a:solidFill>
                  <a:schemeClr val="tx2"/>
                </a:solidFill>
                <a:cs typeface="Arial" panose="020B0604020202020204" pitchFamily="34" charset="0"/>
              </a:rPr>
              <a:t>Our newsletters feature news recaps, in-depth articles and interviews with industry luminaries and experts.</a:t>
            </a:r>
            <a:endParaRPr lang="en-US" altLang="en-US" sz="1400" dirty="0">
              <a:solidFill>
                <a:schemeClr val="tx2"/>
              </a:solidFill>
              <a:cs typeface="Arial" panose="020B0604020202020204" pitchFamily="34" charset="0"/>
            </a:endParaRPr>
          </a:p>
          <a:p>
            <a:pPr eaLnBrk="1" hangingPunct="1">
              <a:defRPr/>
            </a:pPr>
            <a:endParaRPr lang="en-US" altLang="en-US" sz="1400" dirty="0">
              <a:cs typeface="Arial" panose="020B0604020202020204" pitchFamily="34" charset="0"/>
            </a:endParaRPr>
          </a:p>
          <a:p>
            <a:pPr marL="2968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Advertisements are featured at the top of the newsletter for greater visibility</a:t>
            </a:r>
          </a:p>
          <a:p>
            <a:pPr marL="2968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Exclusive placement on all deployments for </a:t>
            </a:r>
            <a:br>
              <a:rPr lang="en-US" altLang="en-US" sz="1400" dirty="0">
                <a:solidFill>
                  <a:srgbClr val="344B5A"/>
                </a:solidFill>
                <a:cs typeface="Arial" panose="020B0604020202020204" pitchFamily="34" charset="0"/>
              </a:rPr>
            </a:br>
            <a:r>
              <a:rPr lang="en-US" altLang="en-US" sz="1400" dirty="0">
                <a:solidFill>
                  <a:srgbClr val="344B5A"/>
                </a:solidFill>
                <a:cs typeface="Arial" panose="020B0604020202020204" pitchFamily="34" charset="0"/>
              </a:rPr>
              <a:t>the week</a:t>
            </a:r>
            <a:endParaRPr lang="en-US" altLang="en-US" sz="1400" dirty="0">
              <a:cs typeface="Arial" panose="020B0604020202020204" pitchFamily="34" charset="0"/>
            </a:endParaRPr>
          </a:p>
          <a:p>
            <a:pPr marL="296863" indent="-285750" eaLnBrk="1" hangingPunct="1">
              <a:spcBef>
                <a:spcPts val="525"/>
              </a:spcBef>
              <a:buFont typeface="Arial" panose="020B0604020202020204" pitchFamily="34" charset="0"/>
              <a:buChar char="•"/>
              <a:defRPr/>
            </a:pPr>
            <a:r>
              <a:rPr lang="en-US" altLang="en-US" sz="1400" dirty="0">
                <a:solidFill>
                  <a:srgbClr val="344B5A"/>
                </a:solidFill>
                <a:cs typeface="Arial" panose="020B0604020202020204" pitchFamily="34" charset="0"/>
              </a:rPr>
              <a:t>Includes logo, call to action (CTA)  and</a:t>
            </a:r>
            <a:r>
              <a:rPr lang="en-US" altLang="en-US" sz="1400" dirty="0">
                <a:cs typeface="Arial" panose="020B0604020202020204" pitchFamily="34" charset="0"/>
              </a:rPr>
              <a:t> </a:t>
            </a:r>
            <a:br>
              <a:rPr lang="en-US" altLang="en-US" sz="1400" dirty="0">
                <a:cs typeface="Arial" panose="020B0604020202020204" pitchFamily="34" charset="0"/>
              </a:rPr>
            </a:br>
            <a:r>
              <a:rPr lang="en-US" altLang="en-US" sz="1400" dirty="0">
                <a:solidFill>
                  <a:srgbClr val="344B5A"/>
                </a:solidFill>
                <a:cs typeface="Arial" panose="020B0604020202020204" pitchFamily="34" charset="0"/>
              </a:rPr>
              <a:t>50 words of text</a:t>
            </a:r>
            <a:endParaRPr lang="en-US" altLang="en-US" sz="1400" dirty="0">
              <a:cs typeface="Arial" panose="020B0604020202020204" pitchFamily="34" charset="0"/>
            </a:endParaRPr>
          </a:p>
        </p:txBody>
      </p:sp>
      <p:pic>
        <p:nvPicPr>
          <p:cNvPr id="3" name="Picture 2">
            <a:extLst>
              <a:ext uri="{FF2B5EF4-FFF2-40B4-BE49-F238E27FC236}">
                <a16:creationId xmlns:a16="http://schemas.microsoft.com/office/drawing/2014/main" id="{8C1B1B52-240A-4B3A-82EF-590C6C3A2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454" t="37755" r="10606" b="3900"/>
          <a:stretch>
            <a:fillRect/>
          </a:stretch>
        </p:blipFill>
        <p:spPr bwMode="auto">
          <a:xfrm>
            <a:off x="5845175" y="1436688"/>
            <a:ext cx="3959225" cy="4008437"/>
          </a:xfrm>
          <a:prstGeom prst="rect">
            <a:avLst/>
          </a:prstGeom>
          <a:noFill/>
          <a:ln>
            <a:noFill/>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6">
            <a:extLst>
              <a:ext uri="{FF2B5EF4-FFF2-40B4-BE49-F238E27FC236}">
                <a16:creationId xmlns:a16="http://schemas.microsoft.com/office/drawing/2014/main" id="{4C71469B-EEE1-4748-B463-4CCDED697CF8}"/>
              </a:ext>
            </a:extLst>
          </p:cNvPr>
          <p:cNvSpPr txBox="1">
            <a:spLocks noGrp="1"/>
          </p:cNvSpPr>
          <p:nvPr>
            <p:ph type="title"/>
          </p:nvPr>
        </p:nvSpPr>
        <p:spPr>
          <a:xfrm>
            <a:off x="550863" y="685800"/>
            <a:ext cx="10506075" cy="565150"/>
          </a:xfrm>
        </p:spPr>
        <p:txBody>
          <a:bodyPr lIns="0" tIns="10646" rIns="0" bIns="0" rtlCol="0">
            <a:spAutoFit/>
          </a:bodyPr>
          <a:lstStyle/>
          <a:p>
            <a:pPr marL="11206" eaLnBrk="1" fontAlgn="auto" hangingPunct="1">
              <a:lnSpc>
                <a:spcPct val="100000"/>
              </a:lnSpc>
              <a:spcBef>
                <a:spcPts val="84"/>
              </a:spcBef>
              <a:spcAft>
                <a:spcPts val="0"/>
              </a:spcAft>
              <a:defRPr/>
            </a:pPr>
            <a:r>
              <a:rPr lang="en-US" spc="-4" dirty="0"/>
              <a:t>Newsletters</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6">
            <a:extLst>
              <a:ext uri="{FF2B5EF4-FFF2-40B4-BE49-F238E27FC236}">
                <a16:creationId xmlns:a16="http://schemas.microsoft.com/office/drawing/2014/main" id="{4419F18F-2C7E-4703-BC33-9A9DE7962E3A}"/>
              </a:ext>
            </a:extLst>
          </p:cNvPr>
          <p:cNvSpPr>
            <a:spLocks noGrp="1" noChangeArrowheads="1"/>
          </p:cNvSpPr>
          <p:nvPr>
            <p:ph type="title"/>
          </p:nvPr>
        </p:nvSpPr>
        <p:spPr/>
        <p:txBody>
          <a:bodyPr/>
          <a:lstStyle/>
          <a:p>
            <a:pPr eaLnBrk="1" hangingPunct="1"/>
            <a:r>
              <a:rPr lang="en-US" altLang="en-US"/>
              <a:t>Xtelligent Healthcare Media Events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a:extLst>
              <a:ext uri="{FF2B5EF4-FFF2-40B4-BE49-F238E27FC236}">
                <a16:creationId xmlns:a16="http://schemas.microsoft.com/office/drawing/2014/main" id="{BE59958A-BB3D-D841-83FA-847D5052F399}"/>
              </a:ext>
            </a:extLst>
          </p:cNvPr>
          <p:cNvSpPr txBox="1"/>
          <p:nvPr/>
        </p:nvSpPr>
        <p:spPr>
          <a:xfrm>
            <a:off x="1643063" y="1603375"/>
            <a:ext cx="2578100" cy="288925"/>
          </a:xfrm>
          <a:prstGeom prst="rect">
            <a:avLst/>
          </a:prstGeom>
        </p:spPr>
        <p:txBody>
          <a:bodyPr lIns="0" tIns="11766" rIns="0" bIns="0">
            <a:spAutoFit/>
          </a:bodyPr>
          <a:lstStyle/>
          <a:p>
            <a:pPr marL="11206" eaLnBrk="1" fontAlgn="auto" hangingPunct="1">
              <a:spcBef>
                <a:spcPts val="93"/>
              </a:spcBef>
              <a:spcAft>
                <a:spcPts val="0"/>
              </a:spcAft>
              <a:defRPr/>
            </a:pPr>
            <a:r>
              <a:rPr b="1" dirty="0">
                <a:solidFill>
                  <a:srgbClr val="344B5A"/>
                </a:solidFill>
                <a:latin typeface="Arial"/>
                <a:cs typeface="Arial"/>
              </a:rPr>
              <a:t>Past </a:t>
            </a:r>
            <a:r>
              <a:rPr b="1" spc="-9" dirty="0">
                <a:solidFill>
                  <a:srgbClr val="344B5A"/>
                </a:solidFill>
                <a:latin typeface="Arial"/>
                <a:cs typeface="Arial"/>
              </a:rPr>
              <a:t>Attendee</a:t>
            </a:r>
            <a:r>
              <a:rPr b="1" spc="-106" dirty="0">
                <a:solidFill>
                  <a:srgbClr val="344B5A"/>
                </a:solidFill>
                <a:latin typeface="Arial"/>
                <a:cs typeface="Arial"/>
              </a:rPr>
              <a:t> </a:t>
            </a:r>
            <a:r>
              <a:rPr b="1" dirty="0">
                <a:solidFill>
                  <a:srgbClr val="344B5A"/>
                </a:solidFill>
                <a:latin typeface="Arial"/>
                <a:cs typeface="Arial"/>
              </a:rPr>
              <a:t>Profile</a:t>
            </a:r>
            <a:endParaRPr dirty="0">
              <a:latin typeface="Arial"/>
              <a:cs typeface="Arial"/>
            </a:endParaRPr>
          </a:p>
        </p:txBody>
      </p:sp>
      <p:sp>
        <p:nvSpPr>
          <p:cNvPr id="2" name="Rectangle 1">
            <a:extLst>
              <a:ext uri="{FF2B5EF4-FFF2-40B4-BE49-F238E27FC236}">
                <a16:creationId xmlns:a16="http://schemas.microsoft.com/office/drawing/2014/main" id="{B7223194-7E64-5B48-81F6-5C938B6F861F}"/>
              </a:ext>
            </a:extLst>
          </p:cNvPr>
          <p:cNvSpPr/>
          <p:nvPr/>
        </p:nvSpPr>
        <p:spPr>
          <a:xfrm>
            <a:off x="3062288" y="5461000"/>
            <a:ext cx="671512" cy="3365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15" name="object 17">
            <a:extLst>
              <a:ext uri="{FF2B5EF4-FFF2-40B4-BE49-F238E27FC236}">
                <a16:creationId xmlns:a16="http://schemas.microsoft.com/office/drawing/2014/main" id="{0F73803F-D03D-D34B-AD95-7AB9D6F332B0}"/>
              </a:ext>
            </a:extLst>
          </p:cNvPr>
          <p:cNvSpPr txBox="1"/>
          <p:nvPr/>
        </p:nvSpPr>
        <p:spPr>
          <a:xfrm>
            <a:off x="1998663" y="2284413"/>
            <a:ext cx="306387" cy="134937"/>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37</a:t>
            </a:r>
            <a:r>
              <a:rPr sz="794" b="1" spc="-4" dirty="0">
                <a:solidFill>
                  <a:srgbClr val="FFFFFF"/>
                </a:solidFill>
                <a:cs typeface="Arial"/>
              </a:rPr>
              <a:t>%</a:t>
            </a:r>
            <a:endParaRPr sz="794" b="1" dirty="0">
              <a:cs typeface="Arial"/>
            </a:endParaRPr>
          </a:p>
        </p:txBody>
      </p:sp>
      <p:sp>
        <p:nvSpPr>
          <p:cNvPr id="16" name="object 17">
            <a:extLst>
              <a:ext uri="{FF2B5EF4-FFF2-40B4-BE49-F238E27FC236}">
                <a16:creationId xmlns:a16="http://schemas.microsoft.com/office/drawing/2014/main" id="{BD4EF7EE-8880-244F-84FE-CBA16AE37E75}"/>
              </a:ext>
            </a:extLst>
          </p:cNvPr>
          <p:cNvSpPr txBox="1"/>
          <p:nvPr/>
        </p:nvSpPr>
        <p:spPr>
          <a:xfrm>
            <a:off x="2174875" y="3543300"/>
            <a:ext cx="304800" cy="134938"/>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25</a:t>
            </a:r>
            <a:r>
              <a:rPr sz="794" b="1" spc="-4" dirty="0">
                <a:solidFill>
                  <a:srgbClr val="FFFFFF"/>
                </a:solidFill>
                <a:cs typeface="Arial"/>
              </a:rPr>
              <a:t>%</a:t>
            </a:r>
            <a:endParaRPr sz="794" b="1" dirty="0">
              <a:cs typeface="Arial"/>
            </a:endParaRPr>
          </a:p>
        </p:txBody>
      </p:sp>
      <p:sp>
        <p:nvSpPr>
          <p:cNvPr id="17" name="object 17">
            <a:extLst>
              <a:ext uri="{FF2B5EF4-FFF2-40B4-BE49-F238E27FC236}">
                <a16:creationId xmlns:a16="http://schemas.microsoft.com/office/drawing/2014/main" id="{8A1B8525-0ACD-F54A-B2B2-C62790D9AD37}"/>
              </a:ext>
            </a:extLst>
          </p:cNvPr>
          <p:cNvSpPr txBox="1"/>
          <p:nvPr/>
        </p:nvSpPr>
        <p:spPr>
          <a:xfrm>
            <a:off x="1143000" y="2441575"/>
            <a:ext cx="306388" cy="133350"/>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12</a:t>
            </a:r>
            <a:r>
              <a:rPr sz="794" b="1" spc="-4" dirty="0">
                <a:solidFill>
                  <a:srgbClr val="FFFFFF"/>
                </a:solidFill>
                <a:cs typeface="Arial"/>
              </a:rPr>
              <a:t>%</a:t>
            </a:r>
            <a:endParaRPr sz="794" b="1" dirty="0">
              <a:cs typeface="Arial"/>
            </a:endParaRPr>
          </a:p>
        </p:txBody>
      </p:sp>
      <p:sp>
        <p:nvSpPr>
          <p:cNvPr id="20" name="object 17">
            <a:extLst>
              <a:ext uri="{FF2B5EF4-FFF2-40B4-BE49-F238E27FC236}">
                <a16:creationId xmlns:a16="http://schemas.microsoft.com/office/drawing/2014/main" id="{178F6E1C-1A5A-1D47-9099-53C52EF5F6C6}"/>
              </a:ext>
            </a:extLst>
          </p:cNvPr>
          <p:cNvSpPr txBox="1"/>
          <p:nvPr/>
        </p:nvSpPr>
        <p:spPr>
          <a:xfrm>
            <a:off x="1501775" y="3706813"/>
            <a:ext cx="304800" cy="134937"/>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18</a:t>
            </a:r>
            <a:r>
              <a:rPr sz="794" b="1" spc="-4" dirty="0">
                <a:solidFill>
                  <a:srgbClr val="FFFFFF"/>
                </a:solidFill>
                <a:cs typeface="Arial"/>
              </a:rPr>
              <a:t>%</a:t>
            </a:r>
            <a:endParaRPr sz="794" b="1" dirty="0">
              <a:cs typeface="Arial"/>
            </a:endParaRPr>
          </a:p>
        </p:txBody>
      </p:sp>
      <p:sp>
        <p:nvSpPr>
          <p:cNvPr id="21" name="object 17">
            <a:extLst>
              <a:ext uri="{FF2B5EF4-FFF2-40B4-BE49-F238E27FC236}">
                <a16:creationId xmlns:a16="http://schemas.microsoft.com/office/drawing/2014/main" id="{9E5AA788-0033-BF4E-B1BB-9F7F4DE6BBCC}"/>
              </a:ext>
            </a:extLst>
          </p:cNvPr>
          <p:cNvSpPr txBox="1"/>
          <p:nvPr/>
        </p:nvSpPr>
        <p:spPr>
          <a:xfrm>
            <a:off x="1031875" y="3338513"/>
            <a:ext cx="304800" cy="133350"/>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15</a:t>
            </a:r>
            <a:r>
              <a:rPr sz="794" b="1" spc="-4" dirty="0">
                <a:solidFill>
                  <a:srgbClr val="FFFFFF"/>
                </a:solidFill>
                <a:cs typeface="Arial"/>
              </a:rPr>
              <a:t>%</a:t>
            </a:r>
            <a:endParaRPr sz="794" b="1" dirty="0">
              <a:cs typeface="Arial"/>
            </a:endParaRPr>
          </a:p>
        </p:txBody>
      </p:sp>
      <p:sp>
        <p:nvSpPr>
          <p:cNvPr id="22" name="object 17">
            <a:extLst>
              <a:ext uri="{FF2B5EF4-FFF2-40B4-BE49-F238E27FC236}">
                <a16:creationId xmlns:a16="http://schemas.microsoft.com/office/drawing/2014/main" id="{2B2E12B1-4A0B-CA4D-A2D3-6CDE6C58137B}"/>
              </a:ext>
            </a:extLst>
          </p:cNvPr>
          <p:cNvSpPr txBox="1"/>
          <p:nvPr/>
        </p:nvSpPr>
        <p:spPr>
          <a:xfrm>
            <a:off x="1465263" y="2233613"/>
            <a:ext cx="306387" cy="133350"/>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11</a:t>
            </a:r>
            <a:r>
              <a:rPr sz="794" b="1" spc="-4" dirty="0">
                <a:solidFill>
                  <a:srgbClr val="FFFFFF"/>
                </a:solidFill>
                <a:cs typeface="Arial"/>
              </a:rPr>
              <a:t>%</a:t>
            </a:r>
            <a:endParaRPr sz="794" b="1" dirty="0">
              <a:cs typeface="Arial"/>
            </a:endParaRPr>
          </a:p>
        </p:txBody>
      </p:sp>
      <p:sp>
        <p:nvSpPr>
          <p:cNvPr id="23" name="object 17">
            <a:extLst>
              <a:ext uri="{FF2B5EF4-FFF2-40B4-BE49-F238E27FC236}">
                <a16:creationId xmlns:a16="http://schemas.microsoft.com/office/drawing/2014/main" id="{72463DFF-4C2F-BF4E-A6B8-EB770EAF75A8}"/>
              </a:ext>
            </a:extLst>
          </p:cNvPr>
          <p:cNvSpPr txBox="1"/>
          <p:nvPr/>
        </p:nvSpPr>
        <p:spPr>
          <a:xfrm>
            <a:off x="917575" y="2844800"/>
            <a:ext cx="304800" cy="133350"/>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14</a:t>
            </a:r>
            <a:r>
              <a:rPr sz="794" b="1" spc="-4" dirty="0">
                <a:solidFill>
                  <a:srgbClr val="FFFFFF"/>
                </a:solidFill>
                <a:cs typeface="Arial"/>
              </a:rPr>
              <a:t>%</a:t>
            </a:r>
            <a:endParaRPr sz="794" b="1" dirty="0">
              <a:cs typeface="Arial"/>
            </a:endParaRPr>
          </a:p>
        </p:txBody>
      </p:sp>
      <p:sp>
        <p:nvSpPr>
          <p:cNvPr id="25" name="object 17">
            <a:extLst>
              <a:ext uri="{FF2B5EF4-FFF2-40B4-BE49-F238E27FC236}">
                <a16:creationId xmlns:a16="http://schemas.microsoft.com/office/drawing/2014/main" id="{6B6B5652-2503-234D-B52D-95E84DE6C85C}"/>
              </a:ext>
            </a:extLst>
          </p:cNvPr>
          <p:cNvSpPr txBox="1"/>
          <p:nvPr/>
        </p:nvSpPr>
        <p:spPr>
          <a:xfrm>
            <a:off x="1268413" y="4211638"/>
            <a:ext cx="304800" cy="134937"/>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5</a:t>
            </a:r>
            <a:r>
              <a:rPr sz="794" b="1" spc="-4" dirty="0">
                <a:solidFill>
                  <a:srgbClr val="FFFFFF"/>
                </a:solidFill>
                <a:cs typeface="Arial"/>
              </a:rPr>
              <a:t>%</a:t>
            </a:r>
            <a:endParaRPr sz="794" b="1" dirty="0">
              <a:cs typeface="Arial"/>
            </a:endParaRPr>
          </a:p>
        </p:txBody>
      </p:sp>
      <p:sp>
        <p:nvSpPr>
          <p:cNvPr id="27" name="object 17">
            <a:extLst>
              <a:ext uri="{FF2B5EF4-FFF2-40B4-BE49-F238E27FC236}">
                <a16:creationId xmlns:a16="http://schemas.microsoft.com/office/drawing/2014/main" id="{3CEE4F04-06BE-5647-8C9F-6F62DB8BDA14}"/>
              </a:ext>
            </a:extLst>
          </p:cNvPr>
          <p:cNvSpPr txBox="1"/>
          <p:nvPr/>
        </p:nvSpPr>
        <p:spPr>
          <a:xfrm>
            <a:off x="1069975" y="4365625"/>
            <a:ext cx="306388" cy="133350"/>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5</a:t>
            </a:r>
            <a:r>
              <a:rPr sz="794" b="1" spc="-4" dirty="0">
                <a:solidFill>
                  <a:srgbClr val="FFFFFF"/>
                </a:solidFill>
                <a:cs typeface="Arial"/>
              </a:rPr>
              <a:t>%</a:t>
            </a:r>
            <a:endParaRPr sz="794" b="1" dirty="0">
              <a:cs typeface="Arial"/>
            </a:endParaRPr>
          </a:p>
        </p:txBody>
      </p:sp>
      <p:sp>
        <p:nvSpPr>
          <p:cNvPr id="29" name="object 17">
            <a:extLst>
              <a:ext uri="{FF2B5EF4-FFF2-40B4-BE49-F238E27FC236}">
                <a16:creationId xmlns:a16="http://schemas.microsoft.com/office/drawing/2014/main" id="{8EB7BCD0-A36F-0443-A32D-3D08CB949279}"/>
              </a:ext>
            </a:extLst>
          </p:cNvPr>
          <p:cNvSpPr txBox="1"/>
          <p:nvPr/>
        </p:nvSpPr>
        <p:spPr>
          <a:xfrm>
            <a:off x="1501775" y="4140200"/>
            <a:ext cx="304800" cy="133350"/>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5</a:t>
            </a:r>
            <a:r>
              <a:rPr sz="794" b="1" spc="-4" dirty="0">
                <a:solidFill>
                  <a:srgbClr val="FFFFFF"/>
                </a:solidFill>
                <a:cs typeface="Arial"/>
              </a:rPr>
              <a:t>%</a:t>
            </a:r>
            <a:endParaRPr sz="794" b="1" dirty="0">
              <a:cs typeface="Arial"/>
            </a:endParaRPr>
          </a:p>
        </p:txBody>
      </p:sp>
      <p:sp>
        <p:nvSpPr>
          <p:cNvPr id="30" name="object 17">
            <a:extLst>
              <a:ext uri="{FF2B5EF4-FFF2-40B4-BE49-F238E27FC236}">
                <a16:creationId xmlns:a16="http://schemas.microsoft.com/office/drawing/2014/main" id="{B833B406-CDF8-354F-9059-5C4CBEF0CE97}"/>
              </a:ext>
            </a:extLst>
          </p:cNvPr>
          <p:cNvSpPr txBox="1"/>
          <p:nvPr/>
        </p:nvSpPr>
        <p:spPr>
          <a:xfrm>
            <a:off x="930275" y="4586288"/>
            <a:ext cx="306388" cy="133350"/>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6</a:t>
            </a:r>
            <a:r>
              <a:rPr sz="794" b="1" spc="-4" dirty="0">
                <a:solidFill>
                  <a:srgbClr val="FFFFFF"/>
                </a:solidFill>
                <a:cs typeface="Arial"/>
              </a:rPr>
              <a:t>%</a:t>
            </a:r>
            <a:endParaRPr sz="794" b="1" dirty="0">
              <a:cs typeface="Arial"/>
            </a:endParaRPr>
          </a:p>
        </p:txBody>
      </p:sp>
      <p:sp>
        <p:nvSpPr>
          <p:cNvPr id="32" name="object 17">
            <a:extLst>
              <a:ext uri="{FF2B5EF4-FFF2-40B4-BE49-F238E27FC236}">
                <a16:creationId xmlns:a16="http://schemas.microsoft.com/office/drawing/2014/main" id="{02ED25A9-775B-B74C-AA10-E339112706C7}"/>
              </a:ext>
            </a:extLst>
          </p:cNvPr>
          <p:cNvSpPr txBox="1"/>
          <p:nvPr/>
        </p:nvSpPr>
        <p:spPr>
          <a:xfrm>
            <a:off x="849313" y="4967288"/>
            <a:ext cx="304800" cy="134937"/>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1</a:t>
            </a:r>
            <a:r>
              <a:rPr sz="794" b="1" spc="-4" dirty="0">
                <a:solidFill>
                  <a:srgbClr val="FFFFFF"/>
                </a:solidFill>
                <a:cs typeface="Arial"/>
              </a:rPr>
              <a:t>0%</a:t>
            </a:r>
            <a:endParaRPr sz="794" b="1" dirty="0">
              <a:cs typeface="Arial"/>
            </a:endParaRPr>
          </a:p>
        </p:txBody>
      </p:sp>
      <p:sp>
        <p:nvSpPr>
          <p:cNvPr id="33" name="object 17">
            <a:extLst>
              <a:ext uri="{FF2B5EF4-FFF2-40B4-BE49-F238E27FC236}">
                <a16:creationId xmlns:a16="http://schemas.microsoft.com/office/drawing/2014/main" id="{3F480563-6368-8440-8AD2-0EDE10028B6C}"/>
              </a:ext>
            </a:extLst>
          </p:cNvPr>
          <p:cNvSpPr txBox="1"/>
          <p:nvPr/>
        </p:nvSpPr>
        <p:spPr>
          <a:xfrm>
            <a:off x="1571625" y="5621338"/>
            <a:ext cx="306388" cy="133350"/>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sz="794" b="1" spc="-4" dirty="0">
                <a:solidFill>
                  <a:srgbClr val="FFFFFF"/>
                </a:solidFill>
                <a:cs typeface="Arial"/>
              </a:rPr>
              <a:t>3</a:t>
            </a:r>
            <a:r>
              <a:rPr lang="en-US" sz="794" b="1" spc="-4" dirty="0">
                <a:solidFill>
                  <a:srgbClr val="FFFFFF"/>
                </a:solidFill>
                <a:cs typeface="Arial"/>
              </a:rPr>
              <a:t>3</a:t>
            </a:r>
            <a:r>
              <a:rPr sz="794" b="1" spc="-4" dirty="0">
                <a:solidFill>
                  <a:srgbClr val="FFFFFF"/>
                </a:solidFill>
                <a:cs typeface="Arial"/>
              </a:rPr>
              <a:t>%</a:t>
            </a:r>
            <a:endParaRPr sz="794" b="1" dirty="0">
              <a:cs typeface="Arial"/>
            </a:endParaRPr>
          </a:p>
        </p:txBody>
      </p:sp>
      <p:sp>
        <p:nvSpPr>
          <p:cNvPr id="34" name="object 17">
            <a:extLst>
              <a:ext uri="{FF2B5EF4-FFF2-40B4-BE49-F238E27FC236}">
                <a16:creationId xmlns:a16="http://schemas.microsoft.com/office/drawing/2014/main" id="{DE2F178D-9109-2E40-BBD1-F450AC65FFF8}"/>
              </a:ext>
            </a:extLst>
          </p:cNvPr>
          <p:cNvSpPr txBox="1"/>
          <p:nvPr/>
        </p:nvSpPr>
        <p:spPr>
          <a:xfrm>
            <a:off x="1920875" y="4221163"/>
            <a:ext cx="304800" cy="134937"/>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sz="794" b="1" spc="-4" dirty="0">
                <a:solidFill>
                  <a:srgbClr val="FFFFFF"/>
                </a:solidFill>
                <a:cs typeface="Arial"/>
              </a:rPr>
              <a:t>3</a:t>
            </a:r>
            <a:r>
              <a:rPr lang="en-US" sz="794" b="1" spc="-4" dirty="0">
                <a:solidFill>
                  <a:srgbClr val="FFFFFF"/>
                </a:solidFill>
                <a:cs typeface="Arial"/>
              </a:rPr>
              <a:t>5</a:t>
            </a:r>
            <a:r>
              <a:rPr sz="794" b="1" spc="-4" dirty="0">
                <a:solidFill>
                  <a:srgbClr val="FFFFFF"/>
                </a:solidFill>
                <a:cs typeface="Arial"/>
              </a:rPr>
              <a:t>%</a:t>
            </a:r>
            <a:endParaRPr sz="794" b="1" dirty="0">
              <a:cs typeface="Arial"/>
            </a:endParaRPr>
          </a:p>
        </p:txBody>
      </p:sp>
      <p:pic>
        <p:nvPicPr>
          <p:cNvPr id="49170" name="Picture 34">
            <a:extLst>
              <a:ext uri="{FF2B5EF4-FFF2-40B4-BE49-F238E27FC236}">
                <a16:creationId xmlns:a16="http://schemas.microsoft.com/office/drawing/2014/main" id="{08DC46CF-C218-46D6-A60B-082988B64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8" y="411163"/>
            <a:ext cx="3227387"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object 17">
            <a:extLst>
              <a:ext uri="{FF2B5EF4-FFF2-40B4-BE49-F238E27FC236}">
                <a16:creationId xmlns:a16="http://schemas.microsoft.com/office/drawing/2014/main" id="{B532D4C7-F839-654E-A12D-63A65D8127D9}"/>
              </a:ext>
            </a:extLst>
          </p:cNvPr>
          <p:cNvSpPr txBox="1"/>
          <p:nvPr/>
        </p:nvSpPr>
        <p:spPr>
          <a:xfrm>
            <a:off x="2198688" y="2481263"/>
            <a:ext cx="258762" cy="133350"/>
          </a:xfrm>
          <a:prstGeom prst="rect">
            <a:avLst/>
          </a:prstGeom>
        </p:spPr>
        <p:txBody>
          <a:bodyPr lIns="0" tIns="11766" rIns="0" bIns="0">
            <a:spAutoFit/>
          </a:bodyPr>
          <a:lstStyle/>
          <a:p>
            <a:pPr marL="11206" eaLnBrk="1" fontAlgn="auto" hangingPunct="1">
              <a:spcBef>
                <a:spcPts val="93"/>
              </a:spcBef>
              <a:spcAft>
                <a:spcPts val="0"/>
              </a:spcAft>
              <a:defRPr/>
            </a:pPr>
            <a:r>
              <a:rPr sz="794" b="1" spc="-4" dirty="0">
                <a:solidFill>
                  <a:srgbClr val="FFFFFF"/>
                </a:solidFill>
                <a:latin typeface="Arial"/>
                <a:cs typeface="Arial"/>
              </a:rPr>
              <a:t>3</a:t>
            </a:r>
            <a:r>
              <a:rPr lang="en-US" sz="794" b="1" spc="-4" dirty="0">
                <a:solidFill>
                  <a:srgbClr val="FFFFFF"/>
                </a:solidFill>
                <a:latin typeface="Arial"/>
                <a:cs typeface="Arial"/>
              </a:rPr>
              <a:t>7</a:t>
            </a:r>
            <a:r>
              <a:rPr sz="794" b="1" spc="-4" dirty="0">
                <a:solidFill>
                  <a:srgbClr val="FFFFFF"/>
                </a:solidFill>
                <a:latin typeface="Arial"/>
                <a:cs typeface="Arial"/>
              </a:rPr>
              <a:t>%</a:t>
            </a:r>
            <a:endParaRPr sz="794" b="1" dirty="0">
              <a:latin typeface="Arial"/>
              <a:cs typeface="Arial"/>
            </a:endParaRPr>
          </a:p>
        </p:txBody>
      </p:sp>
      <p:sp>
        <p:nvSpPr>
          <p:cNvPr id="73" name="Rectangle: Rounded Corners 72">
            <a:extLst>
              <a:ext uri="{FF2B5EF4-FFF2-40B4-BE49-F238E27FC236}">
                <a16:creationId xmlns:a16="http://schemas.microsoft.com/office/drawing/2014/main" id="{076EC0FB-CF7E-4507-A46A-C602A62C69F9}"/>
              </a:ext>
            </a:extLst>
          </p:cNvPr>
          <p:cNvSpPr/>
          <p:nvPr/>
        </p:nvSpPr>
        <p:spPr>
          <a:xfrm>
            <a:off x="660400" y="1436688"/>
            <a:ext cx="4686300" cy="4549775"/>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39" name="object 17">
            <a:extLst>
              <a:ext uri="{FF2B5EF4-FFF2-40B4-BE49-F238E27FC236}">
                <a16:creationId xmlns:a16="http://schemas.microsoft.com/office/drawing/2014/main" id="{16B95C77-3F46-8D46-B83F-0F9D1E3896E9}"/>
              </a:ext>
            </a:extLst>
          </p:cNvPr>
          <p:cNvSpPr txBox="1"/>
          <p:nvPr/>
        </p:nvSpPr>
        <p:spPr>
          <a:xfrm>
            <a:off x="2098675" y="3389313"/>
            <a:ext cx="258763" cy="133350"/>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25</a:t>
            </a:r>
            <a:r>
              <a:rPr sz="794" b="1" spc="-4" dirty="0">
                <a:solidFill>
                  <a:srgbClr val="FFFFFF"/>
                </a:solidFill>
                <a:latin typeface="Arial"/>
                <a:cs typeface="Arial"/>
              </a:rPr>
              <a:t>%</a:t>
            </a:r>
            <a:endParaRPr sz="794" b="1" dirty="0">
              <a:latin typeface="Arial"/>
              <a:cs typeface="Arial"/>
            </a:endParaRPr>
          </a:p>
        </p:txBody>
      </p:sp>
      <p:sp>
        <p:nvSpPr>
          <p:cNvPr id="40" name="object 17">
            <a:extLst>
              <a:ext uri="{FF2B5EF4-FFF2-40B4-BE49-F238E27FC236}">
                <a16:creationId xmlns:a16="http://schemas.microsoft.com/office/drawing/2014/main" id="{DBB1AD6B-583E-CB47-9CB8-C4AD68E4E0FD}"/>
              </a:ext>
            </a:extLst>
          </p:cNvPr>
          <p:cNvSpPr txBox="1"/>
          <p:nvPr/>
        </p:nvSpPr>
        <p:spPr>
          <a:xfrm>
            <a:off x="1489075" y="3573463"/>
            <a:ext cx="258763" cy="133350"/>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18</a:t>
            </a:r>
            <a:r>
              <a:rPr sz="794" b="1" spc="-4" dirty="0">
                <a:solidFill>
                  <a:srgbClr val="FFFFFF"/>
                </a:solidFill>
                <a:latin typeface="Arial"/>
                <a:cs typeface="Arial"/>
              </a:rPr>
              <a:t>%</a:t>
            </a:r>
            <a:endParaRPr sz="794" b="1" dirty="0">
              <a:latin typeface="Arial"/>
              <a:cs typeface="Arial"/>
            </a:endParaRPr>
          </a:p>
        </p:txBody>
      </p:sp>
      <p:sp>
        <p:nvSpPr>
          <p:cNvPr id="42" name="object 17">
            <a:extLst>
              <a:ext uri="{FF2B5EF4-FFF2-40B4-BE49-F238E27FC236}">
                <a16:creationId xmlns:a16="http://schemas.microsoft.com/office/drawing/2014/main" id="{D2905767-94D5-8B46-995C-C5B0952D7346}"/>
              </a:ext>
            </a:extLst>
          </p:cNvPr>
          <p:cNvSpPr txBox="1"/>
          <p:nvPr/>
        </p:nvSpPr>
        <p:spPr>
          <a:xfrm>
            <a:off x="941388" y="2790825"/>
            <a:ext cx="258762" cy="133350"/>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14</a:t>
            </a:r>
            <a:r>
              <a:rPr sz="794" b="1" spc="-4" dirty="0">
                <a:solidFill>
                  <a:srgbClr val="FFFFFF"/>
                </a:solidFill>
                <a:latin typeface="Arial"/>
                <a:cs typeface="Arial"/>
              </a:rPr>
              <a:t>%</a:t>
            </a:r>
            <a:endParaRPr sz="794" b="1" dirty="0">
              <a:latin typeface="Arial"/>
              <a:cs typeface="Arial"/>
            </a:endParaRPr>
          </a:p>
        </p:txBody>
      </p:sp>
      <p:sp>
        <p:nvSpPr>
          <p:cNvPr id="43" name="object 17">
            <a:extLst>
              <a:ext uri="{FF2B5EF4-FFF2-40B4-BE49-F238E27FC236}">
                <a16:creationId xmlns:a16="http://schemas.microsoft.com/office/drawing/2014/main" id="{9FF688F0-CCA6-6B43-88CC-86E3BFE178E6}"/>
              </a:ext>
            </a:extLst>
          </p:cNvPr>
          <p:cNvSpPr txBox="1"/>
          <p:nvPr/>
        </p:nvSpPr>
        <p:spPr>
          <a:xfrm>
            <a:off x="1117600" y="2417763"/>
            <a:ext cx="258763" cy="133350"/>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12</a:t>
            </a:r>
            <a:r>
              <a:rPr sz="794" b="1" spc="-4" dirty="0">
                <a:solidFill>
                  <a:srgbClr val="FFFFFF"/>
                </a:solidFill>
                <a:latin typeface="Arial"/>
                <a:cs typeface="Arial"/>
              </a:rPr>
              <a:t>%</a:t>
            </a:r>
            <a:endParaRPr sz="794" b="1" dirty="0">
              <a:latin typeface="Arial"/>
              <a:cs typeface="Arial"/>
            </a:endParaRPr>
          </a:p>
        </p:txBody>
      </p:sp>
      <p:sp>
        <p:nvSpPr>
          <p:cNvPr id="44" name="object 17">
            <a:extLst>
              <a:ext uri="{FF2B5EF4-FFF2-40B4-BE49-F238E27FC236}">
                <a16:creationId xmlns:a16="http://schemas.microsoft.com/office/drawing/2014/main" id="{1A0FCE62-617D-6B4C-A94C-3A6D89098AF6}"/>
              </a:ext>
            </a:extLst>
          </p:cNvPr>
          <p:cNvSpPr txBox="1"/>
          <p:nvPr/>
        </p:nvSpPr>
        <p:spPr>
          <a:xfrm>
            <a:off x="1452563" y="2214563"/>
            <a:ext cx="258762" cy="133350"/>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11</a:t>
            </a:r>
            <a:r>
              <a:rPr sz="794" b="1" spc="-4" dirty="0">
                <a:solidFill>
                  <a:srgbClr val="FFFFFF"/>
                </a:solidFill>
                <a:latin typeface="Arial"/>
                <a:cs typeface="Arial"/>
              </a:rPr>
              <a:t>%</a:t>
            </a:r>
            <a:endParaRPr sz="794" b="1" dirty="0">
              <a:latin typeface="Arial"/>
              <a:cs typeface="Arial"/>
            </a:endParaRPr>
          </a:p>
        </p:txBody>
      </p:sp>
      <p:sp>
        <p:nvSpPr>
          <p:cNvPr id="45" name="object 17">
            <a:extLst>
              <a:ext uri="{FF2B5EF4-FFF2-40B4-BE49-F238E27FC236}">
                <a16:creationId xmlns:a16="http://schemas.microsoft.com/office/drawing/2014/main" id="{822F05D5-0DC8-1141-ABB0-2F57ED45D116}"/>
              </a:ext>
            </a:extLst>
          </p:cNvPr>
          <p:cNvSpPr txBox="1"/>
          <p:nvPr/>
        </p:nvSpPr>
        <p:spPr>
          <a:xfrm>
            <a:off x="2241550" y="4518025"/>
            <a:ext cx="258763" cy="134938"/>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39</a:t>
            </a:r>
            <a:r>
              <a:rPr sz="794" b="1" spc="-4" dirty="0">
                <a:solidFill>
                  <a:srgbClr val="FFFFFF"/>
                </a:solidFill>
                <a:latin typeface="Arial"/>
                <a:cs typeface="Arial"/>
              </a:rPr>
              <a:t>%</a:t>
            </a:r>
            <a:endParaRPr sz="794" b="1" dirty="0">
              <a:latin typeface="Arial"/>
              <a:cs typeface="Arial"/>
            </a:endParaRPr>
          </a:p>
        </p:txBody>
      </p:sp>
      <p:sp>
        <p:nvSpPr>
          <p:cNvPr id="47" name="object 17">
            <a:extLst>
              <a:ext uri="{FF2B5EF4-FFF2-40B4-BE49-F238E27FC236}">
                <a16:creationId xmlns:a16="http://schemas.microsoft.com/office/drawing/2014/main" id="{FA14ECCE-2775-4741-AC10-AF5E3B1495FD}"/>
              </a:ext>
            </a:extLst>
          </p:cNvPr>
          <p:cNvSpPr txBox="1"/>
          <p:nvPr/>
        </p:nvSpPr>
        <p:spPr>
          <a:xfrm>
            <a:off x="1595438" y="5529263"/>
            <a:ext cx="258762" cy="134937"/>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36</a:t>
            </a:r>
            <a:r>
              <a:rPr sz="794" b="1" spc="-4" dirty="0">
                <a:solidFill>
                  <a:srgbClr val="FFFFFF"/>
                </a:solidFill>
                <a:latin typeface="Arial"/>
                <a:cs typeface="Arial"/>
              </a:rPr>
              <a:t>%</a:t>
            </a:r>
            <a:endParaRPr sz="794" b="1" dirty="0">
              <a:latin typeface="Arial"/>
              <a:cs typeface="Arial"/>
            </a:endParaRPr>
          </a:p>
        </p:txBody>
      </p:sp>
      <p:sp>
        <p:nvSpPr>
          <p:cNvPr id="48" name="object 17">
            <a:extLst>
              <a:ext uri="{FF2B5EF4-FFF2-40B4-BE49-F238E27FC236}">
                <a16:creationId xmlns:a16="http://schemas.microsoft.com/office/drawing/2014/main" id="{BEE45F33-B302-F941-BA74-AE9B18D6B678}"/>
              </a:ext>
            </a:extLst>
          </p:cNvPr>
          <p:cNvSpPr txBox="1"/>
          <p:nvPr/>
        </p:nvSpPr>
        <p:spPr>
          <a:xfrm>
            <a:off x="941388" y="4929188"/>
            <a:ext cx="258762" cy="133350"/>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11</a:t>
            </a:r>
            <a:r>
              <a:rPr sz="794" b="1" spc="-4" dirty="0">
                <a:solidFill>
                  <a:srgbClr val="FFFFFF"/>
                </a:solidFill>
                <a:latin typeface="Arial"/>
                <a:cs typeface="Arial"/>
              </a:rPr>
              <a:t>%</a:t>
            </a:r>
            <a:endParaRPr sz="794" b="1" dirty="0">
              <a:latin typeface="Arial"/>
              <a:cs typeface="Arial"/>
            </a:endParaRPr>
          </a:p>
        </p:txBody>
      </p:sp>
      <p:sp>
        <p:nvSpPr>
          <p:cNvPr id="49" name="object 17">
            <a:extLst>
              <a:ext uri="{FF2B5EF4-FFF2-40B4-BE49-F238E27FC236}">
                <a16:creationId xmlns:a16="http://schemas.microsoft.com/office/drawing/2014/main" id="{F03FA41C-D428-E64F-81B1-D1A8673CE112}"/>
              </a:ext>
            </a:extLst>
          </p:cNvPr>
          <p:cNvSpPr txBox="1"/>
          <p:nvPr/>
        </p:nvSpPr>
        <p:spPr>
          <a:xfrm>
            <a:off x="1138238" y="4376738"/>
            <a:ext cx="258762" cy="133350"/>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6</a:t>
            </a:r>
            <a:r>
              <a:rPr sz="794" b="1" spc="-4" dirty="0">
                <a:solidFill>
                  <a:srgbClr val="FFFFFF"/>
                </a:solidFill>
                <a:latin typeface="Arial"/>
                <a:cs typeface="Arial"/>
              </a:rPr>
              <a:t>%</a:t>
            </a:r>
            <a:endParaRPr sz="794" b="1" dirty="0">
              <a:latin typeface="Arial"/>
              <a:cs typeface="Arial"/>
            </a:endParaRPr>
          </a:p>
        </p:txBody>
      </p:sp>
      <p:sp>
        <p:nvSpPr>
          <p:cNvPr id="50" name="object 17">
            <a:extLst>
              <a:ext uri="{FF2B5EF4-FFF2-40B4-BE49-F238E27FC236}">
                <a16:creationId xmlns:a16="http://schemas.microsoft.com/office/drawing/2014/main" id="{78FE0A33-4523-6743-9A5C-C653016A0595}"/>
              </a:ext>
            </a:extLst>
          </p:cNvPr>
          <p:cNvSpPr txBox="1"/>
          <p:nvPr/>
        </p:nvSpPr>
        <p:spPr>
          <a:xfrm>
            <a:off x="1323975" y="4230688"/>
            <a:ext cx="258763" cy="133350"/>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6</a:t>
            </a:r>
            <a:r>
              <a:rPr sz="794" b="1" spc="-4" dirty="0">
                <a:solidFill>
                  <a:srgbClr val="FFFFFF"/>
                </a:solidFill>
                <a:latin typeface="Arial"/>
                <a:cs typeface="Arial"/>
              </a:rPr>
              <a:t>%</a:t>
            </a:r>
            <a:endParaRPr sz="794" b="1" dirty="0">
              <a:latin typeface="Arial"/>
              <a:cs typeface="Arial"/>
            </a:endParaRPr>
          </a:p>
        </p:txBody>
      </p:sp>
      <p:sp>
        <p:nvSpPr>
          <p:cNvPr id="51" name="object 17">
            <a:extLst>
              <a:ext uri="{FF2B5EF4-FFF2-40B4-BE49-F238E27FC236}">
                <a16:creationId xmlns:a16="http://schemas.microsoft.com/office/drawing/2014/main" id="{7472FF8E-4389-C049-B535-D2CC53B2710A}"/>
              </a:ext>
            </a:extLst>
          </p:cNvPr>
          <p:cNvSpPr txBox="1"/>
          <p:nvPr/>
        </p:nvSpPr>
        <p:spPr>
          <a:xfrm>
            <a:off x="1547813" y="4151313"/>
            <a:ext cx="258762" cy="134937"/>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5</a:t>
            </a:r>
            <a:r>
              <a:rPr sz="794" b="1" spc="-4" dirty="0">
                <a:solidFill>
                  <a:srgbClr val="FFFFFF"/>
                </a:solidFill>
                <a:latin typeface="Arial"/>
                <a:cs typeface="Arial"/>
              </a:rPr>
              <a:t>%</a:t>
            </a:r>
            <a:endParaRPr sz="794" b="1" dirty="0">
              <a:latin typeface="Arial"/>
              <a:cs typeface="Arial"/>
            </a:endParaRPr>
          </a:p>
        </p:txBody>
      </p:sp>
      <p:sp>
        <p:nvSpPr>
          <p:cNvPr id="49190" name="Title 11">
            <a:extLst>
              <a:ext uri="{FF2B5EF4-FFF2-40B4-BE49-F238E27FC236}">
                <a16:creationId xmlns:a16="http://schemas.microsoft.com/office/drawing/2014/main" id="{DC587EF1-44E3-4C20-9575-94FCCC817F14}"/>
              </a:ext>
            </a:extLst>
          </p:cNvPr>
          <p:cNvSpPr>
            <a:spLocks noGrp="1" noChangeArrowheads="1"/>
          </p:cNvSpPr>
          <p:nvPr>
            <p:ph type="title"/>
          </p:nvPr>
        </p:nvSpPr>
        <p:spPr>
          <a:xfrm>
            <a:off x="3398838" y="400050"/>
            <a:ext cx="10506075" cy="831850"/>
          </a:xfrm>
        </p:spPr>
        <p:txBody>
          <a:bodyPr/>
          <a:lstStyle/>
          <a:p>
            <a:pPr eaLnBrk="1" hangingPunct="1"/>
            <a:r>
              <a:rPr lang="en-US" altLang="en-US" sz="3200"/>
              <a:t>June 6-7, 2019 in Atlanta</a:t>
            </a:r>
          </a:p>
        </p:txBody>
      </p:sp>
      <p:sp>
        <p:nvSpPr>
          <p:cNvPr id="7" name="Content Placeholder 6">
            <a:extLst>
              <a:ext uri="{FF2B5EF4-FFF2-40B4-BE49-F238E27FC236}">
                <a16:creationId xmlns:a16="http://schemas.microsoft.com/office/drawing/2014/main" id="{B3B73C61-1B7A-864A-BC0E-5426357FC87A}"/>
              </a:ext>
            </a:extLst>
          </p:cNvPr>
          <p:cNvSpPr>
            <a:spLocks noGrp="1"/>
          </p:cNvSpPr>
          <p:nvPr>
            <p:ph sz="half" idx="2"/>
          </p:nvPr>
        </p:nvSpPr>
        <p:spPr>
          <a:xfrm>
            <a:off x="6129338" y="1612900"/>
            <a:ext cx="4927600" cy="4092575"/>
          </a:xfrm>
        </p:spPr>
        <p:txBody>
          <a:bodyPr rtlCol="0">
            <a:normAutofit/>
          </a:bodyPr>
          <a:lstStyle/>
          <a:p>
            <a:pPr eaLnBrk="1" fontAlgn="auto" hangingPunct="1">
              <a:spcBef>
                <a:spcPts val="719"/>
              </a:spcBef>
              <a:spcAft>
                <a:spcPts val="0"/>
              </a:spcAft>
              <a:defRPr/>
            </a:pPr>
            <a:r>
              <a:rPr lang="en-US" sz="1400" b="1" dirty="0">
                <a:solidFill>
                  <a:schemeClr val="tx2"/>
                </a:solidFill>
              </a:rPr>
              <a:t>Position your company as an innovator in the fastest-growing segment of healthcare. Present your solutions to providers representing leading hospitals and physician practices. </a:t>
            </a:r>
          </a:p>
          <a:p>
            <a:pPr eaLnBrk="1" fontAlgn="auto" hangingPunct="1">
              <a:spcBef>
                <a:spcPts val="719"/>
              </a:spcBef>
              <a:spcAft>
                <a:spcPts val="0"/>
              </a:spcAft>
              <a:defRPr/>
            </a:pPr>
            <a:endParaRPr lang="en-US" sz="1050" b="1" dirty="0"/>
          </a:p>
          <a:p>
            <a:pPr eaLnBrk="1" fontAlgn="auto" hangingPunct="1">
              <a:spcBef>
                <a:spcPts val="719"/>
              </a:spcBef>
              <a:spcAft>
                <a:spcPts val="0"/>
              </a:spcAft>
              <a:defRPr/>
            </a:pPr>
            <a:r>
              <a:rPr lang="en-US" sz="1400" b="1" dirty="0"/>
              <a:t>Sponsorship opportunities include:</a:t>
            </a:r>
          </a:p>
          <a:p>
            <a:pPr lvl="1" eaLnBrk="1" fontAlgn="auto" hangingPunct="1">
              <a:spcAft>
                <a:spcPts val="0"/>
              </a:spcAft>
              <a:tabLst>
                <a:tab pos="313221" algn="l"/>
                <a:tab pos="313781" algn="l"/>
              </a:tabLst>
              <a:defRPr/>
            </a:pPr>
            <a:r>
              <a:rPr lang="en-US" sz="1400" dirty="0"/>
              <a:t>Speaking/Panel opportunities</a:t>
            </a:r>
          </a:p>
          <a:p>
            <a:pPr lvl="1" eaLnBrk="1" fontAlgn="auto" hangingPunct="1">
              <a:spcAft>
                <a:spcPts val="0"/>
              </a:spcAft>
              <a:tabLst>
                <a:tab pos="313221" algn="l"/>
                <a:tab pos="313781" algn="l"/>
              </a:tabLst>
              <a:defRPr/>
            </a:pPr>
            <a:r>
              <a:rPr lang="en-US" sz="1400" dirty="0"/>
              <a:t>Networking with key decision-makers</a:t>
            </a:r>
          </a:p>
          <a:p>
            <a:pPr lvl="1" eaLnBrk="1" fontAlgn="auto" hangingPunct="1">
              <a:spcAft>
                <a:spcPts val="0"/>
              </a:spcAft>
              <a:tabLst>
                <a:tab pos="313221" algn="l"/>
                <a:tab pos="313781" algn="l"/>
              </a:tabLst>
              <a:defRPr/>
            </a:pPr>
            <a:r>
              <a:rPr lang="en-US" sz="1400" dirty="0"/>
              <a:t>Hosted VIP dinners</a:t>
            </a:r>
          </a:p>
          <a:p>
            <a:pPr lvl="1" eaLnBrk="1" fontAlgn="auto" hangingPunct="1">
              <a:spcAft>
                <a:spcPts val="0"/>
              </a:spcAft>
              <a:tabLst>
                <a:tab pos="313221" algn="l"/>
                <a:tab pos="313781" algn="l"/>
              </a:tabLst>
              <a:defRPr/>
            </a:pPr>
            <a:r>
              <a:rPr lang="en-US" sz="1400" dirty="0"/>
              <a:t>Sharing thought leadership within the </a:t>
            </a:r>
            <a:br>
              <a:rPr lang="en-US" sz="1400" dirty="0"/>
            </a:br>
            <a:r>
              <a:rPr lang="en-US" sz="1400" dirty="0"/>
              <a:t>value-based marketplace</a:t>
            </a:r>
          </a:p>
          <a:p>
            <a:pPr lvl="1" eaLnBrk="1" fontAlgn="auto" hangingPunct="1">
              <a:spcAft>
                <a:spcPts val="0"/>
              </a:spcAft>
              <a:tabLst>
                <a:tab pos="313221" algn="l"/>
                <a:tab pos="313781" algn="l"/>
              </a:tabLst>
              <a:defRPr/>
            </a:pPr>
            <a:r>
              <a:rPr lang="en-US" sz="1400" dirty="0"/>
              <a:t>Branding on all promotional materials</a:t>
            </a:r>
          </a:p>
          <a:p>
            <a:pPr eaLnBrk="1" fontAlgn="auto" hangingPunct="1">
              <a:spcAft>
                <a:spcPts val="0"/>
              </a:spcAft>
              <a:defRPr/>
            </a:pPr>
            <a:endParaRPr lang="en-US" dirty="0"/>
          </a:p>
          <a:p>
            <a:pPr eaLnBrk="1" fontAlgn="auto" hangingPunct="1">
              <a:spcAft>
                <a:spcPts val="0"/>
              </a:spcAft>
              <a:defRPr/>
            </a:pPr>
            <a:endParaRPr lang="en-US" dirty="0"/>
          </a:p>
        </p:txBody>
      </p:sp>
      <p:graphicFrame>
        <p:nvGraphicFramePr>
          <p:cNvPr id="52" name="Chart 51">
            <a:extLst>
              <a:ext uri="{FF2B5EF4-FFF2-40B4-BE49-F238E27FC236}">
                <a16:creationId xmlns:a16="http://schemas.microsoft.com/office/drawing/2014/main" id="{592E9E64-951D-4260-8C45-83D35B61CD84}"/>
              </a:ext>
            </a:extLst>
          </p:cNvPr>
          <p:cNvGraphicFramePr>
            <a:graphicFrameLocks/>
          </p:cNvGraphicFramePr>
          <p:nvPr>
            <p:extLst>
              <p:ext uri="{D42A27DB-BD31-4B8C-83A1-F6EECF244321}">
                <p14:modId xmlns:p14="http://schemas.microsoft.com/office/powerpoint/2010/main" val="1049956470"/>
              </p:ext>
            </p:extLst>
          </p:nvPr>
        </p:nvGraphicFramePr>
        <p:xfrm>
          <a:off x="1117600" y="3902809"/>
          <a:ext cx="3825875" cy="19836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3" name="Chart 52">
            <a:extLst>
              <a:ext uri="{FF2B5EF4-FFF2-40B4-BE49-F238E27FC236}">
                <a16:creationId xmlns:a16="http://schemas.microsoft.com/office/drawing/2014/main" id="{55D57C0B-1281-440A-9C64-8CAFAF3621A9}"/>
              </a:ext>
            </a:extLst>
          </p:cNvPr>
          <p:cNvGraphicFramePr>
            <a:graphicFrameLocks/>
          </p:cNvGraphicFramePr>
          <p:nvPr>
            <p:extLst>
              <p:ext uri="{D42A27DB-BD31-4B8C-83A1-F6EECF244321}">
                <p14:modId xmlns:p14="http://schemas.microsoft.com/office/powerpoint/2010/main" val="889659398"/>
              </p:ext>
            </p:extLst>
          </p:nvPr>
        </p:nvGraphicFramePr>
        <p:xfrm>
          <a:off x="1069975" y="1940779"/>
          <a:ext cx="3873500" cy="1884242"/>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31">
            <a:extLst>
              <a:ext uri="{FF2B5EF4-FFF2-40B4-BE49-F238E27FC236}">
                <a16:creationId xmlns:a16="http://schemas.microsoft.com/office/drawing/2014/main" id="{3029AA6B-8A99-5B4F-81DD-EF6B75ADA375}"/>
              </a:ext>
            </a:extLst>
          </p:cNvPr>
          <p:cNvSpPr txBox="1"/>
          <p:nvPr/>
        </p:nvSpPr>
        <p:spPr>
          <a:xfrm>
            <a:off x="1643063" y="1603375"/>
            <a:ext cx="2578100" cy="288925"/>
          </a:xfrm>
          <a:prstGeom prst="rect">
            <a:avLst/>
          </a:prstGeom>
        </p:spPr>
        <p:txBody>
          <a:bodyPr lIns="0" tIns="11766" rIns="0" bIns="0">
            <a:spAutoFit/>
          </a:bodyPr>
          <a:lstStyle/>
          <a:p>
            <a:pPr marL="11206" eaLnBrk="1" fontAlgn="auto" hangingPunct="1">
              <a:spcBef>
                <a:spcPts val="93"/>
              </a:spcBef>
              <a:spcAft>
                <a:spcPts val="0"/>
              </a:spcAft>
              <a:defRPr/>
            </a:pPr>
            <a:r>
              <a:rPr b="1" dirty="0">
                <a:solidFill>
                  <a:srgbClr val="344B5A"/>
                </a:solidFill>
                <a:latin typeface="Arial"/>
                <a:cs typeface="Arial"/>
              </a:rPr>
              <a:t>Past </a:t>
            </a:r>
            <a:r>
              <a:rPr b="1" spc="-9" dirty="0">
                <a:solidFill>
                  <a:srgbClr val="344B5A"/>
                </a:solidFill>
                <a:latin typeface="Arial"/>
                <a:cs typeface="Arial"/>
              </a:rPr>
              <a:t>Attendee</a:t>
            </a:r>
            <a:r>
              <a:rPr b="1" spc="-106" dirty="0">
                <a:solidFill>
                  <a:srgbClr val="344B5A"/>
                </a:solidFill>
                <a:latin typeface="Arial"/>
                <a:cs typeface="Arial"/>
              </a:rPr>
              <a:t> </a:t>
            </a:r>
            <a:r>
              <a:rPr b="1" dirty="0">
                <a:solidFill>
                  <a:srgbClr val="344B5A"/>
                </a:solidFill>
                <a:latin typeface="Arial"/>
                <a:cs typeface="Arial"/>
              </a:rPr>
              <a:t>Profile</a:t>
            </a:r>
            <a:endParaRPr dirty="0">
              <a:latin typeface="Arial"/>
              <a:cs typeface="Arial"/>
            </a:endParaRPr>
          </a:p>
        </p:txBody>
      </p:sp>
      <p:sp>
        <p:nvSpPr>
          <p:cNvPr id="17" name="object 17">
            <a:extLst>
              <a:ext uri="{FF2B5EF4-FFF2-40B4-BE49-F238E27FC236}">
                <a16:creationId xmlns:a16="http://schemas.microsoft.com/office/drawing/2014/main" id="{8A1B8525-0ACD-F54A-B2B2-C62790D9AD37}"/>
              </a:ext>
            </a:extLst>
          </p:cNvPr>
          <p:cNvSpPr txBox="1"/>
          <p:nvPr/>
        </p:nvSpPr>
        <p:spPr>
          <a:xfrm>
            <a:off x="1143000" y="2441575"/>
            <a:ext cx="306388" cy="133350"/>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12</a:t>
            </a:r>
            <a:r>
              <a:rPr sz="794" b="1" spc="-4" dirty="0">
                <a:solidFill>
                  <a:srgbClr val="FFFFFF"/>
                </a:solidFill>
                <a:cs typeface="Arial"/>
              </a:rPr>
              <a:t>%</a:t>
            </a:r>
            <a:endParaRPr sz="794" b="1" dirty="0">
              <a:cs typeface="Arial"/>
            </a:endParaRPr>
          </a:p>
        </p:txBody>
      </p:sp>
      <p:sp>
        <p:nvSpPr>
          <p:cNvPr id="21" name="object 17">
            <a:extLst>
              <a:ext uri="{FF2B5EF4-FFF2-40B4-BE49-F238E27FC236}">
                <a16:creationId xmlns:a16="http://schemas.microsoft.com/office/drawing/2014/main" id="{9E5AA788-0033-BF4E-B1BB-9F7F4DE6BBCC}"/>
              </a:ext>
            </a:extLst>
          </p:cNvPr>
          <p:cNvSpPr txBox="1"/>
          <p:nvPr/>
        </p:nvSpPr>
        <p:spPr>
          <a:xfrm>
            <a:off x="1031875" y="3338513"/>
            <a:ext cx="304800" cy="133350"/>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15</a:t>
            </a:r>
            <a:r>
              <a:rPr sz="794" b="1" spc="-4" dirty="0">
                <a:solidFill>
                  <a:srgbClr val="FFFFFF"/>
                </a:solidFill>
                <a:cs typeface="Arial"/>
              </a:rPr>
              <a:t>%</a:t>
            </a:r>
            <a:endParaRPr sz="794" b="1" dirty="0">
              <a:cs typeface="Arial"/>
            </a:endParaRPr>
          </a:p>
        </p:txBody>
      </p:sp>
      <p:sp>
        <p:nvSpPr>
          <p:cNvPr id="23" name="object 17">
            <a:extLst>
              <a:ext uri="{FF2B5EF4-FFF2-40B4-BE49-F238E27FC236}">
                <a16:creationId xmlns:a16="http://schemas.microsoft.com/office/drawing/2014/main" id="{72463DFF-4C2F-BF4E-A6B8-EB770EAF75A8}"/>
              </a:ext>
            </a:extLst>
          </p:cNvPr>
          <p:cNvSpPr txBox="1"/>
          <p:nvPr/>
        </p:nvSpPr>
        <p:spPr>
          <a:xfrm>
            <a:off x="917575" y="2844800"/>
            <a:ext cx="304800" cy="133350"/>
          </a:xfrm>
          <a:prstGeom prst="rect">
            <a:avLst/>
          </a:prstGeom>
        </p:spPr>
        <p:txBody>
          <a:bodyPr lIns="0" tIns="11766" rIns="0" bIns="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1206" eaLnBrk="1" fontAlgn="auto" hangingPunct="1">
              <a:spcBef>
                <a:spcPts val="93"/>
              </a:spcBef>
              <a:spcAft>
                <a:spcPts val="0"/>
              </a:spcAft>
              <a:defRPr/>
            </a:pPr>
            <a:r>
              <a:rPr lang="en-US" sz="794" b="1" spc="-4" dirty="0">
                <a:solidFill>
                  <a:srgbClr val="FFFFFF"/>
                </a:solidFill>
                <a:cs typeface="Arial"/>
              </a:rPr>
              <a:t>14</a:t>
            </a:r>
            <a:r>
              <a:rPr sz="794" b="1" spc="-4" dirty="0">
                <a:solidFill>
                  <a:srgbClr val="FFFFFF"/>
                </a:solidFill>
                <a:cs typeface="Arial"/>
              </a:rPr>
              <a:t>%</a:t>
            </a:r>
            <a:endParaRPr sz="794" b="1" dirty="0">
              <a:cs typeface="Arial"/>
            </a:endParaRPr>
          </a:p>
        </p:txBody>
      </p:sp>
      <p:sp>
        <p:nvSpPr>
          <p:cNvPr id="73" name="Rectangle: Rounded Corners 72">
            <a:extLst>
              <a:ext uri="{FF2B5EF4-FFF2-40B4-BE49-F238E27FC236}">
                <a16:creationId xmlns:a16="http://schemas.microsoft.com/office/drawing/2014/main" id="{076EC0FB-CF7E-4507-A46A-C602A62C69F9}"/>
              </a:ext>
            </a:extLst>
          </p:cNvPr>
          <p:cNvSpPr/>
          <p:nvPr/>
        </p:nvSpPr>
        <p:spPr>
          <a:xfrm>
            <a:off x="660400" y="1436688"/>
            <a:ext cx="4686300" cy="4549775"/>
          </a:xfrm>
          <a:prstGeom prst="round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42" name="object 17">
            <a:extLst>
              <a:ext uri="{FF2B5EF4-FFF2-40B4-BE49-F238E27FC236}">
                <a16:creationId xmlns:a16="http://schemas.microsoft.com/office/drawing/2014/main" id="{D2905767-94D5-8B46-995C-C5B0952D7346}"/>
              </a:ext>
            </a:extLst>
          </p:cNvPr>
          <p:cNvSpPr txBox="1"/>
          <p:nvPr/>
        </p:nvSpPr>
        <p:spPr>
          <a:xfrm>
            <a:off x="941388" y="2790825"/>
            <a:ext cx="258762" cy="133350"/>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14</a:t>
            </a:r>
            <a:r>
              <a:rPr sz="794" b="1" spc="-4" dirty="0">
                <a:solidFill>
                  <a:srgbClr val="FFFFFF"/>
                </a:solidFill>
                <a:latin typeface="Arial"/>
                <a:cs typeface="Arial"/>
              </a:rPr>
              <a:t>%</a:t>
            </a:r>
            <a:endParaRPr sz="794" b="1" dirty="0">
              <a:latin typeface="Arial"/>
              <a:cs typeface="Arial"/>
            </a:endParaRPr>
          </a:p>
        </p:txBody>
      </p:sp>
      <p:sp>
        <p:nvSpPr>
          <p:cNvPr id="43" name="object 17">
            <a:extLst>
              <a:ext uri="{FF2B5EF4-FFF2-40B4-BE49-F238E27FC236}">
                <a16:creationId xmlns:a16="http://schemas.microsoft.com/office/drawing/2014/main" id="{9FF688F0-CCA6-6B43-88CC-86E3BFE178E6}"/>
              </a:ext>
            </a:extLst>
          </p:cNvPr>
          <p:cNvSpPr txBox="1"/>
          <p:nvPr/>
        </p:nvSpPr>
        <p:spPr>
          <a:xfrm>
            <a:off x="1117600" y="2417763"/>
            <a:ext cx="258763" cy="133350"/>
          </a:xfrm>
          <a:prstGeom prst="rect">
            <a:avLst/>
          </a:prstGeom>
        </p:spPr>
        <p:txBody>
          <a:bodyPr lIns="0" tIns="11766" rIns="0" bIns="0">
            <a:spAutoFit/>
          </a:bodyPr>
          <a:lstStyle/>
          <a:p>
            <a:pPr marL="11206" eaLnBrk="1" fontAlgn="auto" hangingPunct="1">
              <a:spcBef>
                <a:spcPts val="93"/>
              </a:spcBef>
              <a:spcAft>
                <a:spcPts val="0"/>
              </a:spcAft>
              <a:defRPr/>
            </a:pPr>
            <a:r>
              <a:rPr lang="en-US" sz="794" b="1" spc="-4" dirty="0">
                <a:solidFill>
                  <a:srgbClr val="FFFFFF"/>
                </a:solidFill>
                <a:latin typeface="Arial"/>
                <a:cs typeface="Arial"/>
              </a:rPr>
              <a:t>12</a:t>
            </a:r>
            <a:r>
              <a:rPr sz="794" b="1" spc="-4" dirty="0">
                <a:solidFill>
                  <a:srgbClr val="FFFFFF"/>
                </a:solidFill>
                <a:latin typeface="Arial"/>
                <a:cs typeface="Arial"/>
              </a:rPr>
              <a:t>%</a:t>
            </a:r>
            <a:endParaRPr sz="794" b="1" dirty="0">
              <a:latin typeface="Arial"/>
              <a:cs typeface="Arial"/>
            </a:endParaRPr>
          </a:p>
        </p:txBody>
      </p:sp>
      <p:sp>
        <p:nvSpPr>
          <p:cNvPr id="48142" name="Title 11">
            <a:extLst>
              <a:ext uri="{FF2B5EF4-FFF2-40B4-BE49-F238E27FC236}">
                <a16:creationId xmlns:a16="http://schemas.microsoft.com/office/drawing/2014/main" id="{FDA387AC-6A27-448A-BAD8-64C18353F619}"/>
              </a:ext>
            </a:extLst>
          </p:cNvPr>
          <p:cNvSpPr>
            <a:spLocks noGrp="1" noChangeArrowheads="1"/>
          </p:cNvSpPr>
          <p:nvPr>
            <p:ph type="title"/>
          </p:nvPr>
        </p:nvSpPr>
        <p:spPr>
          <a:xfrm>
            <a:off x="3432175" y="463550"/>
            <a:ext cx="10506075" cy="831850"/>
          </a:xfrm>
        </p:spPr>
        <p:txBody>
          <a:bodyPr/>
          <a:lstStyle/>
          <a:p>
            <a:pPr eaLnBrk="1" hangingPunct="1"/>
            <a:r>
              <a:rPr lang="en-US" altLang="en-US" sz="3200"/>
              <a:t>October 24-25, 2019 in Boston</a:t>
            </a:r>
          </a:p>
        </p:txBody>
      </p:sp>
      <p:sp>
        <p:nvSpPr>
          <p:cNvPr id="48143" name="Content Placeholder 6">
            <a:extLst>
              <a:ext uri="{FF2B5EF4-FFF2-40B4-BE49-F238E27FC236}">
                <a16:creationId xmlns:a16="http://schemas.microsoft.com/office/drawing/2014/main" id="{D7349BC9-38DA-46EF-BDF7-3A51F04C3FA2}"/>
              </a:ext>
            </a:extLst>
          </p:cNvPr>
          <p:cNvSpPr>
            <a:spLocks noGrp="1" noChangeArrowheads="1"/>
          </p:cNvSpPr>
          <p:nvPr>
            <p:ph sz="half" idx="2"/>
          </p:nvPr>
        </p:nvSpPr>
        <p:spPr>
          <a:xfrm>
            <a:off x="6129338" y="1612900"/>
            <a:ext cx="4927600" cy="4092575"/>
          </a:xfrm>
        </p:spPr>
        <p:txBody>
          <a:bodyPr/>
          <a:lstStyle/>
          <a:p>
            <a:pPr eaLnBrk="1" hangingPunct="1">
              <a:spcBef>
                <a:spcPts val="725"/>
              </a:spcBef>
            </a:pPr>
            <a:r>
              <a:rPr lang="en-US" altLang="en-US" sz="1500" b="1" dirty="0">
                <a:solidFill>
                  <a:schemeClr val="tx2"/>
                </a:solidFill>
              </a:rPr>
              <a:t>Present your solutions within the landscape of value-based care. Share best practices and actionable information with attendees from leading hospitals and physician practices, payers, pharma and more. </a:t>
            </a:r>
          </a:p>
          <a:p>
            <a:pPr eaLnBrk="1" hangingPunct="1">
              <a:spcBef>
                <a:spcPts val="725"/>
              </a:spcBef>
            </a:pPr>
            <a:endParaRPr lang="en-US" altLang="en-US" sz="1400" b="1" dirty="0">
              <a:solidFill>
                <a:schemeClr val="tx2"/>
              </a:solidFill>
            </a:endParaRPr>
          </a:p>
          <a:p>
            <a:pPr eaLnBrk="1" hangingPunct="1">
              <a:spcBef>
                <a:spcPts val="725"/>
              </a:spcBef>
            </a:pPr>
            <a:r>
              <a:rPr lang="en-US" altLang="en-US" sz="1400" b="1" dirty="0"/>
              <a:t>Sponsorship opportunities include:</a:t>
            </a:r>
          </a:p>
          <a:p>
            <a:pPr lvl="1" eaLnBrk="1" hangingPunct="1"/>
            <a:r>
              <a:rPr lang="en-US" altLang="en-US" sz="1400" dirty="0"/>
              <a:t>Speaking/Panel opportunities</a:t>
            </a:r>
          </a:p>
          <a:p>
            <a:pPr lvl="1" eaLnBrk="1" hangingPunct="1"/>
            <a:r>
              <a:rPr lang="en-US" altLang="en-US" sz="1400" dirty="0"/>
              <a:t>Networking with key decision-makers</a:t>
            </a:r>
          </a:p>
          <a:p>
            <a:pPr lvl="1" eaLnBrk="1" hangingPunct="1"/>
            <a:r>
              <a:rPr lang="en-US" altLang="en-US" sz="1400" dirty="0"/>
              <a:t>Hosted VIP dinners</a:t>
            </a:r>
          </a:p>
          <a:p>
            <a:pPr lvl="1" eaLnBrk="1" hangingPunct="1"/>
            <a:r>
              <a:rPr lang="en-US" altLang="en-US" sz="1400" dirty="0"/>
              <a:t>Sharing thought leadership within the </a:t>
            </a:r>
            <a:br>
              <a:rPr lang="en-US" altLang="en-US" sz="1400" dirty="0"/>
            </a:br>
            <a:r>
              <a:rPr lang="en-US" altLang="en-US" sz="1400" dirty="0"/>
              <a:t>value-based marketplace</a:t>
            </a:r>
          </a:p>
          <a:p>
            <a:pPr lvl="1" eaLnBrk="1" hangingPunct="1"/>
            <a:r>
              <a:rPr lang="en-US" altLang="en-US" sz="1400" dirty="0"/>
              <a:t>Branding on all promotional materials</a:t>
            </a:r>
          </a:p>
          <a:p>
            <a:pPr eaLnBrk="1" hangingPunct="1"/>
            <a:endParaRPr lang="en-US" altLang="en-US" dirty="0"/>
          </a:p>
          <a:p>
            <a:pPr eaLnBrk="1" hangingPunct="1"/>
            <a:endParaRPr lang="en-US" altLang="en-US" dirty="0"/>
          </a:p>
        </p:txBody>
      </p:sp>
      <p:sp>
        <p:nvSpPr>
          <p:cNvPr id="120" name="object 19">
            <a:extLst>
              <a:ext uri="{FF2B5EF4-FFF2-40B4-BE49-F238E27FC236}">
                <a16:creationId xmlns:a16="http://schemas.microsoft.com/office/drawing/2014/main" id="{19ED369E-6C73-B542-88F7-61043C011259}"/>
              </a:ext>
            </a:extLst>
          </p:cNvPr>
          <p:cNvSpPr txBox="1"/>
          <p:nvPr/>
        </p:nvSpPr>
        <p:spPr>
          <a:xfrm>
            <a:off x="1122363" y="3432175"/>
            <a:ext cx="287337" cy="133350"/>
          </a:xfrm>
          <a:prstGeom prst="rect">
            <a:avLst/>
          </a:prstGeom>
        </p:spPr>
        <p:txBody>
          <a:bodyPr lIns="0" tIns="11766" rIns="0" bIns="0">
            <a:spAutoFit/>
          </a:bodyPr>
          <a:lstStyle/>
          <a:p>
            <a:pPr marL="11206" eaLnBrk="1" fontAlgn="auto" hangingPunct="1">
              <a:spcBef>
                <a:spcPts val="93"/>
              </a:spcBef>
              <a:spcAft>
                <a:spcPts val="0"/>
              </a:spcAft>
              <a:defRPr/>
            </a:pPr>
            <a:r>
              <a:rPr sz="794" b="1" spc="-4" dirty="0">
                <a:solidFill>
                  <a:srgbClr val="FFFFFF"/>
                </a:solidFill>
                <a:latin typeface="Arial"/>
                <a:cs typeface="Arial"/>
              </a:rPr>
              <a:t>17%</a:t>
            </a:r>
            <a:endParaRPr sz="794" b="1" dirty="0">
              <a:latin typeface="Arial"/>
              <a:cs typeface="Arial"/>
            </a:endParaRPr>
          </a:p>
        </p:txBody>
      </p:sp>
      <p:sp>
        <p:nvSpPr>
          <p:cNvPr id="143" name="object 43">
            <a:extLst>
              <a:ext uri="{FF2B5EF4-FFF2-40B4-BE49-F238E27FC236}">
                <a16:creationId xmlns:a16="http://schemas.microsoft.com/office/drawing/2014/main" id="{C6F62FFB-4F7A-1143-A3D2-C956B3E5DFAA}"/>
              </a:ext>
            </a:extLst>
          </p:cNvPr>
          <p:cNvSpPr txBox="1"/>
          <p:nvPr/>
        </p:nvSpPr>
        <p:spPr>
          <a:xfrm>
            <a:off x="1870075" y="5613400"/>
            <a:ext cx="293688" cy="133350"/>
          </a:xfrm>
          <a:prstGeom prst="rect">
            <a:avLst/>
          </a:prstGeom>
        </p:spPr>
        <p:txBody>
          <a:bodyPr lIns="0" tIns="11206" rIns="0" bIns="0">
            <a:spAutoFit/>
          </a:bodyPr>
          <a:lstStyle/>
          <a:p>
            <a:pPr marL="11206" eaLnBrk="1" fontAlgn="auto" hangingPunct="1">
              <a:spcBef>
                <a:spcPts val="88"/>
              </a:spcBef>
              <a:spcAft>
                <a:spcPts val="0"/>
              </a:spcAft>
              <a:defRPr/>
            </a:pPr>
            <a:r>
              <a:rPr sz="794" b="1" spc="-4" dirty="0">
                <a:solidFill>
                  <a:srgbClr val="FFFFFF"/>
                </a:solidFill>
                <a:latin typeface="Arial"/>
                <a:cs typeface="Arial"/>
              </a:rPr>
              <a:t>16%</a:t>
            </a:r>
            <a:endParaRPr sz="794" b="1" dirty="0">
              <a:latin typeface="Arial"/>
              <a:cs typeface="Arial"/>
            </a:endParaRPr>
          </a:p>
        </p:txBody>
      </p:sp>
      <p:sp>
        <p:nvSpPr>
          <p:cNvPr id="145" name="object 45">
            <a:extLst>
              <a:ext uri="{FF2B5EF4-FFF2-40B4-BE49-F238E27FC236}">
                <a16:creationId xmlns:a16="http://schemas.microsoft.com/office/drawing/2014/main" id="{F4153787-FE29-1F46-99B7-99834CEBD5E0}"/>
              </a:ext>
            </a:extLst>
          </p:cNvPr>
          <p:cNvSpPr txBox="1"/>
          <p:nvPr/>
        </p:nvSpPr>
        <p:spPr>
          <a:xfrm>
            <a:off x="1039813" y="4932363"/>
            <a:ext cx="217487" cy="133350"/>
          </a:xfrm>
          <a:prstGeom prst="rect">
            <a:avLst/>
          </a:prstGeom>
        </p:spPr>
        <p:txBody>
          <a:bodyPr lIns="0" tIns="11206" rIns="0" bIns="0">
            <a:spAutoFit/>
          </a:bodyPr>
          <a:lstStyle/>
          <a:p>
            <a:pPr marL="11206" eaLnBrk="1" fontAlgn="auto" hangingPunct="1">
              <a:spcBef>
                <a:spcPts val="88"/>
              </a:spcBef>
              <a:spcAft>
                <a:spcPts val="0"/>
              </a:spcAft>
              <a:defRPr/>
            </a:pPr>
            <a:r>
              <a:rPr sz="794" b="1" spc="-4" dirty="0">
                <a:solidFill>
                  <a:srgbClr val="FFFFFF"/>
                </a:solidFill>
                <a:latin typeface="Arial"/>
                <a:cs typeface="Arial"/>
              </a:rPr>
              <a:t>9%</a:t>
            </a:r>
            <a:endParaRPr sz="794" b="1" dirty="0">
              <a:latin typeface="Arial"/>
              <a:cs typeface="Arial"/>
            </a:endParaRPr>
          </a:p>
        </p:txBody>
      </p:sp>
      <p:sp>
        <p:nvSpPr>
          <p:cNvPr id="146" name="object 46">
            <a:extLst>
              <a:ext uri="{FF2B5EF4-FFF2-40B4-BE49-F238E27FC236}">
                <a16:creationId xmlns:a16="http://schemas.microsoft.com/office/drawing/2014/main" id="{510FF6BE-6382-8245-B54B-9824B8D3B648}"/>
              </a:ext>
            </a:extLst>
          </p:cNvPr>
          <p:cNvSpPr txBox="1"/>
          <p:nvPr/>
        </p:nvSpPr>
        <p:spPr>
          <a:xfrm>
            <a:off x="1133475" y="4575175"/>
            <a:ext cx="169863" cy="133350"/>
          </a:xfrm>
          <a:prstGeom prst="rect">
            <a:avLst/>
          </a:prstGeom>
        </p:spPr>
        <p:txBody>
          <a:bodyPr lIns="0" tIns="11206" rIns="0" bIns="0">
            <a:spAutoFit/>
          </a:bodyPr>
          <a:lstStyle/>
          <a:p>
            <a:pPr marL="11206" eaLnBrk="1" fontAlgn="auto" hangingPunct="1">
              <a:spcBef>
                <a:spcPts val="88"/>
              </a:spcBef>
              <a:spcAft>
                <a:spcPts val="0"/>
              </a:spcAft>
              <a:defRPr/>
            </a:pPr>
            <a:r>
              <a:rPr sz="794" b="1" spc="-4" dirty="0">
                <a:solidFill>
                  <a:srgbClr val="FFFFFF"/>
                </a:solidFill>
                <a:latin typeface="Arial"/>
                <a:cs typeface="Arial"/>
              </a:rPr>
              <a:t>6%</a:t>
            </a:r>
            <a:endParaRPr sz="794" b="1" dirty="0">
              <a:latin typeface="Arial"/>
              <a:cs typeface="Arial"/>
            </a:endParaRPr>
          </a:p>
        </p:txBody>
      </p:sp>
      <p:sp>
        <p:nvSpPr>
          <p:cNvPr id="48199" name="object 8">
            <a:extLst>
              <a:ext uri="{FF2B5EF4-FFF2-40B4-BE49-F238E27FC236}">
                <a16:creationId xmlns:a16="http://schemas.microsoft.com/office/drawing/2014/main" id="{9D4E23BE-45E0-41F1-8A2B-C802AF0CB66C}"/>
              </a:ext>
            </a:extLst>
          </p:cNvPr>
          <p:cNvSpPr txBox="1">
            <a:spLocks noChangeArrowheads="1"/>
          </p:cNvSpPr>
          <p:nvPr/>
        </p:nvSpPr>
        <p:spPr bwMode="auto">
          <a:xfrm>
            <a:off x="1890713" y="-3378200"/>
            <a:ext cx="3208337"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b="1">
                <a:solidFill>
                  <a:srgbClr val="344B5A"/>
                </a:solidFill>
                <a:cs typeface="Arial" panose="020B0604020202020204" pitchFamily="34" charset="0"/>
              </a:rPr>
              <a:t>Present your solutions within the landscape of value-based care. Share best practices and actionable information with attendees from leading hospitals and physician practices, payers, pharma and more.</a:t>
            </a:r>
            <a:endParaRPr lang="en-US" altLang="en-US" sz="1400" b="1">
              <a:cs typeface="Arial" panose="020B0604020202020204" pitchFamily="34" charset="0"/>
            </a:endParaRPr>
          </a:p>
        </p:txBody>
      </p:sp>
      <p:pic>
        <p:nvPicPr>
          <p:cNvPr id="48200" name="Picture 168">
            <a:extLst>
              <a:ext uri="{FF2B5EF4-FFF2-40B4-BE49-F238E27FC236}">
                <a16:creationId xmlns:a16="http://schemas.microsoft.com/office/drawing/2014/main" id="{0D24A057-661C-4668-8136-7B94BCEC8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393700"/>
            <a:ext cx="322738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3" name="Chart 82">
            <a:extLst>
              <a:ext uri="{FF2B5EF4-FFF2-40B4-BE49-F238E27FC236}">
                <a16:creationId xmlns:a16="http://schemas.microsoft.com/office/drawing/2014/main" id="{6AF9DBDC-7A4D-4AA4-8BB4-F37C84E3EA7B}"/>
              </a:ext>
            </a:extLst>
          </p:cNvPr>
          <p:cNvGraphicFramePr>
            <a:graphicFrameLocks/>
          </p:cNvGraphicFramePr>
          <p:nvPr>
            <p:extLst>
              <p:ext uri="{D42A27DB-BD31-4B8C-83A1-F6EECF244321}">
                <p14:modId xmlns:p14="http://schemas.microsoft.com/office/powerpoint/2010/main" val="1737451371"/>
              </p:ext>
            </p:extLst>
          </p:nvPr>
        </p:nvGraphicFramePr>
        <p:xfrm>
          <a:off x="941387" y="2018506"/>
          <a:ext cx="3944937" cy="19044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4" name="Chart 83">
            <a:extLst>
              <a:ext uri="{FF2B5EF4-FFF2-40B4-BE49-F238E27FC236}">
                <a16:creationId xmlns:a16="http://schemas.microsoft.com/office/drawing/2014/main" id="{071D0C3C-47DF-4A6B-B715-E326961CD2EC}"/>
              </a:ext>
            </a:extLst>
          </p:cNvPr>
          <p:cNvGraphicFramePr>
            <a:graphicFrameLocks/>
          </p:cNvGraphicFramePr>
          <p:nvPr>
            <p:extLst>
              <p:ext uri="{D42A27DB-BD31-4B8C-83A1-F6EECF244321}">
                <p14:modId xmlns:p14="http://schemas.microsoft.com/office/powerpoint/2010/main" val="4117154403"/>
              </p:ext>
            </p:extLst>
          </p:nvPr>
        </p:nvGraphicFramePr>
        <p:xfrm>
          <a:off x="941388" y="4077342"/>
          <a:ext cx="3944936" cy="1909121"/>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6">
            <a:extLst>
              <a:ext uri="{FF2B5EF4-FFF2-40B4-BE49-F238E27FC236}">
                <a16:creationId xmlns:a16="http://schemas.microsoft.com/office/drawing/2014/main" id="{4A650A65-E504-4217-8B0F-D35E41944063}"/>
              </a:ext>
            </a:extLst>
          </p:cNvPr>
          <p:cNvSpPr>
            <a:spLocks noGrp="1" noChangeArrowheads="1"/>
          </p:cNvSpPr>
          <p:nvPr>
            <p:ph type="title"/>
          </p:nvPr>
        </p:nvSpPr>
        <p:spPr/>
        <p:txBody>
          <a:bodyPr/>
          <a:lstStyle/>
          <a:p>
            <a:pPr eaLnBrk="1" hangingPunct="1"/>
            <a:r>
              <a:rPr lang="en-US" altLang="en-US"/>
              <a:t>Xtelligent Healthcare Media Properties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object 5">
            <a:extLst>
              <a:ext uri="{FF2B5EF4-FFF2-40B4-BE49-F238E27FC236}">
                <a16:creationId xmlns:a16="http://schemas.microsoft.com/office/drawing/2014/main" id="{C7649A78-35EC-4E60-8101-ED589B0A3643}"/>
              </a:ext>
            </a:extLst>
          </p:cNvPr>
          <p:cNvSpPr txBox="1">
            <a:spLocks noChangeArrowheads="1"/>
          </p:cNvSpPr>
          <p:nvPr/>
        </p:nvSpPr>
        <p:spPr bwMode="auto">
          <a:xfrm>
            <a:off x="568325" y="2562225"/>
            <a:ext cx="2376488"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8441"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613"/>
              </a:spcBef>
              <a:buFontTx/>
              <a:buChar char="•"/>
            </a:pPr>
            <a:r>
              <a:rPr lang="en-US" altLang="en-US" sz="1200">
                <a:cs typeface="Arial" panose="020B0604020202020204" pitchFamily="34" charset="0"/>
              </a:rPr>
              <a:t>EHR Implementations</a:t>
            </a:r>
          </a:p>
          <a:p>
            <a:pPr eaLnBrk="1" hangingPunct="1">
              <a:lnSpc>
                <a:spcPct val="100000"/>
              </a:lnSpc>
              <a:spcBef>
                <a:spcPts val="613"/>
              </a:spcBef>
              <a:buFontTx/>
              <a:buChar char="•"/>
            </a:pPr>
            <a:r>
              <a:rPr lang="en-US" altLang="en-US" sz="1200">
                <a:cs typeface="Arial" panose="020B0604020202020204" pitchFamily="34" charset="0"/>
              </a:rPr>
              <a:t>Healthcare Interoperability</a:t>
            </a:r>
          </a:p>
          <a:p>
            <a:pPr eaLnBrk="1" hangingPunct="1">
              <a:lnSpc>
                <a:spcPct val="100000"/>
              </a:lnSpc>
              <a:spcBef>
                <a:spcPts val="613"/>
              </a:spcBef>
              <a:buFontTx/>
              <a:buChar char="•"/>
            </a:pPr>
            <a:r>
              <a:rPr lang="en-US" altLang="en-US" sz="1200">
                <a:cs typeface="Arial" panose="020B0604020202020204" pitchFamily="34" charset="0"/>
              </a:rPr>
              <a:t>MACRA, MIPS, QPP</a:t>
            </a:r>
          </a:p>
          <a:p>
            <a:pPr eaLnBrk="1" hangingPunct="1">
              <a:lnSpc>
                <a:spcPct val="100000"/>
              </a:lnSpc>
              <a:spcBef>
                <a:spcPts val="613"/>
              </a:spcBef>
              <a:buFontTx/>
              <a:buChar char="•"/>
            </a:pPr>
            <a:r>
              <a:rPr lang="en-US" altLang="en-US" sz="1200">
                <a:cs typeface="Arial" panose="020B0604020202020204" pitchFamily="34" charset="0"/>
              </a:rPr>
              <a:t>EHR Vendors</a:t>
            </a:r>
          </a:p>
          <a:p>
            <a:pPr eaLnBrk="1" hangingPunct="1">
              <a:lnSpc>
                <a:spcPct val="100000"/>
              </a:lnSpc>
              <a:spcBef>
                <a:spcPts val="613"/>
              </a:spcBef>
              <a:buFontTx/>
              <a:buChar char="•"/>
            </a:pPr>
            <a:r>
              <a:rPr lang="en-US" altLang="en-US" sz="1200">
                <a:cs typeface="Arial" panose="020B0604020202020204" pitchFamily="34" charset="0"/>
              </a:rPr>
              <a:t>EHR Replacement</a:t>
            </a:r>
          </a:p>
          <a:p>
            <a:pPr eaLnBrk="1" hangingPunct="1">
              <a:lnSpc>
                <a:spcPct val="100000"/>
              </a:lnSpc>
              <a:spcBef>
                <a:spcPts val="613"/>
              </a:spcBef>
              <a:buFontTx/>
              <a:buChar char="•"/>
            </a:pPr>
            <a:r>
              <a:rPr lang="en-US" altLang="en-US" sz="1200">
                <a:cs typeface="Arial" panose="020B0604020202020204" pitchFamily="34" charset="0"/>
              </a:rPr>
              <a:t>EHR Optimization</a:t>
            </a:r>
          </a:p>
        </p:txBody>
      </p:sp>
      <p:sp>
        <p:nvSpPr>
          <p:cNvPr id="51203" name="object 6">
            <a:extLst>
              <a:ext uri="{FF2B5EF4-FFF2-40B4-BE49-F238E27FC236}">
                <a16:creationId xmlns:a16="http://schemas.microsoft.com/office/drawing/2014/main" id="{B2BF01B3-E847-43E3-8C52-AC073D377D11}"/>
              </a:ext>
            </a:extLst>
          </p:cNvPr>
          <p:cNvSpPr txBox="1">
            <a:spLocks noChangeArrowheads="1"/>
          </p:cNvSpPr>
          <p:nvPr/>
        </p:nvSpPr>
        <p:spPr bwMode="auto">
          <a:xfrm>
            <a:off x="3084513" y="2600325"/>
            <a:ext cx="2816225" cy="180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88"/>
              </a:spcBef>
              <a:buFontTx/>
              <a:buChar char="•"/>
            </a:pPr>
            <a:r>
              <a:rPr lang="en-US" altLang="en-US" sz="1200">
                <a:cs typeface="Arial" panose="020B0604020202020204" pitchFamily="34" charset="0"/>
              </a:rPr>
              <a:t>Medical/Quality/Care  Managers</a:t>
            </a:r>
          </a:p>
          <a:p>
            <a:pPr eaLnBrk="1" hangingPunct="1">
              <a:lnSpc>
                <a:spcPct val="100000"/>
              </a:lnSpc>
              <a:spcBef>
                <a:spcPts val="525"/>
              </a:spcBef>
              <a:buFontTx/>
              <a:buChar char="•"/>
            </a:pPr>
            <a:r>
              <a:rPr lang="en-US" altLang="en-US" sz="1200">
                <a:cs typeface="Arial" panose="020B0604020202020204" pitchFamily="34" charset="0"/>
              </a:rPr>
              <a:t>Hospital Administrators  (CFOs, CEOs, CMOs)</a:t>
            </a:r>
          </a:p>
          <a:p>
            <a:pPr eaLnBrk="1" hangingPunct="1">
              <a:lnSpc>
                <a:spcPct val="100000"/>
              </a:lnSpc>
              <a:spcBef>
                <a:spcPts val="525"/>
              </a:spcBef>
              <a:buFontTx/>
              <a:buChar char="•"/>
            </a:pPr>
            <a:r>
              <a:rPr lang="en-US" altLang="en-US" sz="1200">
                <a:cs typeface="Arial" panose="020B0604020202020204" pitchFamily="34" charset="0"/>
              </a:rPr>
              <a:t>IT Staff</a:t>
            </a:r>
          </a:p>
          <a:p>
            <a:pPr eaLnBrk="1" hangingPunct="1">
              <a:lnSpc>
                <a:spcPct val="100000"/>
              </a:lnSpc>
              <a:spcBef>
                <a:spcPts val="525"/>
              </a:spcBef>
              <a:buFontTx/>
              <a:buChar char="•"/>
            </a:pPr>
            <a:r>
              <a:rPr lang="en-US" altLang="en-US" sz="1200">
                <a:cs typeface="Arial" panose="020B0604020202020204" pitchFamily="34" charset="0"/>
              </a:rPr>
              <a:t>Health Information  Managers</a:t>
            </a:r>
          </a:p>
          <a:p>
            <a:pPr eaLnBrk="1" hangingPunct="1">
              <a:lnSpc>
                <a:spcPct val="100000"/>
              </a:lnSpc>
              <a:spcBef>
                <a:spcPts val="525"/>
              </a:spcBef>
              <a:buFontTx/>
              <a:buChar char="•"/>
            </a:pPr>
            <a:r>
              <a:rPr lang="en-US" altLang="en-US" sz="1200">
                <a:cs typeface="Arial" panose="020B0604020202020204" pitchFamily="34" charset="0"/>
              </a:rPr>
              <a:t>Nursing/Nursing Executives</a:t>
            </a:r>
          </a:p>
          <a:p>
            <a:pPr eaLnBrk="1" hangingPunct="1">
              <a:lnSpc>
                <a:spcPct val="100000"/>
              </a:lnSpc>
              <a:spcBef>
                <a:spcPts val="525"/>
              </a:spcBef>
              <a:buFontTx/>
              <a:buChar char="•"/>
            </a:pPr>
            <a:r>
              <a:rPr lang="en-US" altLang="en-US" sz="1200">
                <a:cs typeface="Arial" panose="020B0604020202020204" pitchFamily="34" charset="0"/>
              </a:rPr>
              <a:t>Senior IT Managers (CIO,  CTO, VP, Director)</a:t>
            </a:r>
          </a:p>
        </p:txBody>
      </p:sp>
      <p:sp>
        <p:nvSpPr>
          <p:cNvPr id="8" name="object 8">
            <a:extLst>
              <a:ext uri="{FF2B5EF4-FFF2-40B4-BE49-F238E27FC236}">
                <a16:creationId xmlns:a16="http://schemas.microsoft.com/office/drawing/2014/main" id="{E4A12601-CD94-EF43-BED3-7E5824D21B45}"/>
              </a:ext>
            </a:extLst>
          </p:cNvPr>
          <p:cNvSpPr txBox="1"/>
          <p:nvPr/>
        </p:nvSpPr>
        <p:spPr>
          <a:xfrm>
            <a:off x="1712913" y="5076825"/>
            <a:ext cx="2911475" cy="785813"/>
          </a:xfrm>
          <a:prstGeom prst="rect">
            <a:avLst/>
          </a:prstGeom>
        </p:spPr>
        <p:txBody>
          <a:bodyPr lIns="0" tIns="10646" rIns="0" bIns="0">
            <a:spAutoFit/>
          </a:bodyPr>
          <a:lstStyle/>
          <a:p>
            <a:pPr marL="11206" eaLnBrk="1" fontAlgn="auto" hangingPunct="1">
              <a:spcBef>
                <a:spcPts val="84"/>
              </a:spcBef>
              <a:spcAft>
                <a:spcPts val="0"/>
              </a:spcAft>
              <a:defRPr/>
            </a:pPr>
            <a:r>
              <a:rPr lang="en-US" sz="1412" b="1" spc="-9" dirty="0">
                <a:latin typeface="Arial"/>
                <a:cs typeface="Arial"/>
              </a:rPr>
              <a:t>160</a:t>
            </a:r>
            <a:r>
              <a:rPr sz="1412" b="1" spc="-9" dirty="0">
                <a:latin typeface="Arial"/>
                <a:cs typeface="Arial"/>
              </a:rPr>
              <a:t>,000</a:t>
            </a:r>
            <a:r>
              <a:rPr lang="en-US" sz="1412" b="1" spc="-9" dirty="0">
                <a:latin typeface="Arial"/>
                <a:cs typeface="Arial"/>
              </a:rPr>
              <a:t>+</a:t>
            </a:r>
            <a:r>
              <a:rPr sz="1412" b="1" spc="-9" dirty="0">
                <a:latin typeface="Arial"/>
                <a:cs typeface="Arial"/>
              </a:rPr>
              <a:t> </a:t>
            </a:r>
            <a:r>
              <a:rPr lang="en-US" sz="1412" b="1" spc="-9" dirty="0">
                <a:latin typeface="Arial"/>
                <a:cs typeface="Arial"/>
              </a:rPr>
              <a:t>monthly </a:t>
            </a:r>
            <a:r>
              <a:rPr sz="1412" b="1" spc="-4" dirty="0">
                <a:latin typeface="Arial"/>
                <a:cs typeface="Arial"/>
              </a:rPr>
              <a:t>page views</a:t>
            </a:r>
            <a:endParaRPr lang="en-US" sz="1412" b="1" spc="-4" dirty="0">
              <a:latin typeface="Arial"/>
              <a:cs typeface="Arial"/>
            </a:endParaRPr>
          </a:p>
          <a:p>
            <a:pPr marL="11206" eaLnBrk="1" fontAlgn="auto" hangingPunct="1">
              <a:spcBef>
                <a:spcPts val="4"/>
              </a:spcBef>
              <a:spcAft>
                <a:spcPts val="0"/>
              </a:spcAft>
              <a:defRPr/>
            </a:pPr>
            <a:r>
              <a:rPr lang="en-US" sz="1412" b="1" spc="-13" dirty="0">
                <a:latin typeface="Arial"/>
                <a:cs typeface="Arial"/>
              </a:rPr>
              <a:t>93</a:t>
            </a:r>
            <a:r>
              <a:rPr sz="1412" b="1" spc="-13" dirty="0">
                <a:latin typeface="Arial"/>
                <a:cs typeface="Arial"/>
              </a:rPr>
              <a:t>,000 </a:t>
            </a:r>
            <a:r>
              <a:rPr sz="1412" b="1" spc="-9" dirty="0">
                <a:latin typeface="Arial"/>
                <a:cs typeface="Arial"/>
              </a:rPr>
              <a:t>unique visitors</a:t>
            </a:r>
            <a:r>
              <a:rPr lang="en-US" sz="1412" b="1" spc="-9" dirty="0">
                <a:latin typeface="Arial"/>
                <a:cs typeface="Arial"/>
              </a:rPr>
              <a:t>/</a:t>
            </a:r>
            <a:r>
              <a:rPr sz="1412" b="1" spc="-9" dirty="0">
                <a:latin typeface="Arial"/>
                <a:cs typeface="Arial"/>
              </a:rPr>
              <a:t>month</a:t>
            </a:r>
            <a:endParaRPr lang="en-US" sz="1412" b="1" spc="-9" dirty="0">
              <a:latin typeface="Arial"/>
              <a:cs typeface="Arial"/>
            </a:endParaRPr>
          </a:p>
          <a:p>
            <a:pPr marL="11206" eaLnBrk="1" fontAlgn="auto" hangingPunct="1">
              <a:spcBef>
                <a:spcPts val="4"/>
              </a:spcBef>
              <a:spcAft>
                <a:spcPts val="0"/>
              </a:spcAft>
              <a:defRPr/>
            </a:pPr>
            <a:r>
              <a:rPr lang="en-US" sz="1412" b="1" spc="-9" dirty="0">
                <a:latin typeface="Arial"/>
                <a:cs typeface="Arial"/>
              </a:rPr>
              <a:t>69,000 newsletter subscribers</a:t>
            </a:r>
          </a:p>
          <a:p>
            <a:pPr marL="11206" eaLnBrk="1" fontAlgn="auto" hangingPunct="1">
              <a:spcBef>
                <a:spcPts val="4"/>
              </a:spcBef>
              <a:spcAft>
                <a:spcPts val="0"/>
              </a:spcAft>
              <a:defRPr/>
            </a:pPr>
            <a:r>
              <a:rPr lang="en-US" sz="800" b="1" spc="-9" dirty="0">
                <a:latin typeface="Arial"/>
                <a:cs typeface="Arial"/>
              </a:rPr>
              <a:t>*stats as of Aug 2019</a:t>
            </a:r>
            <a:endParaRPr sz="800" dirty="0">
              <a:latin typeface="Arial"/>
              <a:cs typeface="Arial"/>
            </a:endParaRPr>
          </a:p>
        </p:txBody>
      </p:sp>
      <p:sp>
        <p:nvSpPr>
          <p:cNvPr id="9" name="object 9">
            <a:extLst>
              <a:ext uri="{FF2B5EF4-FFF2-40B4-BE49-F238E27FC236}">
                <a16:creationId xmlns:a16="http://schemas.microsoft.com/office/drawing/2014/main" id="{10E05EB5-0A7E-5042-BF1C-4F460575112B}"/>
              </a:ext>
            </a:extLst>
          </p:cNvPr>
          <p:cNvSpPr/>
          <p:nvPr/>
        </p:nvSpPr>
        <p:spPr>
          <a:xfrm>
            <a:off x="708025" y="5146675"/>
            <a:ext cx="525463" cy="430213"/>
          </a:xfrm>
          <a:custGeom>
            <a:avLst/>
            <a:gdLst/>
            <a:ahLst/>
            <a:cxnLst/>
            <a:rect l="l" t="t" r="r" b="b"/>
            <a:pathLst>
              <a:path w="596265" h="486410">
                <a:moveTo>
                  <a:pt x="333178" y="0"/>
                </a:moveTo>
                <a:lnTo>
                  <a:pt x="295485" y="0"/>
                </a:lnTo>
                <a:lnTo>
                  <a:pt x="279117" y="3809"/>
                </a:lnTo>
                <a:lnTo>
                  <a:pt x="238227" y="22859"/>
                </a:lnTo>
                <a:lnTo>
                  <a:pt x="208090" y="53339"/>
                </a:lnTo>
                <a:lnTo>
                  <a:pt x="189266" y="106679"/>
                </a:lnTo>
                <a:lnTo>
                  <a:pt x="191819" y="132079"/>
                </a:lnTo>
                <a:lnTo>
                  <a:pt x="198579" y="154939"/>
                </a:lnTo>
                <a:lnTo>
                  <a:pt x="205041" y="172719"/>
                </a:lnTo>
                <a:lnTo>
                  <a:pt x="201985" y="200659"/>
                </a:lnTo>
                <a:lnTo>
                  <a:pt x="204636" y="219709"/>
                </a:lnTo>
                <a:lnTo>
                  <a:pt x="209090" y="229869"/>
                </a:lnTo>
                <a:lnTo>
                  <a:pt x="211442" y="233679"/>
                </a:lnTo>
                <a:lnTo>
                  <a:pt x="218152" y="242569"/>
                </a:lnTo>
                <a:lnTo>
                  <a:pt x="226661" y="255269"/>
                </a:lnTo>
                <a:lnTo>
                  <a:pt x="233968" y="275589"/>
                </a:lnTo>
                <a:lnTo>
                  <a:pt x="237070" y="303529"/>
                </a:lnTo>
                <a:lnTo>
                  <a:pt x="229562" y="335279"/>
                </a:lnTo>
                <a:lnTo>
                  <a:pt x="213042" y="355599"/>
                </a:lnTo>
                <a:lnTo>
                  <a:pt x="196522" y="365759"/>
                </a:lnTo>
                <a:lnTo>
                  <a:pt x="161834" y="378459"/>
                </a:lnTo>
                <a:lnTo>
                  <a:pt x="130146" y="396239"/>
                </a:lnTo>
                <a:lnTo>
                  <a:pt x="103864" y="426719"/>
                </a:lnTo>
                <a:lnTo>
                  <a:pt x="92900" y="471169"/>
                </a:lnTo>
                <a:lnTo>
                  <a:pt x="92900" y="486409"/>
                </a:lnTo>
                <a:lnTo>
                  <a:pt x="499744" y="486409"/>
                </a:lnTo>
                <a:lnTo>
                  <a:pt x="499744" y="471169"/>
                </a:lnTo>
                <a:lnTo>
                  <a:pt x="496744" y="458469"/>
                </a:lnTo>
                <a:lnTo>
                  <a:pt x="121742" y="458469"/>
                </a:lnTo>
                <a:lnTo>
                  <a:pt x="131449" y="433069"/>
                </a:lnTo>
                <a:lnTo>
                  <a:pt x="148969" y="416559"/>
                </a:lnTo>
                <a:lnTo>
                  <a:pt x="171296" y="403859"/>
                </a:lnTo>
                <a:lnTo>
                  <a:pt x="195427" y="393699"/>
                </a:lnTo>
                <a:lnTo>
                  <a:pt x="198628" y="393699"/>
                </a:lnTo>
                <a:lnTo>
                  <a:pt x="218601" y="384809"/>
                </a:lnTo>
                <a:lnTo>
                  <a:pt x="240674" y="367029"/>
                </a:lnTo>
                <a:lnTo>
                  <a:pt x="258542" y="340359"/>
                </a:lnTo>
                <a:lnTo>
                  <a:pt x="265899" y="303529"/>
                </a:lnTo>
                <a:lnTo>
                  <a:pt x="262697" y="273049"/>
                </a:lnTo>
                <a:lnTo>
                  <a:pt x="254690" y="248919"/>
                </a:lnTo>
                <a:lnTo>
                  <a:pt x="244281" y="232409"/>
                </a:lnTo>
                <a:lnTo>
                  <a:pt x="233870" y="220979"/>
                </a:lnTo>
                <a:lnTo>
                  <a:pt x="230670" y="217169"/>
                </a:lnTo>
                <a:lnTo>
                  <a:pt x="230268" y="213359"/>
                </a:lnTo>
                <a:lnTo>
                  <a:pt x="229865" y="207009"/>
                </a:lnTo>
                <a:lnTo>
                  <a:pt x="230664" y="195579"/>
                </a:lnTo>
                <a:lnTo>
                  <a:pt x="233870" y="179069"/>
                </a:lnTo>
                <a:lnTo>
                  <a:pt x="233870" y="168909"/>
                </a:lnTo>
                <a:lnTo>
                  <a:pt x="230670" y="162559"/>
                </a:lnTo>
                <a:lnTo>
                  <a:pt x="224660" y="147319"/>
                </a:lnTo>
                <a:lnTo>
                  <a:pt x="218652" y="128269"/>
                </a:lnTo>
                <a:lnTo>
                  <a:pt x="216250" y="109219"/>
                </a:lnTo>
                <a:lnTo>
                  <a:pt x="221056" y="88899"/>
                </a:lnTo>
                <a:lnTo>
                  <a:pt x="230817" y="67309"/>
                </a:lnTo>
                <a:lnTo>
                  <a:pt x="241479" y="53339"/>
                </a:lnTo>
                <a:lnTo>
                  <a:pt x="253944" y="44449"/>
                </a:lnTo>
                <a:lnTo>
                  <a:pt x="269113" y="38099"/>
                </a:lnTo>
                <a:lnTo>
                  <a:pt x="272313" y="34289"/>
                </a:lnTo>
                <a:lnTo>
                  <a:pt x="277468" y="31749"/>
                </a:lnTo>
                <a:lnTo>
                  <a:pt x="287129" y="29209"/>
                </a:lnTo>
                <a:lnTo>
                  <a:pt x="299793" y="26669"/>
                </a:lnTo>
                <a:lnTo>
                  <a:pt x="313956" y="25399"/>
                </a:lnTo>
                <a:lnTo>
                  <a:pt x="371774" y="25399"/>
                </a:lnTo>
                <a:lnTo>
                  <a:pt x="363365" y="15239"/>
                </a:lnTo>
                <a:lnTo>
                  <a:pt x="352399" y="8889"/>
                </a:lnTo>
                <a:lnTo>
                  <a:pt x="342788" y="3809"/>
                </a:lnTo>
                <a:lnTo>
                  <a:pt x="333178" y="0"/>
                </a:lnTo>
                <a:close/>
              </a:path>
              <a:path w="596265" h="486410">
                <a:moveTo>
                  <a:pt x="371774" y="25399"/>
                </a:moveTo>
                <a:lnTo>
                  <a:pt x="321116" y="25399"/>
                </a:lnTo>
                <a:lnTo>
                  <a:pt x="327975" y="26669"/>
                </a:lnTo>
                <a:lnTo>
                  <a:pt x="334232" y="29209"/>
                </a:lnTo>
                <a:lnTo>
                  <a:pt x="365213" y="73659"/>
                </a:lnTo>
                <a:lnTo>
                  <a:pt x="377631" y="130809"/>
                </a:lnTo>
                <a:lnTo>
                  <a:pt x="373779" y="148589"/>
                </a:lnTo>
                <a:lnTo>
                  <a:pt x="368427" y="160019"/>
                </a:lnTo>
                <a:lnTo>
                  <a:pt x="362013" y="166369"/>
                </a:lnTo>
                <a:lnTo>
                  <a:pt x="362013" y="181609"/>
                </a:lnTo>
                <a:lnTo>
                  <a:pt x="365219" y="196849"/>
                </a:lnTo>
                <a:lnTo>
                  <a:pt x="366018" y="207009"/>
                </a:lnTo>
                <a:lnTo>
                  <a:pt x="365615" y="212089"/>
                </a:lnTo>
                <a:lnTo>
                  <a:pt x="365213" y="214629"/>
                </a:lnTo>
                <a:lnTo>
                  <a:pt x="362013" y="220979"/>
                </a:lnTo>
                <a:lnTo>
                  <a:pt x="358813" y="220979"/>
                </a:lnTo>
                <a:lnTo>
                  <a:pt x="350252" y="232409"/>
                </a:lnTo>
                <a:lnTo>
                  <a:pt x="340793" y="248919"/>
                </a:lnTo>
                <a:lnTo>
                  <a:pt x="333136" y="273049"/>
                </a:lnTo>
                <a:lnTo>
                  <a:pt x="329984" y="303529"/>
                </a:lnTo>
                <a:lnTo>
                  <a:pt x="336891" y="340359"/>
                </a:lnTo>
                <a:lnTo>
                  <a:pt x="354009" y="367029"/>
                </a:lnTo>
                <a:lnTo>
                  <a:pt x="375932" y="384809"/>
                </a:lnTo>
                <a:lnTo>
                  <a:pt x="397256" y="393699"/>
                </a:lnTo>
                <a:lnTo>
                  <a:pt x="422713" y="403859"/>
                </a:lnTo>
                <a:lnTo>
                  <a:pt x="444896" y="416559"/>
                </a:lnTo>
                <a:lnTo>
                  <a:pt x="461674" y="433069"/>
                </a:lnTo>
                <a:lnTo>
                  <a:pt x="470916" y="458469"/>
                </a:lnTo>
                <a:lnTo>
                  <a:pt x="496744" y="458469"/>
                </a:lnTo>
                <a:lnTo>
                  <a:pt x="463724" y="396239"/>
                </a:lnTo>
                <a:lnTo>
                  <a:pt x="403606" y="368299"/>
                </a:lnTo>
                <a:lnTo>
                  <a:pt x="396107" y="365759"/>
                </a:lnTo>
                <a:lnTo>
                  <a:pt x="379609" y="355599"/>
                </a:lnTo>
                <a:lnTo>
                  <a:pt x="363111" y="335279"/>
                </a:lnTo>
                <a:lnTo>
                  <a:pt x="355612" y="303529"/>
                </a:lnTo>
                <a:lnTo>
                  <a:pt x="358765" y="275589"/>
                </a:lnTo>
                <a:lnTo>
                  <a:pt x="366421" y="255269"/>
                </a:lnTo>
                <a:lnTo>
                  <a:pt x="375881" y="242569"/>
                </a:lnTo>
                <a:lnTo>
                  <a:pt x="384441" y="233679"/>
                </a:lnTo>
                <a:lnTo>
                  <a:pt x="386790" y="231139"/>
                </a:lnTo>
                <a:lnTo>
                  <a:pt x="391237" y="220979"/>
                </a:lnTo>
                <a:lnTo>
                  <a:pt x="393887" y="203199"/>
                </a:lnTo>
                <a:lnTo>
                  <a:pt x="390842" y="175259"/>
                </a:lnTo>
                <a:lnTo>
                  <a:pt x="400772" y="153669"/>
                </a:lnTo>
                <a:lnTo>
                  <a:pt x="405272" y="128269"/>
                </a:lnTo>
                <a:lnTo>
                  <a:pt x="402558" y="96519"/>
                </a:lnTo>
                <a:lnTo>
                  <a:pt x="390842" y="59689"/>
                </a:lnTo>
                <a:lnTo>
                  <a:pt x="381683" y="40639"/>
                </a:lnTo>
                <a:lnTo>
                  <a:pt x="372825" y="26669"/>
                </a:lnTo>
                <a:lnTo>
                  <a:pt x="371774" y="25399"/>
                </a:lnTo>
                <a:close/>
              </a:path>
              <a:path w="596265" h="486410">
                <a:moveTo>
                  <a:pt x="154579" y="53339"/>
                </a:moveTo>
                <a:lnTo>
                  <a:pt x="147370" y="53339"/>
                </a:lnTo>
                <a:lnTo>
                  <a:pt x="133152" y="54609"/>
                </a:lnTo>
                <a:lnTo>
                  <a:pt x="87847" y="71119"/>
                </a:lnTo>
                <a:lnTo>
                  <a:pt x="57670" y="114299"/>
                </a:lnTo>
                <a:lnTo>
                  <a:pt x="54214" y="135889"/>
                </a:lnTo>
                <a:lnTo>
                  <a:pt x="56465" y="156209"/>
                </a:lnTo>
                <a:lnTo>
                  <a:pt x="61719" y="173989"/>
                </a:lnTo>
                <a:lnTo>
                  <a:pt x="67271" y="189229"/>
                </a:lnTo>
                <a:lnTo>
                  <a:pt x="63723" y="210819"/>
                </a:lnTo>
                <a:lnTo>
                  <a:pt x="65278" y="226059"/>
                </a:lnTo>
                <a:lnTo>
                  <a:pt x="68632" y="233679"/>
                </a:lnTo>
                <a:lnTo>
                  <a:pt x="70484" y="236219"/>
                </a:lnTo>
                <a:lnTo>
                  <a:pt x="75687" y="242569"/>
                </a:lnTo>
                <a:lnTo>
                  <a:pt x="80892" y="252729"/>
                </a:lnTo>
                <a:lnTo>
                  <a:pt x="84897" y="269239"/>
                </a:lnTo>
                <a:lnTo>
                  <a:pt x="86499" y="290829"/>
                </a:lnTo>
                <a:lnTo>
                  <a:pt x="81995" y="314959"/>
                </a:lnTo>
                <a:lnTo>
                  <a:pt x="72085" y="327659"/>
                </a:lnTo>
                <a:lnTo>
                  <a:pt x="62175" y="335279"/>
                </a:lnTo>
                <a:lnTo>
                  <a:pt x="57670" y="336549"/>
                </a:lnTo>
                <a:lnTo>
                  <a:pt x="37847" y="345439"/>
                </a:lnTo>
                <a:lnTo>
                  <a:pt x="19224" y="360679"/>
                </a:lnTo>
                <a:lnTo>
                  <a:pt x="5407" y="383539"/>
                </a:lnTo>
                <a:lnTo>
                  <a:pt x="0" y="416559"/>
                </a:lnTo>
                <a:lnTo>
                  <a:pt x="0" y="433069"/>
                </a:lnTo>
                <a:lnTo>
                  <a:pt x="73685" y="433069"/>
                </a:lnTo>
                <a:lnTo>
                  <a:pt x="76135" y="425449"/>
                </a:lnTo>
                <a:lnTo>
                  <a:pt x="78887" y="417829"/>
                </a:lnTo>
                <a:lnTo>
                  <a:pt x="82241" y="410209"/>
                </a:lnTo>
                <a:lnTo>
                  <a:pt x="86499" y="403859"/>
                </a:lnTo>
                <a:lnTo>
                  <a:pt x="28828" y="403859"/>
                </a:lnTo>
                <a:lnTo>
                  <a:pt x="52260" y="367029"/>
                </a:lnTo>
                <a:lnTo>
                  <a:pt x="80192" y="355599"/>
                </a:lnTo>
                <a:lnTo>
                  <a:pt x="96910" y="341629"/>
                </a:lnTo>
                <a:lnTo>
                  <a:pt x="110023" y="321309"/>
                </a:lnTo>
                <a:lnTo>
                  <a:pt x="115328" y="290829"/>
                </a:lnTo>
                <a:lnTo>
                  <a:pt x="113176" y="264159"/>
                </a:lnTo>
                <a:lnTo>
                  <a:pt x="107719" y="243839"/>
                </a:lnTo>
                <a:lnTo>
                  <a:pt x="100460" y="229869"/>
                </a:lnTo>
                <a:lnTo>
                  <a:pt x="92900" y="220979"/>
                </a:lnTo>
                <a:lnTo>
                  <a:pt x="92900" y="217169"/>
                </a:lnTo>
                <a:lnTo>
                  <a:pt x="89700" y="210819"/>
                </a:lnTo>
                <a:lnTo>
                  <a:pt x="92900" y="195579"/>
                </a:lnTo>
                <a:lnTo>
                  <a:pt x="96113" y="189229"/>
                </a:lnTo>
                <a:lnTo>
                  <a:pt x="92900" y="181609"/>
                </a:lnTo>
                <a:lnTo>
                  <a:pt x="92900" y="175259"/>
                </a:lnTo>
                <a:lnTo>
                  <a:pt x="87798" y="166369"/>
                </a:lnTo>
                <a:lnTo>
                  <a:pt x="83294" y="153669"/>
                </a:lnTo>
                <a:lnTo>
                  <a:pt x="91407" y="107949"/>
                </a:lnTo>
                <a:lnTo>
                  <a:pt x="104019" y="93979"/>
                </a:lnTo>
                <a:lnTo>
                  <a:pt x="112128" y="88899"/>
                </a:lnTo>
                <a:lnTo>
                  <a:pt x="115328" y="88899"/>
                </a:lnTo>
                <a:lnTo>
                  <a:pt x="115328" y="86359"/>
                </a:lnTo>
                <a:lnTo>
                  <a:pt x="118541" y="86359"/>
                </a:lnTo>
                <a:lnTo>
                  <a:pt x="122594" y="85089"/>
                </a:lnTo>
                <a:lnTo>
                  <a:pt x="129351" y="82549"/>
                </a:lnTo>
                <a:lnTo>
                  <a:pt x="137910" y="80009"/>
                </a:lnTo>
                <a:lnTo>
                  <a:pt x="166585" y="80009"/>
                </a:lnTo>
                <a:lnTo>
                  <a:pt x="166585" y="73659"/>
                </a:lnTo>
                <a:lnTo>
                  <a:pt x="169799" y="69849"/>
                </a:lnTo>
                <a:lnTo>
                  <a:pt x="169799" y="63499"/>
                </a:lnTo>
                <a:lnTo>
                  <a:pt x="176199" y="57149"/>
                </a:lnTo>
                <a:lnTo>
                  <a:pt x="168991" y="54609"/>
                </a:lnTo>
                <a:lnTo>
                  <a:pt x="161785" y="54609"/>
                </a:lnTo>
                <a:lnTo>
                  <a:pt x="154579" y="53339"/>
                </a:lnTo>
                <a:close/>
              </a:path>
              <a:path w="596265" h="486410">
                <a:moveTo>
                  <a:pt x="514787" y="80009"/>
                </a:moveTo>
                <a:lnTo>
                  <a:pt x="456622" y="80009"/>
                </a:lnTo>
                <a:lnTo>
                  <a:pt x="466137" y="82549"/>
                </a:lnTo>
                <a:lnTo>
                  <a:pt x="473247" y="85089"/>
                </a:lnTo>
                <a:lnTo>
                  <a:pt x="477393" y="86359"/>
                </a:lnTo>
                <a:lnTo>
                  <a:pt x="480568" y="88899"/>
                </a:lnTo>
                <a:lnTo>
                  <a:pt x="489126" y="93979"/>
                </a:lnTo>
                <a:lnTo>
                  <a:pt x="496173" y="97789"/>
                </a:lnTo>
                <a:lnTo>
                  <a:pt x="502624" y="107949"/>
                </a:lnTo>
                <a:lnTo>
                  <a:pt x="509397" y="124459"/>
                </a:lnTo>
                <a:lnTo>
                  <a:pt x="513367" y="139699"/>
                </a:lnTo>
                <a:lnTo>
                  <a:pt x="512206" y="153669"/>
                </a:lnTo>
                <a:lnTo>
                  <a:pt x="508021" y="166369"/>
                </a:lnTo>
                <a:lnTo>
                  <a:pt x="502919" y="175259"/>
                </a:lnTo>
                <a:lnTo>
                  <a:pt x="499744" y="181609"/>
                </a:lnTo>
                <a:lnTo>
                  <a:pt x="499744" y="195579"/>
                </a:lnTo>
                <a:lnTo>
                  <a:pt x="502919" y="210819"/>
                </a:lnTo>
                <a:lnTo>
                  <a:pt x="502919" y="220979"/>
                </a:lnTo>
                <a:lnTo>
                  <a:pt x="499744" y="220979"/>
                </a:lnTo>
                <a:lnTo>
                  <a:pt x="494069" y="229869"/>
                </a:lnTo>
                <a:lnTo>
                  <a:pt x="487775" y="243839"/>
                </a:lnTo>
                <a:lnTo>
                  <a:pt x="482671" y="264159"/>
                </a:lnTo>
                <a:lnTo>
                  <a:pt x="480568" y="290829"/>
                </a:lnTo>
                <a:lnTo>
                  <a:pt x="485818" y="321309"/>
                </a:lnTo>
                <a:lnTo>
                  <a:pt x="498570" y="342899"/>
                </a:lnTo>
                <a:lnTo>
                  <a:pt x="514322" y="355599"/>
                </a:lnTo>
                <a:lnTo>
                  <a:pt x="528574" y="361949"/>
                </a:lnTo>
                <a:lnTo>
                  <a:pt x="542284" y="367029"/>
                </a:lnTo>
                <a:lnTo>
                  <a:pt x="553862" y="375919"/>
                </a:lnTo>
                <a:lnTo>
                  <a:pt x="562417" y="387349"/>
                </a:lnTo>
                <a:lnTo>
                  <a:pt x="567055" y="403859"/>
                </a:lnTo>
                <a:lnTo>
                  <a:pt x="509397" y="403859"/>
                </a:lnTo>
                <a:lnTo>
                  <a:pt x="512294" y="410209"/>
                </a:lnTo>
                <a:lnTo>
                  <a:pt x="519326" y="425449"/>
                </a:lnTo>
                <a:lnTo>
                  <a:pt x="522224" y="433069"/>
                </a:lnTo>
                <a:lnTo>
                  <a:pt x="595884" y="433069"/>
                </a:lnTo>
                <a:lnTo>
                  <a:pt x="595884" y="416559"/>
                </a:lnTo>
                <a:lnTo>
                  <a:pt x="590036" y="383539"/>
                </a:lnTo>
                <a:lnTo>
                  <a:pt x="575484" y="360679"/>
                </a:lnTo>
                <a:lnTo>
                  <a:pt x="556718" y="345439"/>
                </a:lnTo>
                <a:lnTo>
                  <a:pt x="538226" y="336549"/>
                </a:lnTo>
                <a:lnTo>
                  <a:pt x="533225" y="335279"/>
                </a:lnTo>
                <a:lnTo>
                  <a:pt x="522224" y="327659"/>
                </a:lnTo>
                <a:lnTo>
                  <a:pt x="511222" y="314959"/>
                </a:lnTo>
                <a:lnTo>
                  <a:pt x="506222" y="290829"/>
                </a:lnTo>
                <a:lnTo>
                  <a:pt x="507811" y="269239"/>
                </a:lnTo>
                <a:lnTo>
                  <a:pt x="511794" y="252729"/>
                </a:lnTo>
                <a:lnTo>
                  <a:pt x="516991" y="242569"/>
                </a:lnTo>
                <a:lnTo>
                  <a:pt x="522224" y="236219"/>
                </a:lnTo>
                <a:lnTo>
                  <a:pt x="524077" y="233679"/>
                </a:lnTo>
                <a:lnTo>
                  <a:pt x="527431" y="226059"/>
                </a:lnTo>
                <a:lnTo>
                  <a:pt x="528974" y="210819"/>
                </a:lnTo>
                <a:lnTo>
                  <a:pt x="525399" y="189229"/>
                </a:lnTo>
                <a:lnTo>
                  <a:pt x="532782" y="173989"/>
                </a:lnTo>
                <a:lnTo>
                  <a:pt x="538654" y="156209"/>
                </a:lnTo>
                <a:lnTo>
                  <a:pt x="540311" y="135889"/>
                </a:lnTo>
                <a:lnTo>
                  <a:pt x="535051" y="114299"/>
                </a:lnTo>
                <a:lnTo>
                  <a:pt x="525778" y="95249"/>
                </a:lnTo>
                <a:lnTo>
                  <a:pt x="516207" y="81279"/>
                </a:lnTo>
                <a:lnTo>
                  <a:pt x="514787" y="80009"/>
                </a:lnTo>
                <a:close/>
              </a:path>
              <a:path w="596265" h="486410">
                <a:moveTo>
                  <a:pt x="166585" y="80009"/>
                </a:moveTo>
                <a:lnTo>
                  <a:pt x="160185" y="80009"/>
                </a:lnTo>
                <a:lnTo>
                  <a:pt x="166585" y="82549"/>
                </a:lnTo>
                <a:lnTo>
                  <a:pt x="166585" y="80009"/>
                </a:lnTo>
                <a:close/>
              </a:path>
              <a:path w="596265" h="486410">
                <a:moveTo>
                  <a:pt x="445262" y="53339"/>
                </a:moveTo>
                <a:lnTo>
                  <a:pt x="438148" y="53339"/>
                </a:lnTo>
                <a:lnTo>
                  <a:pt x="431307" y="54609"/>
                </a:lnTo>
                <a:lnTo>
                  <a:pt x="425063" y="54609"/>
                </a:lnTo>
                <a:lnTo>
                  <a:pt x="419734" y="57149"/>
                </a:lnTo>
                <a:lnTo>
                  <a:pt x="422066" y="64769"/>
                </a:lnTo>
                <a:lnTo>
                  <a:pt x="424100" y="71119"/>
                </a:lnTo>
                <a:lnTo>
                  <a:pt x="425539" y="77469"/>
                </a:lnTo>
                <a:lnTo>
                  <a:pt x="426084" y="82549"/>
                </a:lnTo>
                <a:lnTo>
                  <a:pt x="429259" y="82549"/>
                </a:lnTo>
                <a:lnTo>
                  <a:pt x="432434" y="80009"/>
                </a:lnTo>
                <a:lnTo>
                  <a:pt x="514787" y="80009"/>
                </a:lnTo>
                <a:lnTo>
                  <a:pt x="504850" y="71119"/>
                </a:lnTo>
                <a:lnTo>
                  <a:pt x="490219" y="63499"/>
                </a:lnTo>
                <a:lnTo>
                  <a:pt x="472551" y="57149"/>
                </a:lnTo>
                <a:lnTo>
                  <a:pt x="459519" y="54609"/>
                </a:lnTo>
                <a:lnTo>
                  <a:pt x="445262" y="53339"/>
                </a:lnTo>
                <a:close/>
              </a:path>
            </a:pathLst>
          </a:custGeom>
          <a:solidFill>
            <a:srgbClr val="2A85A0"/>
          </a:solidFill>
        </p:spPr>
        <p:txBody>
          <a:bodyPr lIns="0" tIns="0" rIns="0" bIns="0"/>
          <a:lstStyle/>
          <a:p>
            <a:pPr eaLnBrk="1" fontAlgn="auto" hangingPunct="1">
              <a:spcBef>
                <a:spcPts val="0"/>
              </a:spcBef>
              <a:spcAft>
                <a:spcPts val="0"/>
              </a:spcAft>
              <a:defRPr/>
            </a:pPr>
            <a:endParaRPr sz="1588" dirty="0">
              <a:solidFill>
                <a:schemeClr val="tx1">
                  <a:lumMod val="75000"/>
                  <a:lumOff val="25000"/>
                </a:schemeClr>
              </a:solidFill>
              <a:latin typeface="+mn-lt"/>
            </a:endParaRPr>
          </a:p>
        </p:txBody>
      </p:sp>
      <p:sp>
        <p:nvSpPr>
          <p:cNvPr id="51206" name="object 7">
            <a:extLst>
              <a:ext uri="{FF2B5EF4-FFF2-40B4-BE49-F238E27FC236}">
                <a16:creationId xmlns:a16="http://schemas.microsoft.com/office/drawing/2014/main" id="{70F57508-2570-4743-8046-95B702B8325D}"/>
              </a:ext>
            </a:extLst>
          </p:cNvPr>
          <p:cNvSpPr txBox="1">
            <a:spLocks noChangeArrowheads="1"/>
          </p:cNvSpPr>
          <p:nvPr/>
        </p:nvSpPr>
        <p:spPr bwMode="auto">
          <a:xfrm>
            <a:off x="598488" y="1652588"/>
            <a:ext cx="62071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b="1">
                <a:cs typeface="Arial" panose="020B0604020202020204" pitchFamily="34" charset="0"/>
              </a:rPr>
              <a:t>The leading resource for news and topics  relevant to EHR, practice management,  purchasing, implementation and maintenance  processes.</a:t>
            </a:r>
            <a:endParaRPr lang="en-US" altLang="en-US" sz="1400">
              <a:cs typeface="Arial" panose="020B0604020202020204" pitchFamily="34" charset="0"/>
            </a:endParaRPr>
          </a:p>
          <a:p>
            <a:pPr eaLnBrk="1" hangingPunct="1">
              <a:lnSpc>
                <a:spcPct val="100000"/>
              </a:lnSpc>
              <a:spcBef>
                <a:spcPts val="1275"/>
              </a:spcBef>
              <a:buFontTx/>
              <a:buNone/>
            </a:pPr>
            <a:r>
              <a:rPr lang="en-US" altLang="en-US" sz="1400" b="1">
                <a:cs typeface="Arial" panose="020B0604020202020204" pitchFamily="34" charset="0"/>
              </a:rPr>
              <a:t>Covered Topics	        Audience Includes</a:t>
            </a:r>
            <a:endParaRPr lang="en-US" altLang="en-US" sz="1400">
              <a:cs typeface="Arial" panose="020B0604020202020204" pitchFamily="34" charset="0"/>
            </a:endParaRPr>
          </a:p>
        </p:txBody>
      </p:sp>
      <p:pic>
        <p:nvPicPr>
          <p:cNvPr id="51207" name="Picture 12">
            <a:hlinkClick r:id="rId2"/>
            <a:extLst>
              <a:ext uri="{FF2B5EF4-FFF2-40B4-BE49-F238E27FC236}">
                <a16:creationId xmlns:a16="http://schemas.microsoft.com/office/drawing/2014/main" id="{1A3EBEF5-BA54-4BBA-9E45-EEB7EBFF68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00" y="442913"/>
            <a:ext cx="322738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07920A9-714D-4693-9278-B53541EA5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717" r="6128" b="54288"/>
          <a:stretch>
            <a:fillRect/>
          </a:stretch>
        </p:blipFill>
        <p:spPr bwMode="auto">
          <a:xfrm>
            <a:off x="7442200" y="1006475"/>
            <a:ext cx="3444875" cy="4295775"/>
          </a:xfrm>
          <a:prstGeom prst="rect">
            <a:avLst/>
          </a:prstGeom>
          <a:noFill/>
          <a:ln>
            <a:noFill/>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Rounded Corners 19">
            <a:extLst>
              <a:ext uri="{FF2B5EF4-FFF2-40B4-BE49-F238E27FC236}">
                <a16:creationId xmlns:a16="http://schemas.microsoft.com/office/drawing/2014/main" id="{588FC0C2-B375-8B44-9AD7-87D883FF7502}"/>
              </a:ext>
            </a:extLst>
          </p:cNvPr>
          <p:cNvSpPr/>
          <p:nvPr/>
        </p:nvSpPr>
        <p:spPr>
          <a:xfrm>
            <a:off x="568325" y="4926013"/>
            <a:ext cx="3989388" cy="941387"/>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object 5">
            <a:extLst>
              <a:ext uri="{FF2B5EF4-FFF2-40B4-BE49-F238E27FC236}">
                <a16:creationId xmlns:a16="http://schemas.microsoft.com/office/drawing/2014/main" id="{22331C2B-0826-4EB9-A7EB-145BDC362A92}"/>
              </a:ext>
            </a:extLst>
          </p:cNvPr>
          <p:cNvSpPr txBox="1">
            <a:spLocks noChangeArrowheads="1"/>
          </p:cNvSpPr>
          <p:nvPr/>
        </p:nvSpPr>
        <p:spPr bwMode="auto">
          <a:xfrm>
            <a:off x="693738" y="2914650"/>
            <a:ext cx="2125662"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8441"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613"/>
              </a:spcBef>
              <a:buFontTx/>
              <a:buChar char="•"/>
            </a:pPr>
            <a:r>
              <a:rPr lang="en-US" altLang="en-US" sz="1200">
                <a:cs typeface="Arial" panose="020B0604020202020204" pitchFamily="34" charset="0"/>
              </a:rPr>
              <a:t>Artificial Intelligence</a:t>
            </a:r>
          </a:p>
          <a:p>
            <a:pPr eaLnBrk="1" hangingPunct="1">
              <a:lnSpc>
                <a:spcPct val="100000"/>
              </a:lnSpc>
              <a:spcBef>
                <a:spcPts val="613"/>
              </a:spcBef>
              <a:buFontTx/>
              <a:buChar char="•"/>
            </a:pPr>
            <a:r>
              <a:rPr lang="en-US" altLang="en-US" sz="1200">
                <a:cs typeface="Arial" panose="020B0604020202020204" pitchFamily="34" charset="0"/>
              </a:rPr>
              <a:t>Big Data Analytics</a:t>
            </a:r>
          </a:p>
          <a:p>
            <a:pPr eaLnBrk="1" hangingPunct="1">
              <a:lnSpc>
                <a:spcPct val="100000"/>
              </a:lnSpc>
              <a:spcBef>
                <a:spcPts val="613"/>
              </a:spcBef>
              <a:buFontTx/>
              <a:buChar char="•"/>
            </a:pPr>
            <a:r>
              <a:rPr lang="en-US" altLang="en-US" sz="1200">
                <a:cs typeface="Arial" panose="020B0604020202020204" pitchFamily="34" charset="0"/>
              </a:rPr>
              <a:t>Predictive Analytics</a:t>
            </a:r>
          </a:p>
          <a:p>
            <a:pPr eaLnBrk="1" hangingPunct="1">
              <a:lnSpc>
                <a:spcPct val="100000"/>
              </a:lnSpc>
              <a:spcBef>
                <a:spcPts val="613"/>
              </a:spcBef>
              <a:buFontTx/>
              <a:buChar char="•"/>
            </a:pPr>
            <a:r>
              <a:rPr lang="en-US" altLang="en-US" sz="1200">
                <a:cs typeface="Arial" panose="020B0604020202020204" pitchFamily="34" charset="0"/>
              </a:rPr>
              <a:t>Natural Language Processing</a:t>
            </a:r>
          </a:p>
          <a:p>
            <a:pPr eaLnBrk="1" hangingPunct="1">
              <a:lnSpc>
                <a:spcPct val="100000"/>
              </a:lnSpc>
              <a:spcBef>
                <a:spcPts val="613"/>
              </a:spcBef>
              <a:buFontTx/>
              <a:buChar char="•"/>
            </a:pPr>
            <a:r>
              <a:rPr lang="en-US" altLang="en-US" sz="1200">
                <a:cs typeface="Arial" panose="020B0604020202020204" pitchFamily="34" charset="0"/>
              </a:rPr>
              <a:t>Clinical Decision Support</a:t>
            </a:r>
          </a:p>
          <a:p>
            <a:pPr eaLnBrk="1" hangingPunct="1">
              <a:lnSpc>
                <a:spcPct val="100000"/>
              </a:lnSpc>
              <a:spcBef>
                <a:spcPts val="613"/>
              </a:spcBef>
              <a:buFontTx/>
              <a:buChar char="•"/>
            </a:pPr>
            <a:r>
              <a:rPr lang="en-US" altLang="en-US" sz="1200">
                <a:cs typeface="Arial" panose="020B0604020202020204" pitchFamily="34" charset="0"/>
              </a:rPr>
              <a:t>Population Health</a:t>
            </a:r>
          </a:p>
          <a:p>
            <a:pPr eaLnBrk="1" hangingPunct="1">
              <a:lnSpc>
                <a:spcPct val="100000"/>
              </a:lnSpc>
              <a:spcBef>
                <a:spcPts val="613"/>
              </a:spcBef>
              <a:buFontTx/>
              <a:buChar char="•"/>
            </a:pPr>
            <a:endParaRPr lang="en-US" altLang="en-US" sz="1200">
              <a:cs typeface="Arial" panose="020B0604020202020204" pitchFamily="34" charset="0"/>
            </a:endParaRPr>
          </a:p>
        </p:txBody>
      </p:sp>
      <p:sp>
        <p:nvSpPr>
          <p:cNvPr id="52227" name="object 6">
            <a:extLst>
              <a:ext uri="{FF2B5EF4-FFF2-40B4-BE49-F238E27FC236}">
                <a16:creationId xmlns:a16="http://schemas.microsoft.com/office/drawing/2014/main" id="{73531FF7-75DC-4190-8184-2ACC931CD4F4}"/>
              </a:ext>
            </a:extLst>
          </p:cNvPr>
          <p:cNvSpPr txBox="1">
            <a:spLocks noChangeArrowheads="1"/>
          </p:cNvSpPr>
          <p:nvPr/>
        </p:nvSpPr>
        <p:spPr bwMode="auto">
          <a:xfrm>
            <a:off x="2819400" y="2982913"/>
            <a:ext cx="2974975" cy="16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88"/>
              </a:spcBef>
              <a:buFontTx/>
              <a:buChar char="•"/>
            </a:pPr>
            <a:r>
              <a:rPr lang="en-US" altLang="en-US" sz="1200">
                <a:cs typeface="Arial" panose="020B0604020202020204" pitchFamily="34" charset="0"/>
              </a:rPr>
              <a:t>Health Information Management</a:t>
            </a:r>
          </a:p>
          <a:p>
            <a:pPr eaLnBrk="1" hangingPunct="1">
              <a:lnSpc>
                <a:spcPct val="100000"/>
              </a:lnSpc>
              <a:spcBef>
                <a:spcPts val="525"/>
              </a:spcBef>
              <a:buFontTx/>
              <a:buChar char="•"/>
            </a:pPr>
            <a:r>
              <a:rPr lang="en-US" altLang="en-US" sz="1200">
                <a:cs typeface="Arial" panose="020B0604020202020204" pitchFamily="34" charset="0"/>
              </a:rPr>
              <a:t>Data Scientists, Analysts, Informaticists</a:t>
            </a:r>
          </a:p>
          <a:p>
            <a:pPr eaLnBrk="1" hangingPunct="1">
              <a:lnSpc>
                <a:spcPct val="100000"/>
              </a:lnSpc>
              <a:spcBef>
                <a:spcPts val="525"/>
              </a:spcBef>
              <a:buFontTx/>
              <a:buChar char="•"/>
            </a:pPr>
            <a:r>
              <a:rPr lang="en-US" altLang="en-US" sz="1200">
                <a:cs typeface="Arial" panose="020B0604020202020204" pitchFamily="34" charset="0"/>
              </a:rPr>
              <a:t>CIOs, CEOs &amp; CMIOs</a:t>
            </a:r>
          </a:p>
          <a:p>
            <a:pPr eaLnBrk="1" hangingPunct="1">
              <a:lnSpc>
                <a:spcPct val="100000"/>
              </a:lnSpc>
              <a:spcBef>
                <a:spcPts val="525"/>
              </a:spcBef>
              <a:buFontTx/>
              <a:buChar char="•"/>
            </a:pPr>
            <a:r>
              <a:rPr lang="en-US" altLang="en-US" sz="1200">
                <a:cs typeface="Arial" panose="020B0604020202020204" pitchFamily="34" charset="0"/>
              </a:rPr>
              <a:t>Nursing Staff, CNOs</a:t>
            </a:r>
          </a:p>
          <a:p>
            <a:pPr eaLnBrk="1" hangingPunct="1">
              <a:lnSpc>
                <a:spcPct val="100000"/>
              </a:lnSpc>
              <a:spcBef>
                <a:spcPts val="525"/>
              </a:spcBef>
              <a:buFontTx/>
              <a:buChar char="•"/>
            </a:pPr>
            <a:r>
              <a:rPr lang="en-US" altLang="en-US" sz="1200">
                <a:cs typeface="Arial" panose="020B0604020202020204" pitchFamily="34" charset="0"/>
              </a:rPr>
              <a:t>Care Coordinators and Managers</a:t>
            </a:r>
          </a:p>
          <a:p>
            <a:pPr eaLnBrk="1" hangingPunct="1">
              <a:lnSpc>
                <a:spcPct val="100000"/>
              </a:lnSpc>
              <a:spcBef>
                <a:spcPts val="525"/>
              </a:spcBef>
              <a:buFontTx/>
              <a:buChar char="•"/>
            </a:pPr>
            <a:r>
              <a:rPr lang="en-US" altLang="en-US" sz="1200">
                <a:cs typeface="Arial" panose="020B0604020202020204" pitchFamily="34" charset="0"/>
              </a:rPr>
              <a:t>Quality Managers and Clinical Quality Managers</a:t>
            </a:r>
          </a:p>
        </p:txBody>
      </p:sp>
      <p:sp>
        <p:nvSpPr>
          <p:cNvPr id="52228" name="object 7">
            <a:extLst>
              <a:ext uri="{FF2B5EF4-FFF2-40B4-BE49-F238E27FC236}">
                <a16:creationId xmlns:a16="http://schemas.microsoft.com/office/drawing/2014/main" id="{99FA2C1A-1D87-41E5-AB97-505305F9293B}"/>
              </a:ext>
            </a:extLst>
          </p:cNvPr>
          <p:cNvSpPr txBox="1">
            <a:spLocks noChangeArrowheads="1"/>
          </p:cNvSpPr>
          <p:nvPr/>
        </p:nvSpPr>
        <p:spPr bwMode="auto">
          <a:xfrm>
            <a:off x="668338" y="1768475"/>
            <a:ext cx="4119562"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just" eaLnBrk="1" hangingPunct="1">
              <a:lnSpc>
                <a:spcPct val="100000"/>
              </a:lnSpc>
              <a:spcBef>
                <a:spcPts val="88"/>
              </a:spcBef>
              <a:buFontTx/>
              <a:buNone/>
            </a:pPr>
            <a:r>
              <a:rPr lang="en-US" altLang="en-US" sz="1400" b="1">
                <a:cs typeface="Arial" panose="020B0604020202020204" pitchFamily="34" charset="0"/>
              </a:rPr>
              <a:t>The leading resource for all topics related to the  use of analytics in healthcare to improve quality  of care and the bottom line.</a:t>
            </a:r>
            <a:endParaRPr lang="en-US" altLang="en-US" sz="1400">
              <a:cs typeface="Arial" panose="020B0604020202020204" pitchFamily="34" charset="0"/>
            </a:endParaRPr>
          </a:p>
          <a:p>
            <a:pPr eaLnBrk="1" hangingPunct="1">
              <a:lnSpc>
                <a:spcPct val="100000"/>
              </a:lnSpc>
              <a:spcBef>
                <a:spcPts val="25"/>
              </a:spcBef>
              <a:buFontTx/>
              <a:buNone/>
            </a:pPr>
            <a:endParaRPr lang="en-US" altLang="en-US" sz="1400">
              <a:latin typeface="Times New Roman" panose="02020603050405020304" pitchFamily="18" charset="0"/>
              <a:cs typeface="Times New Roman" panose="02020603050405020304" pitchFamily="18" charset="0"/>
            </a:endParaRPr>
          </a:p>
          <a:p>
            <a:pPr algn="just" eaLnBrk="1" hangingPunct="1">
              <a:lnSpc>
                <a:spcPct val="100000"/>
              </a:lnSpc>
              <a:spcBef>
                <a:spcPct val="0"/>
              </a:spcBef>
              <a:buFontTx/>
              <a:buNone/>
            </a:pPr>
            <a:r>
              <a:rPr lang="en-US" altLang="en-US" sz="1400" b="1">
                <a:cs typeface="Arial" panose="020B0604020202020204" pitchFamily="34" charset="0"/>
              </a:rPr>
              <a:t>Covered Topics	Audience Includes</a:t>
            </a:r>
            <a:endParaRPr lang="en-US" altLang="en-US" sz="1400">
              <a:cs typeface="Arial" panose="020B0604020202020204" pitchFamily="34" charset="0"/>
            </a:endParaRPr>
          </a:p>
        </p:txBody>
      </p:sp>
      <p:sp>
        <p:nvSpPr>
          <p:cNvPr id="8" name="object 8">
            <a:extLst>
              <a:ext uri="{FF2B5EF4-FFF2-40B4-BE49-F238E27FC236}">
                <a16:creationId xmlns:a16="http://schemas.microsoft.com/office/drawing/2014/main" id="{0AF291D0-578C-BC4D-BF80-37DFAB2A67A0}"/>
              </a:ext>
            </a:extLst>
          </p:cNvPr>
          <p:cNvSpPr txBox="1"/>
          <p:nvPr/>
        </p:nvSpPr>
        <p:spPr>
          <a:xfrm>
            <a:off x="1633538" y="5051425"/>
            <a:ext cx="2820987" cy="785770"/>
          </a:xfrm>
          <a:prstGeom prst="rect">
            <a:avLst/>
          </a:prstGeom>
        </p:spPr>
        <p:txBody>
          <a:bodyPr lIns="0" tIns="10646" rIns="0" bIns="0">
            <a:spAutoFit/>
          </a:bodyPr>
          <a:lstStyle/>
          <a:p>
            <a:pPr marL="11206" eaLnBrk="1" fontAlgn="auto" hangingPunct="1">
              <a:spcBef>
                <a:spcPts val="84"/>
              </a:spcBef>
              <a:spcAft>
                <a:spcPts val="0"/>
              </a:spcAft>
              <a:defRPr/>
            </a:pPr>
            <a:r>
              <a:rPr sz="1412" b="1" spc="-9" dirty="0">
                <a:latin typeface="Arial"/>
                <a:cs typeface="Arial"/>
              </a:rPr>
              <a:t>1</a:t>
            </a:r>
            <a:r>
              <a:rPr lang="en-US" sz="1412" b="1" spc="-9" dirty="0">
                <a:latin typeface="Arial"/>
                <a:cs typeface="Arial"/>
              </a:rPr>
              <a:t>2</a:t>
            </a:r>
            <a:r>
              <a:rPr sz="1412" b="1" spc="-9" dirty="0">
                <a:latin typeface="Arial"/>
                <a:cs typeface="Arial"/>
              </a:rPr>
              <a:t>5,000</a:t>
            </a:r>
            <a:r>
              <a:rPr lang="en-US" sz="1412" b="1" spc="-9" dirty="0">
                <a:latin typeface="Arial"/>
                <a:cs typeface="Arial"/>
              </a:rPr>
              <a:t>+ monthly </a:t>
            </a:r>
            <a:r>
              <a:rPr sz="1412" b="1" spc="-4" dirty="0">
                <a:latin typeface="Arial"/>
                <a:cs typeface="Arial"/>
              </a:rPr>
              <a:t>page views</a:t>
            </a:r>
            <a:endParaRPr sz="1412" dirty="0">
              <a:latin typeface="Arial"/>
              <a:cs typeface="Arial"/>
            </a:endParaRPr>
          </a:p>
          <a:p>
            <a:pPr marL="11206" eaLnBrk="1" fontAlgn="auto" hangingPunct="1">
              <a:spcBef>
                <a:spcPts val="4"/>
              </a:spcBef>
              <a:spcAft>
                <a:spcPts val="0"/>
              </a:spcAft>
              <a:defRPr/>
            </a:pPr>
            <a:r>
              <a:rPr lang="en-US" sz="1412" b="1" spc="-4" dirty="0">
                <a:latin typeface="Arial"/>
                <a:cs typeface="Arial"/>
              </a:rPr>
              <a:t>63</a:t>
            </a:r>
            <a:r>
              <a:rPr sz="1412" b="1" spc="-4" dirty="0">
                <a:latin typeface="Arial"/>
                <a:cs typeface="Arial"/>
              </a:rPr>
              <a:t>,000 </a:t>
            </a:r>
            <a:r>
              <a:rPr sz="1412" b="1" spc="-9" dirty="0">
                <a:latin typeface="Arial"/>
                <a:cs typeface="Arial"/>
              </a:rPr>
              <a:t>unique visitors</a:t>
            </a:r>
            <a:r>
              <a:rPr lang="en-US" sz="1412" b="1" spc="-9" dirty="0">
                <a:latin typeface="Arial"/>
                <a:cs typeface="Arial"/>
              </a:rPr>
              <a:t>/</a:t>
            </a:r>
            <a:r>
              <a:rPr sz="1412" b="1" spc="-9" dirty="0">
                <a:latin typeface="Arial"/>
                <a:cs typeface="Arial"/>
              </a:rPr>
              <a:t>month</a:t>
            </a:r>
            <a:endParaRPr lang="en-US" sz="1412" b="1" spc="-9" dirty="0">
              <a:latin typeface="Arial"/>
              <a:cs typeface="Arial"/>
            </a:endParaRPr>
          </a:p>
          <a:p>
            <a:pPr marL="11206" eaLnBrk="1" fontAlgn="auto" hangingPunct="1">
              <a:spcBef>
                <a:spcPts val="4"/>
              </a:spcBef>
              <a:spcAft>
                <a:spcPts val="0"/>
              </a:spcAft>
              <a:defRPr/>
            </a:pPr>
            <a:r>
              <a:rPr lang="en-US" sz="1412" b="1" spc="-9" dirty="0">
                <a:latin typeface="Arial"/>
                <a:cs typeface="Arial"/>
              </a:rPr>
              <a:t>49,000 newsletter subscribers</a:t>
            </a:r>
          </a:p>
          <a:p>
            <a:pPr marL="11206" eaLnBrk="1" fontAlgn="auto" hangingPunct="1">
              <a:spcBef>
                <a:spcPts val="4"/>
              </a:spcBef>
              <a:spcAft>
                <a:spcPts val="0"/>
              </a:spcAft>
              <a:defRPr/>
            </a:pPr>
            <a:r>
              <a:rPr lang="en-US" sz="800" b="1" spc="-9" dirty="0">
                <a:latin typeface="Arial"/>
                <a:cs typeface="Arial"/>
              </a:rPr>
              <a:t>*stats as of Aug 2019</a:t>
            </a:r>
            <a:endParaRPr lang="en-US" sz="800" dirty="0">
              <a:latin typeface="Arial"/>
              <a:cs typeface="Arial"/>
            </a:endParaRPr>
          </a:p>
        </p:txBody>
      </p:sp>
      <p:sp>
        <p:nvSpPr>
          <p:cNvPr id="9" name="object 9">
            <a:extLst>
              <a:ext uri="{FF2B5EF4-FFF2-40B4-BE49-F238E27FC236}">
                <a16:creationId xmlns:a16="http://schemas.microsoft.com/office/drawing/2014/main" id="{9FAB8459-47F1-6A43-9007-4CBB45A2ED56}"/>
              </a:ext>
            </a:extLst>
          </p:cNvPr>
          <p:cNvSpPr/>
          <p:nvPr/>
        </p:nvSpPr>
        <p:spPr>
          <a:xfrm>
            <a:off x="819150" y="5156200"/>
            <a:ext cx="525463" cy="428625"/>
          </a:xfrm>
          <a:custGeom>
            <a:avLst/>
            <a:gdLst/>
            <a:ahLst/>
            <a:cxnLst/>
            <a:rect l="l" t="t" r="r" b="b"/>
            <a:pathLst>
              <a:path w="596265" h="486410">
                <a:moveTo>
                  <a:pt x="333178" y="0"/>
                </a:moveTo>
                <a:lnTo>
                  <a:pt x="295485" y="0"/>
                </a:lnTo>
                <a:lnTo>
                  <a:pt x="279117" y="3809"/>
                </a:lnTo>
                <a:lnTo>
                  <a:pt x="238227" y="22859"/>
                </a:lnTo>
                <a:lnTo>
                  <a:pt x="208090" y="53339"/>
                </a:lnTo>
                <a:lnTo>
                  <a:pt x="189266" y="106679"/>
                </a:lnTo>
                <a:lnTo>
                  <a:pt x="191819" y="132079"/>
                </a:lnTo>
                <a:lnTo>
                  <a:pt x="198579" y="154939"/>
                </a:lnTo>
                <a:lnTo>
                  <a:pt x="205041" y="172719"/>
                </a:lnTo>
                <a:lnTo>
                  <a:pt x="201985" y="200659"/>
                </a:lnTo>
                <a:lnTo>
                  <a:pt x="204636" y="219709"/>
                </a:lnTo>
                <a:lnTo>
                  <a:pt x="209090" y="229869"/>
                </a:lnTo>
                <a:lnTo>
                  <a:pt x="211442" y="233679"/>
                </a:lnTo>
                <a:lnTo>
                  <a:pt x="218152" y="242569"/>
                </a:lnTo>
                <a:lnTo>
                  <a:pt x="226661" y="255269"/>
                </a:lnTo>
                <a:lnTo>
                  <a:pt x="233968" y="275589"/>
                </a:lnTo>
                <a:lnTo>
                  <a:pt x="237070" y="303529"/>
                </a:lnTo>
                <a:lnTo>
                  <a:pt x="229562" y="335279"/>
                </a:lnTo>
                <a:lnTo>
                  <a:pt x="213042" y="355599"/>
                </a:lnTo>
                <a:lnTo>
                  <a:pt x="196522" y="365759"/>
                </a:lnTo>
                <a:lnTo>
                  <a:pt x="161834" y="378459"/>
                </a:lnTo>
                <a:lnTo>
                  <a:pt x="130146" y="396239"/>
                </a:lnTo>
                <a:lnTo>
                  <a:pt x="103864" y="426719"/>
                </a:lnTo>
                <a:lnTo>
                  <a:pt x="92900" y="471169"/>
                </a:lnTo>
                <a:lnTo>
                  <a:pt x="92900" y="486409"/>
                </a:lnTo>
                <a:lnTo>
                  <a:pt x="499744" y="486409"/>
                </a:lnTo>
                <a:lnTo>
                  <a:pt x="499744" y="471169"/>
                </a:lnTo>
                <a:lnTo>
                  <a:pt x="496744" y="458469"/>
                </a:lnTo>
                <a:lnTo>
                  <a:pt x="121742" y="458469"/>
                </a:lnTo>
                <a:lnTo>
                  <a:pt x="131449" y="433069"/>
                </a:lnTo>
                <a:lnTo>
                  <a:pt x="148969" y="416559"/>
                </a:lnTo>
                <a:lnTo>
                  <a:pt x="171296" y="403859"/>
                </a:lnTo>
                <a:lnTo>
                  <a:pt x="195427" y="393699"/>
                </a:lnTo>
                <a:lnTo>
                  <a:pt x="198628" y="393699"/>
                </a:lnTo>
                <a:lnTo>
                  <a:pt x="218601" y="384809"/>
                </a:lnTo>
                <a:lnTo>
                  <a:pt x="240674" y="367029"/>
                </a:lnTo>
                <a:lnTo>
                  <a:pt x="258542" y="340359"/>
                </a:lnTo>
                <a:lnTo>
                  <a:pt x="265899" y="303529"/>
                </a:lnTo>
                <a:lnTo>
                  <a:pt x="262697" y="273049"/>
                </a:lnTo>
                <a:lnTo>
                  <a:pt x="254690" y="248919"/>
                </a:lnTo>
                <a:lnTo>
                  <a:pt x="244281" y="232409"/>
                </a:lnTo>
                <a:lnTo>
                  <a:pt x="233870" y="220979"/>
                </a:lnTo>
                <a:lnTo>
                  <a:pt x="230670" y="217169"/>
                </a:lnTo>
                <a:lnTo>
                  <a:pt x="230268" y="213359"/>
                </a:lnTo>
                <a:lnTo>
                  <a:pt x="229865" y="207009"/>
                </a:lnTo>
                <a:lnTo>
                  <a:pt x="230664" y="195579"/>
                </a:lnTo>
                <a:lnTo>
                  <a:pt x="233870" y="179069"/>
                </a:lnTo>
                <a:lnTo>
                  <a:pt x="233870" y="168909"/>
                </a:lnTo>
                <a:lnTo>
                  <a:pt x="230670" y="162559"/>
                </a:lnTo>
                <a:lnTo>
                  <a:pt x="224660" y="147319"/>
                </a:lnTo>
                <a:lnTo>
                  <a:pt x="218652" y="128269"/>
                </a:lnTo>
                <a:lnTo>
                  <a:pt x="216250" y="109219"/>
                </a:lnTo>
                <a:lnTo>
                  <a:pt x="221056" y="88899"/>
                </a:lnTo>
                <a:lnTo>
                  <a:pt x="230817" y="67309"/>
                </a:lnTo>
                <a:lnTo>
                  <a:pt x="241479" y="53339"/>
                </a:lnTo>
                <a:lnTo>
                  <a:pt x="253944" y="44449"/>
                </a:lnTo>
                <a:lnTo>
                  <a:pt x="269113" y="38099"/>
                </a:lnTo>
                <a:lnTo>
                  <a:pt x="272313" y="34289"/>
                </a:lnTo>
                <a:lnTo>
                  <a:pt x="277468" y="31749"/>
                </a:lnTo>
                <a:lnTo>
                  <a:pt x="287129" y="29209"/>
                </a:lnTo>
                <a:lnTo>
                  <a:pt x="299793" y="26669"/>
                </a:lnTo>
                <a:lnTo>
                  <a:pt x="313956" y="25399"/>
                </a:lnTo>
                <a:lnTo>
                  <a:pt x="371774" y="25399"/>
                </a:lnTo>
                <a:lnTo>
                  <a:pt x="363365" y="15239"/>
                </a:lnTo>
                <a:lnTo>
                  <a:pt x="352399" y="8889"/>
                </a:lnTo>
                <a:lnTo>
                  <a:pt x="342788" y="3809"/>
                </a:lnTo>
                <a:lnTo>
                  <a:pt x="333178" y="0"/>
                </a:lnTo>
                <a:close/>
              </a:path>
              <a:path w="596265" h="486410">
                <a:moveTo>
                  <a:pt x="371774" y="25399"/>
                </a:moveTo>
                <a:lnTo>
                  <a:pt x="321116" y="25399"/>
                </a:lnTo>
                <a:lnTo>
                  <a:pt x="327975" y="26669"/>
                </a:lnTo>
                <a:lnTo>
                  <a:pt x="334232" y="29209"/>
                </a:lnTo>
                <a:lnTo>
                  <a:pt x="365213" y="73659"/>
                </a:lnTo>
                <a:lnTo>
                  <a:pt x="377631" y="130809"/>
                </a:lnTo>
                <a:lnTo>
                  <a:pt x="373779" y="148589"/>
                </a:lnTo>
                <a:lnTo>
                  <a:pt x="368427" y="160019"/>
                </a:lnTo>
                <a:lnTo>
                  <a:pt x="362013" y="166369"/>
                </a:lnTo>
                <a:lnTo>
                  <a:pt x="362013" y="181609"/>
                </a:lnTo>
                <a:lnTo>
                  <a:pt x="365219" y="196849"/>
                </a:lnTo>
                <a:lnTo>
                  <a:pt x="366018" y="207009"/>
                </a:lnTo>
                <a:lnTo>
                  <a:pt x="365615" y="212089"/>
                </a:lnTo>
                <a:lnTo>
                  <a:pt x="365213" y="214629"/>
                </a:lnTo>
                <a:lnTo>
                  <a:pt x="362013" y="220979"/>
                </a:lnTo>
                <a:lnTo>
                  <a:pt x="358813" y="220979"/>
                </a:lnTo>
                <a:lnTo>
                  <a:pt x="350252" y="232409"/>
                </a:lnTo>
                <a:lnTo>
                  <a:pt x="340793" y="248919"/>
                </a:lnTo>
                <a:lnTo>
                  <a:pt x="333136" y="273049"/>
                </a:lnTo>
                <a:lnTo>
                  <a:pt x="329984" y="303529"/>
                </a:lnTo>
                <a:lnTo>
                  <a:pt x="336891" y="340359"/>
                </a:lnTo>
                <a:lnTo>
                  <a:pt x="354009" y="367029"/>
                </a:lnTo>
                <a:lnTo>
                  <a:pt x="375932" y="384809"/>
                </a:lnTo>
                <a:lnTo>
                  <a:pt x="397256" y="393699"/>
                </a:lnTo>
                <a:lnTo>
                  <a:pt x="422713" y="403859"/>
                </a:lnTo>
                <a:lnTo>
                  <a:pt x="444896" y="416559"/>
                </a:lnTo>
                <a:lnTo>
                  <a:pt x="461674" y="433069"/>
                </a:lnTo>
                <a:lnTo>
                  <a:pt x="470916" y="458469"/>
                </a:lnTo>
                <a:lnTo>
                  <a:pt x="496744" y="458469"/>
                </a:lnTo>
                <a:lnTo>
                  <a:pt x="463724" y="396239"/>
                </a:lnTo>
                <a:lnTo>
                  <a:pt x="403606" y="368299"/>
                </a:lnTo>
                <a:lnTo>
                  <a:pt x="396107" y="365759"/>
                </a:lnTo>
                <a:lnTo>
                  <a:pt x="379609" y="355599"/>
                </a:lnTo>
                <a:lnTo>
                  <a:pt x="363111" y="335279"/>
                </a:lnTo>
                <a:lnTo>
                  <a:pt x="355612" y="303529"/>
                </a:lnTo>
                <a:lnTo>
                  <a:pt x="358765" y="275589"/>
                </a:lnTo>
                <a:lnTo>
                  <a:pt x="366421" y="255269"/>
                </a:lnTo>
                <a:lnTo>
                  <a:pt x="375881" y="242569"/>
                </a:lnTo>
                <a:lnTo>
                  <a:pt x="384441" y="233679"/>
                </a:lnTo>
                <a:lnTo>
                  <a:pt x="386790" y="231139"/>
                </a:lnTo>
                <a:lnTo>
                  <a:pt x="391237" y="220979"/>
                </a:lnTo>
                <a:lnTo>
                  <a:pt x="393887" y="203199"/>
                </a:lnTo>
                <a:lnTo>
                  <a:pt x="390842" y="175259"/>
                </a:lnTo>
                <a:lnTo>
                  <a:pt x="400772" y="153669"/>
                </a:lnTo>
                <a:lnTo>
                  <a:pt x="405272" y="128269"/>
                </a:lnTo>
                <a:lnTo>
                  <a:pt x="402558" y="96519"/>
                </a:lnTo>
                <a:lnTo>
                  <a:pt x="390842" y="59689"/>
                </a:lnTo>
                <a:lnTo>
                  <a:pt x="381683" y="40639"/>
                </a:lnTo>
                <a:lnTo>
                  <a:pt x="372825" y="26669"/>
                </a:lnTo>
                <a:lnTo>
                  <a:pt x="371774" y="25399"/>
                </a:lnTo>
                <a:close/>
              </a:path>
              <a:path w="596265" h="486410">
                <a:moveTo>
                  <a:pt x="154579" y="53339"/>
                </a:moveTo>
                <a:lnTo>
                  <a:pt x="147370" y="53339"/>
                </a:lnTo>
                <a:lnTo>
                  <a:pt x="133152" y="54609"/>
                </a:lnTo>
                <a:lnTo>
                  <a:pt x="87847" y="71119"/>
                </a:lnTo>
                <a:lnTo>
                  <a:pt x="57670" y="114299"/>
                </a:lnTo>
                <a:lnTo>
                  <a:pt x="54214" y="135889"/>
                </a:lnTo>
                <a:lnTo>
                  <a:pt x="56465" y="156209"/>
                </a:lnTo>
                <a:lnTo>
                  <a:pt x="61719" y="173989"/>
                </a:lnTo>
                <a:lnTo>
                  <a:pt x="67271" y="189229"/>
                </a:lnTo>
                <a:lnTo>
                  <a:pt x="63723" y="210819"/>
                </a:lnTo>
                <a:lnTo>
                  <a:pt x="65278" y="226059"/>
                </a:lnTo>
                <a:lnTo>
                  <a:pt x="68632" y="233679"/>
                </a:lnTo>
                <a:lnTo>
                  <a:pt x="70484" y="236219"/>
                </a:lnTo>
                <a:lnTo>
                  <a:pt x="75687" y="242569"/>
                </a:lnTo>
                <a:lnTo>
                  <a:pt x="80892" y="252729"/>
                </a:lnTo>
                <a:lnTo>
                  <a:pt x="84897" y="269239"/>
                </a:lnTo>
                <a:lnTo>
                  <a:pt x="86499" y="290829"/>
                </a:lnTo>
                <a:lnTo>
                  <a:pt x="81995" y="314959"/>
                </a:lnTo>
                <a:lnTo>
                  <a:pt x="72085" y="327659"/>
                </a:lnTo>
                <a:lnTo>
                  <a:pt x="62175" y="335279"/>
                </a:lnTo>
                <a:lnTo>
                  <a:pt x="57670" y="336549"/>
                </a:lnTo>
                <a:lnTo>
                  <a:pt x="37847" y="345439"/>
                </a:lnTo>
                <a:lnTo>
                  <a:pt x="19224" y="360679"/>
                </a:lnTo>
                <a:lnTo>
                  <a:pt x="5407" y="383539"/>
                </a:lnTo>
                <a:lnTo>
                  <a:pt x="0" y="416559"/>
                </a:lnTo>
                <a:lnTo>
                  <a:pt x="0" y="433069"/>
                </a:lnTo>
                <a:lnTo>
                  <a:pt x="73685" y="433069"/>
                </a:lnTo>
                <a:lnTo>
                  <a:pt x="76135" y="425449"/>
                </a:lnTo>
                <a:lnTo>
                  <a:pt x="78887" y="417829"/>
                </a:lnTo>
                <a:lnTo>
                  <a:pt x="82241" y="410209"/>
                </a:lnTo>
                <a:lnTo>
                  <a:pt x="86499" y="403859"/>
                </a:lnTo>
                <a:lnTo>
                  <a:pt x="28828" y="403859"/>
                </a:lnTo>
                <a:lnTo>
                  <a:pt x="52260" y="367029"/>
                </a:lnTo>
                <a:lnTo>
                  <a:pt x="80192" y="355599"/>
                </a:lnTo>
                <a:lnTo>
                  <a:pt x="96910" y="341629"/>
                </a:lnTo>
                <a:lnTo>
                  <a:pt x="110023" y="321309"/>
                </a:lnTo>
                <a:lnTo>
                  <a:pt x="115328" y="290829"/>
                </a:lnTo>
                <a:lnTo>
                  <a:pt x="113176" y="264159"/>
                </a:lnTo>
                <a:lnTo>
                  <a:pt x="107719" y="243839"/>
                </a:lnTo>
                <a:lnTo>
                  <a:pt x="100460" y="229869"/>
                </a:lnTo>
                <a:lnTo>
                  <a:pt x="92900" y="220979"/>
                </a:lnTo>
                <a:lnTo>
                  <a:pt x="92900" y="217169"/>
                </a:lnTo>
                <a:lnTo>
                  <a:pt x="89700" y="210819"/>
                </a:lnTo>
                <a:lnTo>
                  <a:pt x="92900" y="195579"/>
                </a:lnTo>
                <a:lnTo>
                  <a:pt x="96113" y="189229"/>
                </a:lnTo>
                <a:lnTo>
                  <a:pt x="92900" y="181609"/>
                </a:lnTo>
                <a:lnTo>
                  <a:pt x="92900" y="175259"/>
                </a:lnTo>
                <a:lnTo>
                  <a:pt x="87798" y="166369"/>
                </a:lnTo>
                <a:lnTo>
                  <a:pt x="83294" y="153669"/>
                </a:lnTo>
                <a:lnTo>
                  <a:pt x="91407" y="107949"/>
                </a:lnTo>
                <a:lnTo>
                  <a:pt x="104019" y="93979"/>
                </a:lnTo>
                <a:lnTo>
                  <a:pt x="112128" y="88899"/>
                </a:lnTo>
                <a:lnTo>
                  <a:pt x="115328" y="88899"/>
                </a:lnTo>
                <a:lnTo>
                  <a:pt x="115328" y="86359"/>
                </a:lnTo>
                <a:lnTo>
                  <a:pt x="118541" y="86359"/>
                </a:lnTo>
                <a:lnTo>
                  <a:pt x="122594" y="85089"/>
                </a:lnTo>
                <a:lnTo>
                  <a:pt x="129351" y="82549"/>
                </a:lnTo>
                <a:lnTo>
                  <a:pt x="137910" y="80009"/>
                </a:lnTo>
                <a:lnTo>
                  <a:pt x="166585" y="80009"/>
                </a:lnTo>
                <a:lnTo>
                  <a:pt x="166585" y="73659"/>
                </a:lnTo>
                <a:lnTo>
                  <a:pt x="169799" y="69849"/>
                </a:lnTo>
                <a:lnTo>
                  <a:pt x="169799" y="63499"/>
                </a:lnTo>
                <a:lnTo>
                  <a:pt x="176199" y="57149"/>
                </a:lnTo>
                <a:lnTo>
                  <a:pt x="168991" y="54609"/>
                </a:lnTo>
                <a:lnTo>
                  <a:pt x="161785" y="54609"/>
                </a:lnTo>
                <a:lnTo>
                  <a:pt x="154579" y="53339"/>
                </a:lnTo>
                <a:close/>
              </a:path>
              <a:path w="596265" h="486410">
                <a:moveTo>
                  <a:pt x="514787" y="80009"/>
                </a:moveTo>
                <a:lnTo>
                  <a:pt x="456622" y="80009"/>
                </a:lnTo>
                <a:lnTo>
                  <a:pt x="466137" y="82549"/>
                </a:lnTo>
                <a:lnTo>
                  <a:pt x="473247" y="85089"/>
                </a:lnTo>
                <a:lnTo>
                  <a:pt x="477393" y="86359"/>
                </a:lnTo>
                <a:lnTo>
                  <a:pt x="480568" y="88899"/>
                </a:lnTo>
                <a:lnTo>
                  <a:pt x="489126" y="93979"/>
                </a:lnTo>
                <a:lnTo>
                  <a:pt x="496173" y="97789"/>
                </a:lnTo>
                <a:lnTo>
                  <a:pt x="502624" y="107949"/>
                </a:lnTo>
                <a:lnTo>
                  <a:pt x="509397" y="124459"/>
                </a:lnTo>
                <a:lnTo>
                  <a:pt x="513367" y="139699"/>
                </a:lnTo>
                <a:lnTo>
                  <a:pt x="512206" y="153669"/>
                </a:lnTo>
                <a:lnTo>
                  <a:pt x="508021" y="166369"/>
                </a:lnTo>
                <a:lnTo>
                  <a:pt x="502919" y="175259"/>
                </a:lnTo>
                <a:lnTo>
                  <a:pt x="499744" y="181609"/>
                </a:lnTo>
                <a:lnTo>
                  <a:pt x="499744" y="195579"/>
                </a:lnTo>
                <a:lnTo>
                  <a:pt x="502919" y="210819"/>
                </a:lnTo>
                <a:lnTo>
                  <a:pt x="502919" y="220979"/>
                </a:lnTo>
                <a:lnTo>
                  <a:pt x="499744" y="220979"/>
                </a:lnTo>
                <a:lnTo>
                  <a:pt x="494069" y="229869"/>
                </a:lnTo>
                <a:lnTo>
                  <a:pt x="487775" y="243839"/>
                </a:lnTo>
                <a:lnTo>
                  <a:pt x="482671" y="264159"/>
                </a:lnTo>
                <a:lnTo>
                  <a:pt x="480568" y="290829"/>
                </a:lnTo>
                <a:lnTo>
                  <a:pt x="485818" y="321309"/>
                </a:lnTo>
                <a:lnTo>
                  <a:pt x="498570" y="342899"/>
                </a:lnTo>
                <a:lnTo>
                  <a:pt x="514322" y="355599"/>
                </a:lnTo>
                <a:lnTo>
                  <a:pt x="528574" y="361949"/>
                </a:lnTo>
                <a:lnTo>
                  <a:pt x="542284" y="367029"/>
                </a:lnTo>
                <a:lnTo>
                  <a:pt x="553862" y="375919"/>
                </a:lnTo>
                <a:lnTo>
                  <a:pt x="562417" y="387349"/>
                </a:lnTo>
                <a:lnTo>
                  <a:pt x="567055" y="403859"/>
                </a:lnTo>
                <a:lnTo>
                  <a:pt x="509397" y="403859"/>
                </a:lnTo>
                <a:lnTo>
                  <a:pt x="512294" y="410209"/>
                </a:lnTo>
                <a:lnTo>
                  <a:pt x="519326" y="425449"/>
                </a:lnTo>
                <a:lnTo>
                  <a:pt x="522224" y="433069"/>
                </a:lnTo>
                <a:lnTo>
                  <a:pt x="595884" y="433069"/>
                </a:lnTo>
                <a:lnTo>
                  <a:pt x="595884" y="416559"/>
                </a:lnTo>
                <a:lnTo>
                  <a:pt x="590036" y="383539"/>
                </a:lnTo>
                <a:lnTo>
                  <a:pt x="575484" y="360679"/>
                </a:lnTo>
                <a:lnTo>
                  <a:pt x="556718" y="345439"/>
                </a:lnTo>
                <a:lnTo>
                  <a:pt x="538226" y="336549"/>
                </a:lnTo>
                <a:lnTo>
                  <a:pt x="533225" y="335279"/>
                </a:lnTo>
                <a:lnTo>
                  <a:pt x="522224" y="327659"/>
                </a:lnTo>
                <a:lnTo>
                  <a:pt x="511222" y="314959"/>
                </a:lnTo>
                <a:lnTo>
                  <a:pt x="506222" y="290829"/>
                </a:lnTo>
                <a:lnTo>
                  <a:pt x="507811" y="269239"/>
                </a:lnTo>
                <a:lnTo>
                  <a:pt x="511794" y="252729"/>
                </a:lnTo>
                <a:lnTo>
                  <a:pt x="516991" y="242569"/>
                </a:lnTo>
                <a:lnTo>
                  <a:pt x="522224" y="236219"/>
                </a:lnTo>
                <a:lnTo>
                  <a:pt x="524077" y="233679"/>
                </a:lnTo>
                <a:lnTo>
                  <a:pt x="527431" y="226059"/>
                </a:lnTo>
                <a:lnTo>
                  <a:pt x="528974" y="210819"/>
                </a:lnTo>
                <a:lnTo>
                  <a:pt x="525399" y="189229"/>
                </a:lnTo>
                <a:lnTo>
                  <a:pt x="532782" y="173989"/>
                </a:lnTo>
                <a:lnTo>
                  <a:pt x="538654" y="156209"/>
                </a:lnTo>
                <a:lnTo>
                  <a:pt x="540311" y="135889"/>
                </a:lnTo>
                <a:lnTo>
                  <a:pt x="535051" y="114299"/>
                </a:lnTo>
                <a:lnTo>
                  <a:pt x="525778" y="95249"/>
                </a:lnTo>
                <a:lnTo>
                  <a:pt x="516207" y="81279"/>
                </a:lnTo>
                <a:lnTo>
                  <a:pt x="514787" y="80009"/>
                </a:lnTo>
                <a:close/>
              </a:path>
              <a:path w="596265" h="486410">
                <a:moveTo>
                  <a:pt x="166585" y="80009"/>
                </a:moveTo>
                <a:lnTo>
                  <a:pt x="160185" y="80009"/>
                </a:lnTo>
                <a:lnTo>
                  <a:pt x="166585" y="82549"/>
                </a:lnTo>
                <a:lnTo>
                  <a:pt x="166585" y="80009"/>
                </a:lnTo>
                <a:close/>
              </a:path>
              <a:path w="596265" h="486410">
                <a:moveTo>
                  <a:pt x="445262" y="53339"/>
                </a:moveTo>
                <a:lnTo>
                  <a:pt x="438148" y="53339"/>
                </a:lnTo>
                <a:lnTo>
                  <a:pt x="431307" y="54609"/>
                </a:lnTo>
                <a:lnTo>
                  <a:pt x="425063" y="54609"/>
                </a:lnTo>
                <a:lnTo>
                  <a:pt x="419734" y="57149"/>
                </a:lnTo>
                <a:lnTo>
                  <a:pt x="422066" y="64769"/>
                </a:lnTo>
                <a:lnTo>
                  <a:pt x="424100" y="71119"/>
                </a:lnTo>
                <a:lnTo>
                  <a:pt x="425539" y="77469"/>
                </a:lnTo>
                <a:lnTo>
                  <a:pt x="426084" y="82549"/>
                </a:lnTo>
                <a:lnTo>
                  <a:pt x="429259" y="82549"/>
                </a:lnTo>
                <a:lnTo>
                  <a:pt x="432434" y="80009"/>
                </a:lnTo>
                <a:lnTo>
                  <a:pt x="514787" y="80009"/>
                </a:lnTo>
                <a:lnTo>
                  <a:pt x="504850" y="71119"/>
                </a:lnTo>
                <a:lnTo>
                  <a:pt x="490219" y="63499"/>
                </a:lnTo>
                <a:lnTo>
                  <a:pt x="472551" y="57149"/>
                </a:lnTo>
                <a:lnTo>
                  <a:pt x="459519" y="54609"/>
                </a:lnTo>
                <a:lnTo>
                  <a:pt x="445262" y="53339"/>
                </a:lnTo>
                <a:close/>
              </a:path>
            </a:pathLst>
          </a:custGeom>
          <a:solidFill>
            <a:srgbClr val="2A85A0"/>
          </a:solidFill>
        </p:spPr>
        <p:txBody>
          <a:bodyPr lIns="0" tIns="0" rIns="0" bIns="0"/>
          <a:lstStyle/>
          <a:p>
            <a:pPr eaLnBrk="1" fontAlgn="auto" hangingPunct="1">
              <a:spcBef>
                <a:spcPts val="0"/>
              </a:spcBef>
              <a:spcAft>
                <a:spcPts val="0"/>
              </a:spcAft>
              <a:defRPr/>
            </a:pPr>
            <a:endParaRPr sz="1588" dirty="0">
              <a:solidFill>
                <a:schemeClr val="tx1">
                  <a:lumMod val="75000"/>
                  <a:lumOff val="25000"/>
                </a:schemeClr>
              </a:solidFill>
              <a:latin typeface="+mn-lt"/>
            </a:endParaRPr>
          </a:p>
        </p:txBody>
      </p:sp>
      <p:sp>
        <p:nvSpPr>
          <p:cNvPr id="20" name="Rectangle: Rounded Corners 19">
            <a:extLst>
              <a:ext uri="{FF2B5EF4-FFF2-40B4-BE49-F238E27FC236}">
                <a16:creationId xmlns:a16="http://schemas.microsoft.com/office/drawing/2014/main" id="{795AA6C0-90C9-40FB-811D-126DA7171AFF}"/>
              </a:ext>
            </a:extLst>
          </p:cNvPr>
          <p:cNvSpPr/>
          <p:nvPr/>
        </p:nvSpPr>
        <p:spPr>
          <a:xfrm>
            <a:off x="668338" y="4876800"/>
            <a:ext cx="3989387" cy="941388"/>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pic>
        <p:nvPicPr>
          <p:cNvPr id="52232" name="Picture 3">
            <a:hlinkClick r:id="rId2"/>
            <a:extLst>
              <a:ext uri="{FF2B5EF4-FFF2-40B4-BE49-F238E27FC236}">
                <a16:creationId xmlns:a16="http://schemas.microsoft.com/office/drawing/2014/main" id="{D36EF34A-3E09-4872-93B9-5D2FD0634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3" y="377825"/>
            <a:ext cx="3227387"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D7FA7E23-5040-4682-8108-74B82BF6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7918" r="18970" b="53838"/>
          <a:stretch>
            <a:fillRect/>
          </a:stretch>
        </p:blipFill>
        <p:spPr bwMode="auto">
          <a:xfrm>
            <a:off x="7159625" y="1287463"/>
            <a:ext cx="3444875" cy="4276725"/>
          </a:xfrm>
          <a:prstGeom prst="rect">
            <a:avLst/>
          </a:prstGeom>
          <a:noFill/>
          <a:ln>
            <a:noFill/>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object 5">
            <a:extLst>
              <a:ext uri="{FF2B5EF4-FFF2-40B4-BE49-F238E27FC236}">
                <a16:creationId xmlns:a16="http://schemas.microsoft.com/office/drawing/2014/main" id="{88CAD528-154F-4873-BC90-FC34D6C1EFE4}"/>
              </a:ext>
            </a:extLst>
          </p:cNvPr>
          <p:cNvSpPr txBox="1">
            <a:spLocks noChangeArrowheads="1"/>
          </p:cNvSpPr>
          <p:nvPr/>
        </p:nvSpPr>
        <p:spPr bwMode="auto">
          <a:xfrm>
            <a:off x="623888" y="1720850"/>
            <a:ext cx="380841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b="1">
                <a:cs typeface="Arial" panose="020B0604020202020204" pitchFamily="34" charset="0"/>
              </a:rPr>
              <a:t>The leading resource for news and topics  relevant to healthcare security.</a:t>
            </a:r>
            <a:endParaRPr lang="en-US" altLang="en-US" sz="1400">
              <a:cs typeface="Arial" panose="020B0604020202020204" pitchFamily="34" charset="0"/>
            </a:endParaRPr>
          </a:p>
        </p:txBody>
      </p:sp>
      <p:sp>
        <p:nvSpPr>
          <p:cNvPr id="53251" name="object 6">
            <a:extLst>
              <a:ext uri="{FF2B5EF4-FFF2-40B4-BE49-F238E27FC236}">
                <a16:creationId xmlns:a16="http://schemas.microsoft.com/office/drawing/2014/main" id="{5CF1C181-E746-4DE5-9563-D370A563A291}"/>
              </a:ext>
            </a:extLst>
          </p:cNvPr>
          <p:cNvSpPr txBox="1">
            <a:spLocks noChangeArrowheads="1"/>
          </p:cNvSpPr>
          <p:nvPr/>
        </p:nvSpPr>
        <p:spPr bwMode="auto">
          <a:xfrm>
            <a:off x="650875" y="2932113"/>
            <a:ext cx="1931988"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613"/>
              </a:spcBef>
              <a:buFontTx/>
              <a:buChar char="•"/>
            </a:pPr>
            <a:r>
              <a:rPr lang="en-US" altLang="en-US" sz="1200">
                <a:cs typeface="Arial" panose="020B0604020202020204" pitchFamily="34" charset="0"/>
              </a:rPr>
              <a:t>Business Associates, BAAs</a:t>
            </a:r>
          </a:p>
          <a:p>
            <a:pPr eaLnBrk="1" hangingPunct="1">
              <a:lnSpc>
                <a:spcPct val="100000"/>
              </a:lnSpc>
              <a:spcBef>
                <a:spcPts val="613"/>
              </a:spcBef>
              <a:buFontTx/>
              <a:buChar char="•"/>
            </a:pPr>
            <a:r>
              <a:rPr lang="en-US" altLang="en-US" sz="1200">
                <a:cs typeface="Arial" panose="020B0604020202020204" pitchFamily="34" charset="0"/>
              </a:rPr>
              <a:t>HIPAA Violations</a:t>
            </a:r>
          </a:p>
          <a:p>
            <a:pPr eaLnBrk="1" hangingPunct="1">
              <a:lnSpc>
                <a:spcPct val="100000"/>
              </a:lnSpc>
              <a:spcBef>
                <a:spcPts val="613"/>
              </a:spcBef>
              <a:buFontTx/>
              <a:buChar char="•"/>
            </a:pPr>
            <a:r>
              <a:rPr lang="en-US" altLang="en-US" sz="1200">
                <a:cs typeface="Arial" panose="020B0604020202020204" pitchFamily="34" charset="0"/>
              </a:rPr>
              <a:t>HIPAA Technical Safeguards</a:t>
            </a:r>
          </a:p>
          <a:p>
            <a:pPr eaLnBrk="1" hangingPunct="1">
              <a:lnSpc>
                <a:spcPct val="100000"/>
              </a:lnSpc>
              <a:spcBef>
                <a:spcPts val="613"/>
              </a:spcBef>
              <a:buFontTx/>
              <a:buChar char="•"/>
            </a:pPr>
            <a:r>
              <a:rPr lang="en-US" altLang="en-US" sz="1200">
                <a:cs typeface="Arial" panose="020B0604020202020204" pitchFamily="34" charset="0"/>
              </a:rPr>
              <a:t>Cybersecurity</a:t>
            </a:r>
          </a:p>
          <a:p>
            <a:pPr eaLnBrk="1" hangingPunct="1">
              <a:lnSpc>
                <a:spcPct val="100000"/>
              </a:lnSpc>
              <a:spcBef>
                <a:spcPts val="613"/>
              </a:spcBef>
              <a:buFontTx/>
              <a:buChar char="•"/>
            </a:pPr>
            <a:r>
              <a:rPr lang="en-US" altLang="en-US" sz="1200">
                <a:cs typeface="Arial" panose="020B0604020202020204" pitchFamily="34" charset="0"/>
              </a:rPr>
              <a:t>Health Data Breaches</a:t>
            </a:r>
          </a:p>
          <a:p>
            <a:pPr eaLnBrk="1" hangingPunct="1">
              <a:lnSpc>
                <a:spcPct val="100000"/>
              </a:lnSpc>
              <a:spcBef>
                <a:spcPts val="613"/>
              </a:spcBef>
              <a:buFontTx/>
              <a:buChar char="•"/>
            </a:pPr>
            <a:r>
              <a:rPr lang="en-US" altLang="en-US" sz="1200">
                <a:cs typeface="Arial" panose="020B0604020202020204" pitchFamily="34" charset="0"/>
              </a:rPr>
              <a:t>HIPAA Compliance</a:t>
            </a:r>
          </a:p>
        </p:txBody>
      </p:sp>
      <p:sp>
        <p:nvSpPr>
          <p:cNvPr id="7" name="object 7">
            <a:extLst>
              <a:ext uri="{FF2B5EF4-FFF2-40B4-BE49-F238E27FC236}">
                <a16:creationId xmlns:a16="http://schemas.microsoft.com/office/drawing/2014/main" id="{C2B4EA45-1868-314C-9EF7-E6E9906E097A}"/>
              </a:ext>
            </a:extLst>
          </p:cNvPr>
          <p:cNvSpPr txBox="1"/>
          <p:nvPr/>
        </p:nvSpPr>
        <p:spPr>
          <a:xfrm>
            <a:off x="623888" y="2574925"/>
            <a:ext cx="1352550" cy="228600"/>
          </a:xfrm>
          <a:prstGeom prst="rect">
            <a:avLst/>
          </a:prstGeom>
        </p:spPr>
        <p:txBody>
          <a:bodyPr lIns="0" tIns="10646" rIns="0" bIns="0">
            <a:spAutoFit/>
          </a:bodyPr>
          <a:lstStyle/>
          <a:p>
            <a:pPr marL="11206" eaLnBrk="1" fontAlgn="auto" hangingPunct="1">
              <a:spcBef>
                <a:spcPts val="84"/>
              </a:spcBef>
              <a:spcAft>
                <a:spcPts val="0"/>
              </a:spcAft>
              <a:defRPr/>
            </a:pPr>
            <a:r>
              <a:rPr sz="1412" b="1" spc="-9" dirty="0">
                <a:latin typeface="Arial"/>
                <a:cs typeface="Arial"/>
              </a:rPr>
              <a:t>Covered</a:t>
            </a:r>
            <a:r>
              <a:rPr sz="1412" b="1" spc="-22" dirty="0">
                <a:latin typeface="Arial"/>
                <a:cs typeface="Arial"/>
              </a:rPr>
              <a:t> Topics</a:t>
            </a:r>
            <a:endParaRPr sz="1412" dirty="0">
              <a:latin typeface="Arial"/>
              <a:cs typeface="Arial"/>
            </a:endParaRPr>
          </a:p>
        </p:txBody>
      </p:sp>
      <p:sp>
        <p:nvSpPr>
          <p:cNvPr id="53253" name="object 8">
            <a:extLst>
              <a:ext uri="{FF2B5EF4-FFF2-40B4-BE49-F238E27FC236}">
                <a16:creationId xmlns:a16="http://schemas.microsoft.com/office/drawing/2014/main" id="{7960B8C1-D6C3-4B87-B978-0F9CF099AEFC}"/>
              </a:ext>
            </a:extLst>
          </p:cNvPr>
          <p:cNvSpPr txBox="1">
            <a:spLocks noChangeArrowheads="1"/>
          </p:cNvSpPr>
          <p:nvPr/>
        </p:nvSpPr>
        <p:spPr bwMode="auto">
          <a:xfrm>
            <a:off x="2776538" y="2865438"/>
            <a:ext cx="178435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8441"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613"/>
              </a:spcBef>
              <a:buFontTx/>
              <a:buChar char="•"/>
            </a:pPr>
            <a:r>
              <a:rPr lang="en-US" altLang="en-US" sz="1200">
                <a:cs typeface="Arial" panose="020B0604020202020204" pitchFamily="34" charset="0"/>
              </a:rPr>
              <a:t>CIOs</a:t>
            </a:r>
          </a:p>
          <a:p>
            <a:pPr eaLnBrk="1" hangingPunct="1">
              <a:lnSpc>
                <a:spcPct val="100000"/>
              </a:lnSpc>
              <a:spcBef>
                <a:spcPts val="525"/>
              </a:spcBef>
              <a:buFontTx/>
              <a:buChar char="•"/>
            </a:pPr>
            <a:r>
              <a:rPr lang="en-US" altLang="en-US" sz="1200">
                <a:cs typeface="Arial" panose="020B0604020202020204" pitchFamily="34" charset="0"/>
              </a:rPr>
              <a:t>Health Information  Managers</a:t>
            </a:r>
          </a:p>
          <a:p>
            <a:pPr eaLnBrk="1" hangingPunct="1">
              <a:lnSpc>
                <a:spcPct val="100000"/>
              </a:lnSpc>
              <a:spcBef>
                <a:spcPts val="525"/>
              </a:spcBef>
              <a:buFontTx/>
              <a:buChar char="•"/>
            </a:pPr>
            <a:r>
              <a:rPr lang="en-US" altLang="en-US" sz="1200">
                <a:cs typeface="Arial" panose="020B0604020202020204" pitchFamily="34" charset="0"/>
              </a:rPr>
              <a:t>CTOs</a:t>
            </a:r>
          </a:p>
          <a:p>
            <a:pPr eaLnBrk="1" hangingPunct="1">
              <a:lnSpc>
                <a:spcPct val="100000"/>
              </a:lnSpc>
              <a:spcBef>
                <a:spcPts val="525"/>
              </a:spcBef>
              <a:buFontTx/>
              <a:buChar char="•"/>
            </a:pPr>
            <a:r>
              <a:rPr lang="en-US" altLang="en-US" sz="1200">
                <a:cs typeface="Arial" panose="020B0604020202020204" pitchFamily="34" charset="0"/>
              </a:rPr>
              <a:t>Chief IT Directors</a:t>
            </a:r>
          </a:p>
          <a:p>
            <a:pPr eaLnBrk="1" hangingPunct="1">
              <a:lnSpc>
                <a:spcPct val="100000"/>
              </a:lnSpc>
              <a:spcBef>
                <a:spcPts val="525"/>
              </a:spcBef>
              <a:buFontTx/>
              <a:buChar char="•"/>
            </a:pPr>
            <a:r>
              <a:rPr lang="en-US" altLang="en-US" sz="1200">
                <a:cs typeface="Arial" panose="020B0604020202020204" pitchFamily="34" charset="0"/>
              </a:rPr>
              <a:t>Compliance Officers</a:t>
            </a:r>
          </a:p>
          <a:p>
            <a:pPr eaLnBrk="1" hangingPunct="1">
              <a:lnSpc>
                <a:spcPct val="100000"/>
              </a:lnSpc>
              <a:spcBef>
                <a:spcPts val="525"/>
              </a:spcBef>
              <a:buFontTx/>
              <a:buChar char="•"/>
            </a:pPr>
            <a:r>
              <a:rPr lang="en-US" altLang="en-US" sz="1200">
                <a:cs typeface="Arial" panose="020B0604020202020204" pitchFamily="34" charset="0"/>
              </a:rPr>
              <a:t>Hospital Administrators</a:t>
            </a:r>
          </a:p>
        </p:txBody>
      </p:sp>
      <p:sp>
        <p:nvSpPr>
          <p:cNvPr id="9" name="object 9">
            <a:extLst>
              <a:ext uri="{FF2B5EF4-FFF2-40B4-BE49-F238E27FC236}">
                <a16:creationId xmlns:a16="http://schemas.microsoft.com/office/drawing/2014/main" id="{A5BFC1D2-03D4-8D43-B8D2-2B355287C427}"/>
              </a:ext>
            </a:extLst>
          </p:cNvPr>
          <p:cNvSpPr txBox="1"/>
          <p:nvPr/>
        </p:nvSpPr>
        <p:spPr>
          <a:xfrm>
            <a:off x="2751138" y="2574925"/>
            <a:ext cx="1601787" cy="228600"/>
          </a:xfrm>
          <a:prstGeom prst="rect">
            <a:avLst/>
          </a:prstGeom>
        </p:spPr>
        <p:txBody>
          <a:bodyPr lIns="0" tIns="10646" rIns="0" bIns="0">
            <a:spAutoFit/>
          </a:bodyPr>
          <a:lstStyle/>
          <a:p>
            <a:pPr marL="11206" eaLnBrk="1" fontAlgn="auto" hangingPunct="1">
              <a:spcBef>
                <a:spcPts val="84"/>
              </a:spcBef>
              <a:spcAft>
                <a:spcPts val="0"/>
              </a:spcAft>
              <a:defRPr/>
            </a:pPr>
            <a:r>
              <a:rPr sz="1412" b="1" spc="-9" dirty="0">
                <a:latin typeface="Arial"/>
                <a:cs typeface="Arial"/>
              </a:rPr>
              <a:t>Audience</a:t>
            </a:r>
            <a:r>
              <a:rPr sz="1412" b="1" spc="-13" dirty="0">
                <a:latin typeface="Arial"/>
                <a:cs typeface="Arial"/>
              </a:rPr>
              <a:t> </a:t>
            </a:r>
            <a:r>
              <a:rPr sz="1412" b="1" spc="-4" dirty="0">
                <a:latin typeface="Arial"/>
                <a:cs typeface="Arial"/>
              </a:rPr>
              <a:t>Includes</a:t>
            </a:r>
            <a:endParaRPr sz="1412" dirty="0">
              <a:latin typeface="Arial"/>
              <a:cs typeface="Arial"/>
            </a:endParaRPr>
          </a:p>
        </p:txBody>
      </p:sp>
      <p:sp>
        <p:nvSpPr>
          <p:cNvPr id="10" name="object 10">
            <a:extLst>
              <a:ext uri="{FF2B5EF4-FFF2-40B4-BE49-F238E27FC236}">
                <a16:creationId xmlns:a16="http://schemas.microsoft.com/office/drawing/2014/main" id="{26909501-5EA5-EF47-98F1-22EF4A473A95}"/>
              </a:ext>
            </a:extLst>
          </p:cNvPr>
          <p:cNvSpPr txBox="1"/>
          <p:nvPr/>
        </p:nvSpPr>
        <p:spPr>
          <a:xfrm>
            <a:off x="1598613" y="5064125"/>
            <a:ext cx="2820987" cy="909638"/>
          </a:xfrm>
          <a:prstGeom prst="rect">
            <a:avLst/>
          </a:prstGeom>
        </p:spPr>
        <p:txBody>
          <a:bodyPr lIns="0" tIns="10646" rIns="0" bIns="0">
            <a:spAutoFit/>
          </a:bodyPr>
          <a:lstStyle/>
          <a:p>
            <a:pPr marL="11206" eaLnBrk="1" fontAlgn="auto" hangingPunct="1">
              <a:spcBef>
                <a:spcPts val="84"/>
              </a:spcBef>
              <a:spcAft>
                <a:spcPts val="0"/>
              </a:spcAft>
              <a:defRPr/>
            </a:pPr>
            <a:r>
              <a:rPr lang="en-US" sz="1412" b="1" spc="-9" dirty="0">
                <a:latin typeface="Arial"/>
                <a:cs typeface="Arial"/>
              </a:rPr>
              <a:t>185</a:t>
            </a:r>
            <a:r>
              <a:rPr sz="1412" b="1" spc="-9" dirty="0">
                <a:latin typeface="Arial"/>
                <a:cs typeface="Arial"/>
              </a:rPr>
              <a:t>,000</a:t>
            </a:r>
            <a:r>
              <a:rPr lang="en-US" sz="1412" b="1" spc="-9" dirty="0">
                <a:latin typeface="Arial"/>
                <a:cs typeface="Arial"/>
              </a:rPr>
              <a:t>+</a:t>
            </a:r>
            <a:r>
              <a:rPr sz="1412" b="1" spc="-9" dirty="0">
                <a:latin typeface="Arial"/>
                <a:cs typeface="Arial"/>
              </a:rPr>
              <a:t> </a:t>
            </a:r>
            <a:r>
              <a:rPr lang="en-US" sz="1412" b="1" spc="-9" dirty="0">
                <a:latin typeface="Arial"/>
                <a:cs typeface="Arial"/>
              </a:rPr>
              <a:t>monthly </a:t>
            </a:r>
            <a:r>
              <a:rPr sz="1412" b="1" spc="-4" dirty="0">
                <a:latin typeface="Arial"/>
                <a:cs typeface="Arial"/>
              </a:rPr>
              <a:t>page views</a:t>
            </a:r>
            <a:r>
              <a:rPr sz="1412" b="1" spc="66" dirty="0">
                <a:latin typeface="Arial"/>
                <a:cs typeface="Arial"/>
              </a:rPr>
              <a:t> </a:t>
            </a:r>
            <a:endParaRPr sz="1412" dirty="0">
              <a:latin typeface="Arial"/>
              <a:cs typeface="Arial"/>
            </a:endParaRPr>
          </a:p>
          <a:p>
            <a:pPr marL="11206" eaLnBrk="1" fontAlgn="auto" hangingPunct="1">
              <a:spcBef>
                <a:spcPts val="4"/>
              </a:spcBef>
              <a:spcAft>
                <a:spcPts val="0"/>
              </a:spcAft>
              <a:defRPr/>
            </a:pPr>
            <a:r>
              <a:rPr lang="en-US" sz="1412" b="1" spc="-4" dirty="0">
                <a:latin typeface="Arial"/>
                <a:cs typeface="Arial"/>
              </a:rPr>
              <a:t>45</a:t>
            </a:r>
            <a:r>
              <a:rPr sz="1412" b="1" spc="-4" dirty="0">
                <a:latin typeface="Arial"/>
                <a:cs typeface="Arial"/>
              </a:rPr>
              <a:t>,000 </a:t>
            </a:r>
            <a:r>
              <a:rPr sz="1412" b="1" spc="-9" dirty="0">
                <a:latin typeface="Arial"/>
                <a:cs typeface="Arial"/>
              </a:rPr>
              <a:t>unique visitors</a:t>
            </a:r>
            <a:r>
              <a:rPr lang="en-US" sz="1412" b="1" spc="-9" dirty="0">
                <a:latin typeface="Arial"/>
                <a:cs typeface="Arial"/>
              </a:rPr>
              <a:t>/</a:t>
            </a:r>
            <a:r>
              <a:rPr sz="1412" b="1" spc="-9" dirty="0">
                <a:latin typeface="Arial"/>
                <a:cs typeface="Arial"/>
              </a:rPr>
              <a:t>month</a:t>
            </a:r>
            <a:endParaRPr lang="en-US" sz="1412" b="1" spc="-9" dirty="0">
              <a:latin typeface="Arial"/>
              <a:cs typeface="Arial"/>
            </a:endParaRPr>
          </a:p>
          <a:p>
            <a:pPr marL="11206" eaLnBrk="1" fontAlgn="auto" hangingPunct="1">
              <a:spcBef>
                <a:spcPts val="4"/>
              </a:spcBef>
              <a:spcAft>
                <a:spcPts val="0"/>
              </a:spcAft>
              <a:defRPr/>
            </a:pPr>
            <a:r>
              <a:rPr lang="en-US" sz="1412" b="1" spc="-9" dirty="0">
                <a:latin typeface="Arial"/>
                <a:cs typeface="Arial"/>
              </a:rPr>
              <a:t>44,000 newsletter subscribers</a:t>
            </a:r>
          </a:p>
          <a:p>
            <a:pPr marL="11206" eaLnBrk="1" fontAlgn="auto" hangingPunct="1">
              <a:spcBef>
                <a:spcPts val="4"/>
              </a:spcBef>
              <a:spcAft>
                <a:spcPts val="0"/>
              </a:spcAft>
              <a:defRPr/>
            </a:pPr>
            <a:r>
              <a:rPr lang="en-US" sz="800" b="1" spc="-9" dirty="0">
                <a:latin typeface="Arial"/>
                <a:cs typeface="Arial"/>
              </a:rPr>
              <a:t>*stats as of Aug 2019</a:t>
            </a:r>
            <a:endParaRPr lang="en-US" sz="800" dirty="0">
              <a:latin typeface="Arial"/>
              <a:cs typeface="Arial"/>
            </a:endParaRPr>
          </a:p>
          <a:p>
            <a:pPr marL="11206" eaLnBrk="1" fontAlgn="auto" hangingPunct="1">
              <a:spcBef>
                <a:spcPts val="4"/>
              </a:spcBef>
              <a:spcAft>
                <a:spcPts val="0"/>
              </a:spcAft>
              <a:defRPr/>
            </a:pPr>
            <a:endParaRPr sz="800" dirty="0">
              <a:latin typeface="Arial"/>
              <a:cs typeface="Arial"/>
            </a:endParaRPr>
          </a:p>
        </p:txBody>
      </p:sp>
      <p:sp>
        <p:nvSpPr>
          <p:cNvPr id="11" name="object 11">
            <a:extLst>
              <a:ext uri="{FF2B5EF4-FFF2-40B4-BE49-F238E27FC236}">
                <a16:creationId xmlns:a16="http://schemas.microsoft.com/office/drawing/2014/main" id="{F322DBB2-67B2-B842-B86B-360C08342BF4}"/>
              </a:ext>
            </a:extLst>
          </p:cNvPr>
          <p:cNvSpPr/>
          <p:nvPr/>
        </p:nvSpPr>
        <p:spPr>
          <a:xfrm>
            <a:off x="774700" y="5186363"/>
            <a:ext cx="527050" cy="428625"/>
          </a:xfrm>
          <a:custGeom>
            <a:avLst/>
            <a:gdLst/>
            <a:ahLst/>
            <a:cxnLst/>
            <a:rect l="l" t="t" r="r" b="b"/>
            <a:pathLst>
              <a:path w="596265" h="486410">
                <a:moveTo>
                  <a:pt x="333178" y="0"/>
                </a:moveTo>
                <a:lnTo>
                  <a:pt x="295485" y="0"/>
                </a:lnTo>
                <a:lnTo>
                  <a:pt x="279117" y="3809"/>
                </a:lnTo>
                <a:lnTo>
                  <a:pt x="238227" y="22859"/>
                </a:lnTo>
                <a:lnTo>
                  <a:pt x="208090" y="53339"/>
                </a:lnTo>
                <a:lnTo>
                  <a:pt x="189266" y="106679"/>
                </a:lnTo>
                <a:lnTo>
                  <a:pt x="191819" y="132079"/>
                </a:lnTo>
                <a:lnTo>
                  <a:pt x="198579" y="154939"/>
                </a:lnTo>
                <a:lnTo>
                  <a:pt x="205041" y="172719"/>
                </a:lnTo>
                <a:lnTo>
                  <a:pt x="201985" y="200659"/>
                </a:lnTo>
                <a:lnTo>
                  <a:pt x="204636" y="219709"/>
                </a:lnTo>
                <a:lnTo>
                  <a:pt x="209090" y="229869"/>
                </a:lnTo>
                <a:lnTo>
                  <a:pt x="211442" y="233679"/>
                </a:lnTo>
                <a:lnTo>
                  <a:pt x="218152" y="242569"/>
                </a:lnTo>
                <a:lnTo>
                  <a:pt x="226661" y="255269"/>
                </a:lnTo>
                <a:lnTo>
                  <a:pt x="233968" y="275589"/>
                </a:lnTo>
                <a:lnTo>
                  <a:pt x="237070" y="303529"/>
                </a:lnTo>
                <a:lnTo>
                  <a:pt x="229562" y="335279"/>
                </a:lnTo>
                <a:lnTo>
                  <a:pt x="213042" y="355599"/>
                </a:lnTo>
                <a:lnTo>
                  <a:pt x="196522" y="365759"/>
                </a:lnTo>
                <a:lnTo>
                  <a:pt x="161834" y="378459"/>
                </a:lnTo>
                <a:lnTo>
                  <a:pt x="130146" y="396239"/>
                </a:lnTo>
                <a:lnTo>
                  <a:pt x="103864" y="426719"/>
                </a:lnTo>
                <a:lnTo>
                  <a:pt x="92900" y="471169"/>
                </a:lnTo>
                <a:lnTo>
                  <a:pt x="92900" y="486409"/>
                </a:lnTo>
                <a:lnTo>
                  <a:pt x="499744" y="486409"/>
                </a:lnTo>
                <a:lnTo>
                  <a:pt x="499744" y="471169"/>
                </a:lnTo>
                <a:lnTo>
                  <a:pt x="496744" y="458469"/>
                </a:lnTo>
                <a:lnTo>
                  <a:pt x="121742" y="458469"/>
                </a:lnTo>
                <a:lnTo>
                  <a:pt x="131449" y="433069"/>
                </a:lnTo>
                <a:lnTo>
                  <a:pt x="148969" y="416559"/>
                </a:lnTo>
                <a:lnTo>
                  <a:pt x="171296" y="403859"/>
                </a:lnTo>
                <a:lnTo>
                  <a:pt x="195427" y="393699"/>
                </a:lnTo>
                <a:lnTo>
                  <a:pt x="198628" y="393699"/>
                </a:lnTo>
                <a:lnTo>
                  <a:pt x="218601" y="384809"/>
                </a:lnTo>
                <a:lnTo>
                  <a:pt x="240674" y="367029"/>
                </a:lnTo>
                <a:lnTo>
                  <a:pt x="258542" y="340359"/>
                </a:lnTo>
                <a:lnTo>
                  <a:pt x="265899" y="303529"/>
                </a:lnTo>
                <a:lnTo>
                  <a:pt x="262697" y="273049"/>
                </a:lnTo>
                <a:lnTo>
                  <a:pt x="254690" y="248919"/>
                </a:lnTo>
                <a:lnTo>
                  <a:pt x="244281" y="232409"/>
                </a:lnTo>
                <a:lnTo>
                  <a:pt x="233870" y="220979"/>
                </a:lnTo>
                <a:lnTo>
                  <a:pt x="230670" y="217169"/>
                </a:lnTo>
                <a:lnTo>
                  <a:pt x="230268" y="213359"/>
                </a:lnTo>
                <a:lnTo>
                  <a:pt x="229865" y="207009"/>
                </a:lnTo>
                <a:lnTo>
                  <a:pt x="230664" y="195579"/>
                </a:lnTo>
                <a:lnTo>
                  <a:pt x="233870" y="179069"/>
                </a:lnTo>
                <a:lnTo>
                  <a:pt x="233870" y="168909"/>
                </a:lnTo>
                <a:lnTo>
                  <a:pt x="230670" y="162559"/>
                </a:lnTo>
                <a:lnTo>
                  <a:pt x="224660" y="147319"/>
                </a:lnTo>
                <a:lnTo>
                  <a:pt x="218652" y="128269"/>
                </a:lnTo>
                <a:lnTo>
                  <a:pt x="216250" y="109219"/>
                </a:lnTo>
                <a:lnTo>
                  <a:pt x="221056" y="88899"/>
                </a:lnTo>
                <a:lnTo>
                  <a:pt x="230817" y="67309"/>
                </a:lnTo>
                <a:lnTo>
                  <a:pt x="241479" y="53339"/>
                </a:lnTo>
                <a:lnTo>
                  <a:pt x="253944" y="44449"/>
                </a:lnTo>
                <a:lnTo>
                  <a:pt x="269113" y="38099"/>
                </a:lnTo>
                <a:lnTo>
                  <a:pt x="272313" y="34289"/>
                </a:lnTo>
                <a:lnTo>
                  <a:pt x="277468" y="31749"/>
                </a:lnTo>
                <a:lnTo>
                  <a:pt x="287129" y="29209"/>
                </a:lnTo>
                <a:lnTo>
                  <a:pt x="299793" y="26669"/>
                </a:lnTo>
                <a:lnTo>
                  <a:pt x="313956" y="25399"/>
                </a:lnTo>
                <a:lnTo>
                  <a:pt x="371774" y="25399"/>
                </a:lnTo>
                <a:lnTo>
                  <a:pt x="363365" y="15239"/>
                </a:lnTo>
                <a:lnTo>
                  <a:pt x="352399" y="8889"/>
                </a:lnTo>
                <a:lnTo>
                  <a:pt x="342788" y="3809"/>
                </a:lnTo>
                <a:lnTo>
                  <a:pt x="333178" y="0"/>
                </a:lnTo>
                <a:close/>
              </a:path>
              <a:path w="596265" h="486410">
                <a:moveTo>
                  <a:pt x="371774" y="25399"/>
                </a:moveTo>
                <a:lnTo>
                  <a:pt x="321116" y="25399"/>
                </a:lnTo>
                <a:lnTo>
                  <a:pt x="327975" y="26669"/>
                </a:lnTo>
                <a:lnTo>
                  <a:pt x="334232" y="29209"/>
                </a:lnTo>
                <a:lnTo>
                  <a:pt x="365213" y="73659"/>
                </a:lnTo>
                <a:lnTo>
                  <a:pt x="377631" y="130809"/>
                </a:lnTo>
                <a:lnTo>
                  <a:pt x="373779" y="148589"/>
                </a:lnTo>
                <a:lnTo>
                  <a:pt x="368427" y="160019"/>
                </a:lnTo>
                <a:lnTo>
                  <a:pt x="362013" y="166369"/>
                </a:lnTo>
                <a:lnTo>
                  <a:pt x="362013" y="181609"/>
                </a:lnTo>
                <a:lnTo>
                  <a:pt x="365219" y="196849"/>
                </a:lnTo>
                <a:lnTo>
                  <a:pt x="366018" y="207009"/>
                </a:lnTo>
                <a:lnTo>
                  <a:pt x="365615" y="212089"/>
                </a:lnTo>
                <a:lnTo>
                  <a:pt x="365213" y="214629"/>
                </a:lnTo>
                <a:lnTo>
                  <a:pt x="362013" y="220979"/>
                </a:lnTo>
                <a:lnTo>
                  <a:pt x="358813" y="220979"/>
                </a:lnTo>
                <a:lnTo>
                  <a:pt x="350252" y="232409"/>
                </a:lnTo>
                <a:lnTo>
                  <a:pt x="340793" y="248919"/>
                </a:lnTo>
                <a:lnTo>
                  <a:pt x="333136" y="273049"/>
                </a:lnTo>
                <a:lnTo>
                  <a:pt x="329984" y="303529"/>
                </a:lnTo>
                <a:lnTo>
                  <a:pt x="336891" y="340359"/>
                </a:lnTo>
                <a:lnTo>
                  <a:pt x="354009" y="367029"/>
                </a:lnTo>
                <a:lnTo>
                  <a:pt x="375932" y="384809"/>
                </a:lnTo>
                <a:lnTo>
                  <a:pt x="397256" y="393699"/>
                </a:lnTo>
                <a:lnTo>
                  <a:pt x="422713" y="403859"/>
                </a:lnTo>
                <a:lnTo>
                  <a:pt x="444896" y="416559"/>
                </a:lnTo>
                <a:lnTo>
                  <a:pt x="461674" y="433069"/>
                </a:lnTo>
                <a:lnTo>
                  <a:pt x="470916" y="458469"/>
                </a:lnTo>
                <a:lnTo>
                  <a:pt x="496744" y="458469"/>
                </a:lnTo>
                <a:lnTo>
                  <a:pt x="463724" y="396239"/>
                </a:lnTo>
                <a:lnTo>
                  <a:pt x="403606" y="368299"/>
                </a:lnTo>
                <a:lnTo>
                  <a:pt x="396107" y="365759"/>
                </a:lnTo>
                <a:lnTo>
                  <a:pt x="379609" y="355599"/>
                </a:lnTo>
                <a:lnTo>
                  <a:pt x="363111" y="335279"/>
                </a:lnTo>
                <a:lnTo>
                  <a:pt x="355612" y="303529"/>
                </a:lnTo>
                <a:lnTo>
                  <a:pt x="358765" y="275589"/>
                </a:lnTo>
                <a:lnTo>
                  <a:pt x="366421" y="255269"/>
                </a:lnTo>
                <a:lnTo>
                  <a:pt x="375881" y="242569"/>
                </a:lnTo>
                <a:lnTo>
                  <a:pt x="384441" y="233679"/>
                </a:lnTo>
                <a:lnTo>
                  <a:pt x="386790" y="231139"/>
                </a:lnTo>
                <a:lnTo>
                  <a:pt x="391237" y="220979"/>
                </a:lnTo>
                <a:lnTo>
                  <a:pt x="393887" y="203199"/>
                </a:lnTo>
                <a:lnTo>
                  <a:pt x="390842" y="175259"/>
                </a:lnTo>
                <a:lnTo>
                  <a:pt x="400772" y="153669"/>
                </a:lnTo>
                <a:lnTo>
                  <a:pt x="405272" y="128269"/>
                </a:lnTo>
                <a:lnTo>
                  <a:pt x="402558" y="96519"/>
                </a:lnTo>
                <a:lnTo>
                  <a:pt x="390842" y="59689"/>
                </a:lnTo>
                <a:lnTo>
                  <a:pt x="381683" y="40639"/>
                </a:lnTo>
                <a:lnTo>
                  <a:pt x="372825" y="26669"/>
                </a:lnTo>
                <a:lnTo>
                  <a:pt x="371774" y="25399"/>
                </a:lnTo>
                <a:close/>
              </a:path>
              <a:path w="596265" h="486410">
                <a:moveTo>
                  <a:pt x="154579" y="53339"/>
                </a:moveTo>
                <a:lnTo>
                  <a:pt x="147370" y="53339"/>
                </a:lnTo>
                <a:lnTo>
                  <a:pt x="133152" y="54609"/>
                </a:lnTo>
                <a:lnTo>
                  <a:pt x="87847" y="71119"/>
                </a:lnTo>
                <a:lnTo>
                  <a:pt x="57670" y="114299"/>
                </a:lnTo>
                <a:lnTo>
                  <a:pt x="54214" y="135889"/>
                </a:lnTo>
                <a:lnTo>
                  <a:pt x="56465" y="156209"/>
                </a:lnTo>
                <a:lnTo>
                  <a:pt x="61719" y="173989"/>
                </a:lnTo>
                <a:lnTo>
                  <a:pt x="67271" y="189229"/>
                </a:lnTo>
                <a:lnTo>
                  <a:pt x="63723" y="210819"/>
                </a:lnTo>
                <a:lnTo>
                  <a:pt x="65278" y="226059"/>
                </a:lnTo>
                <a:lnTo>
                  <a:pt x="68632" y="233679"/>
                </a:lnTo>
                <a:lnTo>
                  <a:pt x="70484" y="236219"/>
                </a:lnTo>
                <a:lnTo>
                  <a:pt x="75687" y="242569"/>
                </a:lnTo>
                <a:lnTo>
                  <a:pt x="80892" y="252729"/>
                </a:lnTo>
                <a:lnTo>
                  <a:pt x="84897" y="269239"/>
                </a:lnTo>
                <a:lnTo>
                  <a:pt x="86499" y="290829"/>
                </a:lnTo>
                <a:lnTo>
                  <a:pt x="81995" y="314959"/>
                </a:lnTo>
                <a:lnTo>
                  <a:pt x="72085" y="327659"/>
                </a:lnTo>
                <a:lnTo>
                  <a:pt x="62175" y="335279"/>
                </a:lnTo>
                <a:lnTo>
                  <a:pt x="57670" y="336549"/>
                </a:lnTo>
                <a:lnTo>
                  <a:pt x="37847" y="345439"/>
                </a:lnTo>
                <a:lnTo>
                  <a:pt x="19224" y="360679"/>
                </a:lnTo>
                <a:lnTo>
                  <a:pt x="5407" y="383539"/>
                </a:lnTo>
                <a:lnTo>
                  <a:pt x="0" y="416559"/>
                </a:lnTo>
                <a:lnTo>
                  <a:pt x="0" y="433069"/>
                </a:lnTo>
                <a:lnTo>
                  <a:pt x="73685" y="433069"/>
                </a:lnTo>
                <a:lnTo>
                  <a:pt x="76135" y="425449"/>
                </a:lnTo>
                <a:lnTo>
                  <a:pt x="78887" y="417829"/>
                </a:lnTo>
                <a:lnTo>
                  <a:pt x="82241" y="410209"/>
                </a:lnTo>
                <a:lnTo>
                  <a:pt x="86499" y="403859"/>
                </a:lnTo>
                <a:lnTo>
                  <a:pt x="28828" y="403859"/>
                </a:lnTo>
                <a:lnTo>
                  <a:pt x="52260" y="367029"/>
                </a:lnTo>
                <a:lnTo>
                  <a:pt x="80192" y="355599"/>
                </a:lnTo>
                <a:lnTo>
                  <a:pt x="96910" y="341629"/>
                </a:lnTo>
                <a:lnTo>
                  <a:pt x="110023" y="321309"/>
                </a:lnTo>
                <a:lnTo>
                  <a:pt x="115328" y="290829"/>
                </a:lnTo>
                <a:lnTo>
                  <a:pt x="113176" y="264159"/>
                </a:lnTo>
                <a:lnTo>
                  <a:pt x="107719" y="243839"/>
                </a:lnTo>
                <a:lnTo>
                  <a:pt x="100460" y="229869"/>
                </a:lnTo>
                <a:lnTo>
                  <a:pt x="92900" y="220979"/>
                </a:lnTo>
                <a:lnTo>
                  <a:pt x="92900" y="217169"/>
                </a:lnTo>
                <a:lnTo>
                  <a:pt x="89700" y="210819"/>
                </a:lnTo>
                <a:lnTo>
                  <a:pt x="92900" y="195579"/>
                </a:lnTo>
                <a:lnTo>
                  <a:pt x="96113" y="189229"/>
                </a:lnTo>
                <a:lnTo>
                  <a:pt x="92900" y="181609"/>
                </a:lnTo>
                <a:lnTo>
                  <a:pt x="92900" y="175259"/>
                </a:lnTo>
                <a:lnTo>
                  <a:pt x="87798" y="166369"/>
                </a:lnTo>
                <a:lnTo>
                  <a:pt x="83294" y="153669"/>
                </a:lnTo>
                <a:lnTo>
                  <a:pt x="91407" y="107949"/>
                </a:lnTo>
                <a:lnTo>
                  <a:pt x="104019" y="93979"/>
                </a:lnTo>
                <a:lnTo>
                  <a:pt x="112128" y="88899"/>
                </a:lnTo>
                <a:lnTo>
                  <a:pt x="115328" y="88899"/>
                </a:lnTo>
                <a:lnTo>
                  <a:pt x="115328" y="86359"/>
                </a:lnTo>
                <a:lnTo>
                  <a:pt x="118541" y="86359"/>
                </a:lnTo>
                <a:lnTo>
                  <a:pt x="122594" y="85089"/>
                </a:lnTo>
                <a:lnTo>
                  <a:pt x="129351" y="82549"/>
                </a:lnTo>
                <a:lnTo>
                  <a:pt x="137910" y="80009"/>
                </a:lnTo>
                <a:lnTo>
                  <a:pt x="166585" y="80009"/>
                </a:lnTo>
                <a:lnTo>
                  <a:pt x="166585" y="73659"/>
                </a:lnTo>
                <a:lnTo>
                  <a:pt x="169799" y="69849"/>
                </a:lnTo>
                <a:lnTo>
                  <a:pt x="169799" y="63499"/>
                </a:lnTo>
                <a:lnTo>
                  <a:pt x="176199" y="57149"/>
                </a:lnTo>
                <a:lnTo>
                  <a:pt x="168991" y="54609"/>
                </a:lnTo>
                <a:lnTo>
                  <a:pt x="161785" y="54609"/>
                </a:lnTo>
                <a:lnTo>
                  <a:pt x="154579" y="53339"/>
                </a:lnTo>
                <a:close/>
              </a:path>
              <a:path w="596265" h="486410">
                <a:moveTo>
                  <a:pt x="514787" y="80009"/>
                </a:moveTo>
                <a:lnTo>
                  <a:pt x="456622" y="80009"/>
                </a:lnTo>
                <a:lnTo>
                  <a:pt x="466137" y="82549"/>
                </a:lnTo>
                <a:lnTo>
                  <a:pt x="473247" y="85089"/>
                </a:lnTo>
                <a:lnTo>
                  <a:pt x="477393" y="86359"/>
                </a:lnTo>
                <a:lnTo>
                  <a:pt x="480568" y="88899"/>
                </a:lnTo>
                <a:lnTo>
                  <a:pt x="489126" y="93979"/>
                </a:lnTo>
                <a:lnTo>
                  <a:pt x="496173" y="97789"/>
                </a:lnTo>
                <a:lnTo>
                  <a:pt x="502624" y="107949"/>
                </a:lnTo>
                <a:lnTo>
                  <a:pt x="509397" y="124459"/>
                </a:lnTo>
                <a:lnTo>
                  <a:pt x="513367" y="139699"/>
                </a:lnTo>
                <a:lnTo>
                  <a:pt x="512206" y="153669"/>
                </a:lnTo>
                <a:lnTo>
                  <a:pt x="508021" y="166369"/>
                </a:lnTo>
                <a:lnTo>
                  <a:pt x="502919" y="175259"/>
                </a:lnTo>
                <a:lnTo>
                  <a:pt x="499744" y="181609"/>
                </a:lnTo>
                <a:lnTo>
                  <a:pt x="499744" y="195579"/>
                </a:lnTo>
                <a:lnTo>
                  <a:pt x="502919" y="210819"/>
                </a:lnTo>
                <a:lnTo>
                  <a:pt x="502919" y="220979"/>
                </a:lnTo>
                <a:lnTo>
                  <a:pt x="499744" y="220979"/>
                </a:lnTo>
                <a:lnTo>
                  <a:pt x="494069" y="229869"/>
                </a:lnTo>
                <a:lnTo>
                  <a:pt x="487775" y="243839"/>
                </a:lnTo>
                <a:lnTo>
                  <a:pt x="482671" y="264159"/>
                </a:lnTo>
                <a:lnTo>
                  <a:pt x="480568" y="290829"/>
                </a:lnTo>
                <a:lnTo>
                  <a:pt x="485818" y="321309"/>
                </a:lnTo>
                <a:lnTo>
                  <a:pt x="498570" y="342899"/>
                </a:lnTo>
                <a:lnTo>
                  <a:pt x="514322" y="355599"/>
                </a:lnTo>
                <a:lnTo>
                  <a:pt x="528574" y="361949"/>
                </a:lnTo>
                <a:lnTo>
                  <a:pt x="542284" y="367029"/>
                </a:lnTo>
                <a:lnTo>
                  <a:pt x="553862" y="375919"/>
                </a:lnTo>
                <a:lnTo>
                  <a:pt x="562417" y="387349"/>
                </a:lnTo>
                <a:lnTo>
                  <a:pt x="567055" y="403859"/>
                </a:lnTo>
                <a:lnTo>
                  <a:pt x="509397" y="403859"/>
                </a:lnTo>
                <a:lnTo>
                  <a:pt x="512294" y="410209"/>
                </a:lnTo>
                <a:lnTo>
                  <a:pt x="519326" y="425449"/>
                </a:lnTo>
                <a:lnTo>
                  <a:pt x="522224" y="433069"/>
                </a:lnTo>
                <a:lnTo>
                  <a:pt x="595884" y="433069"/>
                </a:lnTo>
                <a:lnTo>
                  <a:pt x="595884" y="416559"/>
                </a:lnTo>
                <a:lnTo>
                  <a:pt x="590036" y="383539"/>
                </a:lnTo>
                <a:lnTo>
                  <a:pt x="575484" y="360679"/>
                </a:lnTo>
                <a:lnTo>
                  <a:pt x="556718" y="345439"/>
                </a:lnTo>
                <a:lnTo>
                  <a:pt x="538226" y="336549"/>
                </a:lnTo>
                <a:lnTo>
                  <a:pt x="533225" y="335279"/>
                </a:lnTo>
                <a:lnTo>
                  <a:pt x="522224" y="327659"/>
                </a:lnTo>
                <a:lnTo>
                  <a:pt x="511222" y="314959"/>
                </a:lnTo>
                <a:lnTo>
                  <a:pt x="506222" y="290829"/>
                </a:lnTo>
                <a:lnTo>
                  <a:pt x="507811" y="269239"/>
                </a:lnTo>
                <a:lnTo>
                  <a:pt x="511794" y="252729"/>
                </a:lnTo>
                <a:lnTo>
                  <a:pt x="516991" y="242569"/>
                </a:lnTo>
                <a:lnTo>
                  <a:pt x="522224" y="236219"/>
                </a:lnTo>
                <a:lnTo>
                  <a:pt x="524077" y="233679"/>
                </a:lnTo>
                <a:lnTo>
                  <a:pt x="527431" y="226059"/>
                </a:lnTo>
                <a:lnTo>
                  <a:pt x="528974" y="210819"/>
                </a:lnTo>
                <a:lnTo>
                  <a:pt x="525399" y="189229"/>
                </a:lnTo>
                <a:lnTo>
                  <a:pt x="532782" y="173989"/>
                </a:lnTo>
                <a:lnTo>
                  <a:pt x="538654" y="156209"/>
                </a:lnTo>
                <a:lnTo>
                  <a:pt x="540311" y="135889"/>
                </a:lnTo>
                <a:lnTo>
                  <a:pt x="535051" y="114299"/>
                </a:lnTo>
                <a:lnTo>
                  <a:pt x="525778" y="95249"/>
                </a:lnTo>
                <a:lnTo>
                  <a:pt x="516207" y="81279"/>
                </a:lnTo>
                <a:lnTo>
                  <a:pt x="514787" y="80009"/>
                </a:lnTo>
                <a:close/>
              </a:path>
              <a:path w="596265" h="486410">
                <a:moveTo>
                  <a:pt x="166585" y="80009"/>
                </a:moveTo>
                <a:lnTo>
                  <a:pt x="160185" y="80009"/>
                </a:lnTo>
                <a:lnTo>
                  <a:pt x="166585" y="82549"/>
                </a:lnTo>
                <a:lnTo>
                  <a:pt x="166585" y="80009"/>
                </a:lnTo>
                <a:close/>
              </a:path>
              <a:path w="596265" h="486410">
                <a:moveTo>
                  <a:pt x="445262" y="53339"/>
                </a:moveTo>
                <a:lnTo>
                  <a:pt x="438148" y="53339"/>
                </a:lnTo>
                <a:lnTo>
                  <a:pt x="431307" y="54609"/>
                </a:lnTo>
                <a:lnTo>
                  <a:pt x="425063" y="54609"/>
                </a:lnTo>
                <a:lnTo>
                  <a:pt x="419734" y="57149"/>
                </a:lnTo>
                <a:lnTo>
                  <a:pt x="422066" y="64769"/>
                </a:lnTo>
                <a:lnTo>
                  <a:pt x="424100" y="71119"/>
                </a:lnTo>
                <a:lnTo>
                  <a:pt x="425539" y="77469"/>
                </a:lnTo>
                <a:lnTo>
                  <a:pt x="426084" y="82549"/>
                </a:lnTo>
                <a:lnTo>
                  <a:pt x="429259" y="82549"/>
                </a:lnTo>
                <a:lnTo>
                  <a:pt x="432434" y="80009"/>
                </a:lnTo>
                <a:lnTo>
                  <a:pt x="514787" y="80009"/>
                </a:lnTo>
                <a:lnTo>
                  <a:pt x="504850" y="71119"/>
                </a:lnTo>
                <a:lnTo>
                  <a:pt x="490219" y="63499"/>
                </a:lnTo>
                <a:lnTo>
                  <a:pt x="472551" y="57149"/>
                </a:lnTo>
                <a:lnTo>
                  <a:pt x="459519" y="54609"/>
                </a:lnTo>
                <a:lnTo>
                  <a:pt x="445262" y="53339"/>
                </a:lnTo>
                <a:close/>
              </a:path>
            </a:pathLst>
          </a:custGeom>
          <a:solidFill>
            <a:srgbClr val="2A85A0"/>
          </a:solidFill>
        </p:spPr>
        <p:txBody>
          <a:bodyPr lIns="0" tIns="0" rIns="0" bIns="0"/>
          <a:lstStyle/>
          <a:p>
            <a:pPr eaLnBrk="1" fontAlgn="auto" hangingPunct="1">
              <a:spcBef>
                <a:spcPts val="0"/>
              </a:spcBef>
              <a:spcAft>
                <a:spcPts val="0"/>
              </a:spcAft>
              <a:defRPr/>
            </a:pPr>
            <a:endParaRPr sz="1588" dirty="0">
              <a:solidFill>
                <a:schemeClr val="tx1">
                  <a:lumMod val="75000"/>
                  <a:lumOff val="25000"/>
                </a:schemeClr>
              </a:solidFill>
              <a:latin typeface="+mn-lt"/>
            </a:endParaRPr>
          </a:p>
        </p:txBody>
      </p:sp>
      <p:sp>
        <p:nvSpPr>
          <p:cNvPr id="23" name="Rectangle: Rounded Corners 22">
            <a:extLst>
              <a:ext uri="{FF2B5EF4-FFF2-40B4-BE49-F238E27FC236}">
                <a16:creationId xmlns:a16="http://schemas.microsoft.com/office/drawing/2014/main" id="{7F43DB2A-9912-4EB3-98F7-BF6BF85EF987}"/>
              </a:ext>
            </a:extLst>
          </p:cNvPr>
          <p:cNvSpPr/>
          <p:nvPr/>
        </p:nvSpPr>
        <p:spPr>
          <a:xfrm>
            <a:off x="623888" y="4926013"/>
            <a:ext cx="3989387" cy="939800"/>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pic>
        <p:nvPicPr>
          <p:cNvPr id="53258" name="Picture 3">
            <a:hlinkClick r:id="rId2"/>
            <a:extLst>
              <a:ext uri="{FF2B5EF4-FFF2-40B4-BE49-F238E27FC236}">
                <a16:creationId xmlns:a16="http://schemas.microsoft.com/office/drawing/2014/main" id="{451EAFF8-A4D2-4700-A83D-57AF10121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371475"/>
            <a:ext cx="322738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6D6E7618-C247-4A4D-9F86-B0881B3A2B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941" r="6921" b="54512"/>
          <a:stretch>
            <a:fillRect/>
          </a:stretch>
        </p:blipFill>
        <p:spPr bwMode="auto">
          <a:xfrm>
            <a:off x="7148513" y="1049338"/>
            <a:ext cx="3444875" cy="4346575"/>
          </a:xfrm>
          <a:prstGeom prst="rect">
            <a:avLst/>
          </a:prstGeom>
          <a:noFill/>
          <a:ln>
            <a:noFill/>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a:extLst>
              <a:ext uri="{FF2B5EF4-FFF2-40B4-BE49-F238E27FC236}">
                <a16:creationId xmlns:a16="http://schemas.microsoft.com/office/drawing/2014/main" id="{554181A2-27F5-4380-B58F-D8A7FE052B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438" y="766763"/>
            <a:ext cx="10339387"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a:extLst>
              <a:ext uri="{FF2B5EF4-FFF2-40B4-BE49-F238E27FC236}">
                <a16:creationId xmlns:a16="http://schemas.microsoft.com/office/drawing/2014/main" id="{44F53419-EF2F-41B8-834B-8C3E55036632}"/>
              </a:ext>
            </a:extLst>
          </p:cNvPr>
          <p:cNvSpPr/>
          <p:nvPr/>
        </p:nvSpPr>
        <p:spPr>
          <a:xfrm>
            <a:off x="4035425" y="2792413"/>
            <a:ext cx="336550" cy="3349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12" name="Oval 11">
            <a:extLst>
              <a:ext uri="{FF2B5EF4-FFF2-40B4-BE49-F238E27FC236}">
                <a16:creationId xmlns:a16="http://schemas.microsoft.com/office/drawing/2014/main" id="{0EBF7308-CCB6-4149-8D59-4CC0E9759AA1}"/>
              </a:ext>
            </a:extLst>
          </p:cNvPr>
          <p:cNvSpPr/>
          <p:nvPr/>
        </p:nvSpPr>
        <p:spPr>
          <a:xfrm>
            <a:off x="1428750" y="3186113"/>
            <a:ext cx="336550" cy="3365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13" name="Oval 12">
            <a:extLst>
              <a:ext uri="{FF2B5EF4-FFF2-40B4-BE49-F238E27FC236}">
                <a16:creationId xmlns:a16="http://schemas.microsoft.com/office/drawing/2014/main" id="{638EBA10-47F5-4A75-A4C4-A3453354AE1A}"/>
              </a:ext>
            </a:extLst>
          </p:cNvPr>
          <p:cNvSpPr/>
          <p:nvPr/>
        </p:nvSpPr>
        <p:spPr>
          <a:xfrm>
            <a:off x="2155825" y="755650"/>
            <a:ext cx="334963" cy="3365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16" name="Oval 15">
            <a:extLst>
              <a:ext uri="{FF2B5EF4-FFF2-40B4-BE49-F238E27FC236}">
                <a16:creationId xmlns:a16="http://schemas.microsoft.com/office/drawing/2014/main" id="{7C66AFC5-2BB8-4EDC-BE4A-BEED3D40D1B5}"/>
              </a:ext>
            </a:extLst>
          </p:cNvPr>
          <p:cNvSpPr/>
          <p:nvPr/>
        </p:nvSpPr>
        <p:spPr>
          <a:xfrm>
            <a:off x="6346825" y="2592388"/>
            <a:ext cx="336550" cy="3349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19" name="Oval 18">
            <a:extLst>
              <a:ext uri="{FF2B5EF4-FFF2-40B4-BE49-F238E27FC236}">
                <a16:creationId xmlns:a16="http://schemas.microsoft.com/office/drawing/2014/main" id="{F3553AD6-7FC6-4AE3-969E-4A732A110036}"/>
              </a:ext>
            </a:extLst>
          </p:cNvPr>
          <p:cNvSpPr/>
          <p:nvPr/>
        </p:nvSpPr>
        <p:spPr>
          <a:xfrm>
            <a:off x="8943975" y="2633663"/>
            <a:ext cx="336550" cy="336550"/>
          </a:xfrm>
          <a:prstGeom prst="ellipse">
            <a:avLst/>
          </a:prstGeom>
          <a:solidFill>
            <a:srgbClr val="00B0F0"/>
          </a:solidFill>
          <a:ln>
            <a:solidFill>
              <a:srgbClr val="006DB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20" name="Oval 19">
            <a:extLst>
              <a:ext uri="{FF2B5EF4-FFF2-40B4-BE49-F238E27FC236}">
                <a16:creationId xmlns:a16="http://schemas.microsoft.com/office/drawing/2014/main" id="{8191BEFA-757A-4713-801E-C2D2816C90DB}"/>
              </a:ext>
            </a:extLst>
          </p:cNvPr>
          <p:cNvSpPr/>
          <p:nvPr/>
        </p:nvSpPr>
        <p:spPr>
          <a:xfrm>
            <a:off x="8564563" y="3098800"/>
            <a:ext cx="334962" cy="3365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21" name="Oval 20">
            <a:extLst>
              <a:ext uri="{FF2B5EF4-FFF2-40B4-BE49-F238E27FC236}">
                <a16:creationId xmlns:a16="http://schemas.microsoft.com/office/drawing/2014/main" id="{9ED22531-8E5A-4F7D-9E92-6E690ACA884E}"/>
              </a:ext>
            </a:extLst>
          </p:cNvPr>
          <p:cNvSpPr/>
          <p:nvPr/>
        </p:nvSpPr>
        <p:spPr>
          <a:xfrm>
            <a:off x="4329113" y="1570038"/>
            <a:ext cx="336550" cy="334962"/>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23" name="Oval 22">
            <a:extLst>
              <a:ext uri="{FF2B5EF4-FFF2-40B4-BE49-F238E27FC236}">
                <a16:creationId xmlns:a16="http://schemas.microsoft.com/office/drawing/2014/main" id="{3523D5DA-D1D0-4390-8B61-BD96FFE40BE2}"/>
              </a:ext>
            </a:extLst>
          </p:cNvPr>
          <p:cNvSpPr/>
          <p:nvPr/>
        </p:nvSpPr>
        <p:spPr>
          <a:xfrm>
            <a:off x="2095500" y="2259013"/>
            <a:ext cx="201613" cy="201612"/>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25" name="Oval 24">
            <a:extLst>
              <a:ext uri="{FF2B5EF4-FFF2-40B4-BE49-F238E27FC236}">
                <a16:creationId xmlns:a16="http://schemas.microsoft.com/office/drawing/2014/main" id="{7D62575F-370C-4366-921F-0B69AC6AE48D}"/>
              </a:ext>
            </a:extLst>
          </p:cNvPr>
          <p:cNvSpPr/>
          <p:nvPr/>
        </p:nvSpPr>
        <p:spPr>
          <a:xfrm>
            <a:off x="3911600" y="1893888"/>
            <a:ext cx="201613" cy="201612"/>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26" name="Oval 25">
            <a:extLst>
              <a:ext uri="{FF2B5EF4-FFF2-40B4-BE49-F238E27FC236}">
                <a16:creationId xmlns:a16="http://schemas.microsoft.com/office/drawing/2014/main" id="{ABF03509-3F83-4D31-A9CB-7AD3D827A598}"/>
              </a:ext>
            </a:extLst>
          </p:cNvPr>
          <p:cNvSpPr/>
          <p:nvPr/>
        </p:nvSpPr>
        <p:spPr>
          <a:xfrm>
            <a:off x="5092700" y="1670050"/>
            <a:ext cx="201613" cy="203200"/>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27" name="Oval 26">
            <a:extLst>
              <a:ext uri="{FF2B5EF4-FFF2-40B4-BE49-F238E27FC236}">
                <a16:creationId xmlns:a16="http://schemas.microsoft.com/office/drawing/2014/main" id="{2E1AF4BB-BA9C-4C51-8275-4ED13475F773}"/>
              </a:ext>
            </a:extLst>
          </p:cNvPr>
          <p:cNvSpPr/>
          <p:nvPr/>
        </p:nvSpPr>
        <p:spPr>
          <a:xfrm>
            <a:off x="4613275" y="2165350"/>
            <a:ext cx="201613" cy="201613"/>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28" name="Oval 27">
            <a:extLst>
              <a:ext uri="{FF2B5EF4-FFF2-40B4-BE49-F238E27FC236}">
                <a16:creationId xmlns:a16="http://schemas.microsoft.com/office/drawing/2014/main" id="{5F639FAA-98E7-48DC-876D-62877A162D45}"/>
              </a:ext>
            </a:extLst>
          </p:cNvPr>
          <p:cNvSpPr/>
          <p:nvPr/>
        </p:nvSpPr>
        <p:spPr>
          <a:xfrm>
            <a:off x="3000375" y="3340100"/>
            <a:ext cx="201613" cy="201613"/>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29" name="Oval 28">
            <a:extLst>
              <a:ext uri="{FF2B5EF4-FFF2-40B4-BE49-F238E27FC236}">
                <a16:creationId xmlns:a16="http://schemas.microsoft.com/office/drawing/2014/main" id="{AEA9C60D-7670-49D1-A5D7-53BA1949A78B}"/>
              </a:ext>
            </a:extLst>
          </p:cNvPr>
          <p:cNvSpPr/>
          <p:nvPr/>
        </p:nvSpPr>
        <p:spPr>
          <a:xfrm>
            <a:off x="7777163" y="1995488"/>
            <a:ext cx="201612" cy="201612"/>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30" name="Oval 29">
            <a:extLst>
              <a:ext uri="{FF2B5EF4-FFF2-40B4-BE49-F238E27FC236}">
                <a16:creationId xmlns:a16="http://schemas.microsoft.com/office/drawing/2014/main" id="{E6823D1A-F388-43F1-9A51-068C57CBFACC}"/>
              </a:ext>
            </a:extLst>
          </p:cNvPr>
          <p:cNvSpPr/>
          <p:nvPr/>
        </p:nvSpPr>
        <p:spPr>
          <a:xfrm>
            <a:off x="7515225" y="3001963"/>
            <a:ext cx="336550" cy="334962"/>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31" name="Oval 30">
            <a:extLst>
              <a:ext uri="{FF2B5EF4-FFF2-40B4-BE49-F238E27FC236}">
                <a16:creationId xmlns:a16="http://schemas.microsoft.com/office/drawing/2014/main" id="{86968A1C-8062-45F2-82BB-91B1D3B1C9E9}"/>
              </a:ext>
            </a:extLst>
          </p:cNvPr>
          <p:cNvSpPr/>
          <p:nvPr/>
        </p:nvSpPr>
        <p:spPr>
          <a:xfrm>
            <a:off x="6943725" y="3216275"/>
            <a:ext cx="201613" cy="201613"/>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32" name="Oval 31">
            <a:extLst>
              <a:ext uri="{FF2B5EF4-FFF2-40B4-BE49-F238E27FC236}">
                <a16:creationId xmlns:a16="http://schemas.microsoft.com/office/drawing/2014/main" id="{ABFCB4B4-F3E8-460B-BDBB-0BF989E26D97}"/>
              </a:ext>
            </a:extLst>
          </p:cNvPr>
          <p:cNvSpPr/>
          <p:nvPr/>
        </p:nvSpPr>
        <p:spPr>
          <a:xfrm>
            <a:off x="7851775" y="1479550"/>
            <a:ext cx="336550" cy="334963"/>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33" name="Oval 32">
            <a:extLst>
              <a:ext uri="{FF2B5EF4-FFF2-40B4-BE49-F238E27FC236}">
                <a16:creationId xmlns:a16="http://schemas.microsoft.com/office/drawing/2014/main" id="{39C991D9-3EFA-4BEE-A6E5-498FB85905A5}"/>
              </a:ext>
            </a:extLst>
          </p:cNvPr>
          <p:cNvSpPr/>
          <p:nvPr/>
        </p:nvSpPr>
        <p:spPr>
          <a:xfrm>
            <a:off x="9340850" y="2024063"/>
            <a:ext cx="201613" cy="201612"/>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35" name="Oval 34">
            <a:extLst>
              <a:ext uri="{FF2B5EF4-FFF2-40B4-BE49-F238E27FC236}">
                <a16:creationId xmlns:a16="http://schemas.microsoft.com/office/drawing/2014/main" id="{B78B72EA-1914-4552-8CEF-CD920A781E22}"/>
              </a:ext>
            </a:extLst>
          </p:cNvPr>
          <p:cNvSpPr/>
          <p:nvPr/>
        </p:nvSpPr>
        <p:spPr>
          <a:xfrm>
            <a:off x="7118350" y="1609725"/>
            <a:ext cx="201613" cy="201613"/>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39" name="Oval 38">
            <a:extLst>
              <a:ext uri="{FF2B5EF4-FFF2-40B4-BE49-F238E27FC236}">
                <a16:creationId xmlns:a16="http://schemas.microsoft.com/office/drawing/2014/main" id="{1AD89094-9521-4999-9B0A-16543FCCE8FC}"/>
              </a:ext>
            </a:extLst>
          </p:cNvPr>
          <p:cNvSpPr/>
          <p:nvPr/>
        </p:nvSpPr>
        <p:spPr>
          <a:xfrm>
            <a:off x="8305800" y="2249488"/>
            <a:ext cx="201613" cy="201612"/>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40" name="Oval 39">
            <a:extLst>
              <a:ext uri="{FF2B5EF4-FFF2-40B4-BE49-F238E27FC236}">
                <a16:creationId xmlns:a16="http://schemas.microsoft.com/office/drawing/2014/main" id="{DDC2CB67-260A-4C88-8137-ABFD7BB50DBF}"/>
              </a:ext>
            </a:extLst>
          </p:cNvPr>
          <p:cNvSpPr/>
          <p:nvPr/>
        </p:nvSpPr>
        <p:spPr>
          <a:xfrm>
            <a:off x="8012113" y="3294063"/>
            <a:ext cx="201612" cy="201612"/>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cxnSp>
        <p:nvCxnSpPr>
          <p:cNvPr id="43" name="Straight Connector 42">
            <a:extLst>
              <a:ext uri="{FF2B5EF4-FFF2-40B4-BE49-F238E27FC236}">
                <a16:creationId xmlns:a16="http://schemas.microsoft.com/office/drawing/2014/main" id="{64CAE63E-4CF9-4F2A-899B-2F9829C76402}"/>
              </a:ext>
            </a:extLst>
          </p:cNvPr>
          <p:cNvCxnSpPr>
            <a:cxnSpLocks/>
            <a:stCxn id="26" idx="5"/>
          </p:cNvCxnSpPr>
          <p:nvPr/>
        </p:nvCxnSpPr>
        <p:spPr>
          <a:xfrm>
            <a:off x="5265738" y="1843088"/>
            <a:ext cx="0" cy="4222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24DB07A-0D58-43D2-9131-0AE60586BB82}"/>
              </a:ext>
            </a:extLst>
          </p:cNvPr>
          <p:cNvCxnSpPr>
            <a:cxnSpLocks/>
            <a:endCxn id="26" idx="2"/>
          </p:cNvCxnSpPr>
          <p:nvPr/>
        </p:nvCxnSpPr>
        <p:spPr>
          <a:xfrm>
            <a:off x="4649788" y="1766888"/>
            <a:ext cx="442912" cy="476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190C0C2-A3F9-4B6E-BF42-DED7D16E43D7}"/>
              </a:ext>
            </a:extLst>
          </p:cNvPr>
          <p:cNvCxnSpPr>
            <a:cxnSpLocks/>
          </p:cNvCxnSpPr>
          <p:nvPr/>
        </p:nvCxnSpPr>
        <p:spPr>
          <a:xfrm>
            <a:off x="1889125" y="2136775"/>
            <a:ext cx="212725" cy="153988"/>
          </a:xfrm>
          <a:prstGeom prst="line">
            <a:avLst/>
          </a:prstGeom>
          <a:ln>
            <a:solidFill>
              <a:srgbClr val="A6A6A6">
                <a:alpha val="67059"/>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F521451-29AD-43C3-B6EF-A2709F02EA1D}"/>
              </a:ext>
            </a:extLst>
          </p:cNvPr>
          <p:cNvCxnSpPr>
            <a:cxnSpLocks/>
          </p:cNvCxnSpPr>
          <p:nvPr/>
        </p:nvCxnSpPr>
        <p:spPr>
          <a:xfrm flipV="1">
            <a:off x="4794250" y="1860550"/>
            <a:ext cx="360363" cy="3492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D8A2E61-D158-4B42-92A6-8887C388A12C}"/>
              </a:ext>
            </a:extLst>
          </p:cNvPr>
          <p:cNvCxnSpPr>
            <a:cxnSpLocks/>
            <a:stCxn id="23" idx="7"/>
          </p:cNvCxnSpPr>
          <p:nvPr/>
        </p:nvCxnSpPr>
        <p:spPr>
          <a:xfrm flipV="1">
            <a:off x="2266950" y="2135188"/>
            <a:ext cx="160338" cy="153987"/>
          </a:xfrm>
          <a:prstGeom prst="line">
            <a:avLst/>
          </a:prstGeom>
          <a:ln>
            <a:solidFill>
              <a:srgbClr val="A6A6A6">
                <a:alpha val="67059"/>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729DBC7-295B-49CD-A488-BAE62F3282C4}"/>
              </a:ext>
            </a:extLst>
          </p:cNvPr>
          <p:cNvCxnSpPr>
            <a:cxnSpLocks/>
          </p:cNvCxnSpPr>
          <p:nvPr/>
        </p:nvCxnSpPr>
        <p:spPr>
          <a:xfrm flipV="1">
            <a:off x="2482850" y="2265363"/>
            <a:ext cx="223838" cy="339725"/>
          </a:xfrm>
          <a:prstGeom prst="line">
            <a:avLst/>
          </a:prstGeom>
          <a:ln>
            <a:solidFill>
              <a:srgbClr val="A6A6A6">
                <a:alpha val="67059"/>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0FD7137-4DA9-4E59-A3CF-75206BFB5D0A}"/>
              </a:ext>
            </a:extLst>
          </p:cNvPr>
          <p:cNvCxnSpPr>
            <a:cxnSpLocks/>
            <a:stCxn id="25" idx="7"/>
          </p:cNvCxnSpPr>
          <p:nvPr/>
        </p:nvCxnSpPr>
        <p:spPr>
          <a:xfrm flipV="1">
            <a:off x="4083050" y="1760538"/>
            <a:ext cx="246063" cy="16351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F96CCF9-0BB2-45E3-A323-F3CF107EFED7}"/>
              </a:ext>
            </a:extLst>
          </p:cNvPr>
          <p:cNvCxnSpPr>
            <a:cxnSpLocks/>
            <a:stCxn id="35" idx="6"/>
            <a:endCxn id="32" idx="2"/>
          </p:cNvCxnSpPr>
          <p:nvPr/>
        </p:nvCxnSpPr>
        <p:spPr>
          <a:xfrm flipV="1">
            <a:off x="7319963" y="1647825"/>
            <a:ext cx="531812" cy="619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279D33F-B7CC-4614-8DB5-B651CDE9A857}"/>
              </a:ext>
            </a:extLst>
          </p:cNvPr>
          <p:cNvCxnSpPr>
            <a:cxnSpLocks/>
          </p:cNvCxnSpPr>
          <p:nvPr/>
        </p:nvCxnSpPr>
        <p:spPr>
          <a:xfrm flipH="1" flipV="1">
            <a:off x="7934325" y="2166938"/>
            <a:ext cx="420688" cy="1539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0BE2693-533E-4A63-A47E-51F25289E13C}"/>
              </a:ext>
            </a:extLst>
          </p:cNvPr>
          <p:cNvCxnSpPr>
            <a:cxnSpLocks/>
            <a:endCxn id="32" idx="4"/>
          </p:cNvCxnSpPr>
          <p:nvPr/>
        </p:nvCxnSpPr>
        <p:spPr>
          <a:xfrm flipV="1">
            <a:off x="7900988" y="1814513"/>
            <a:ext cx="119062" cy="1920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EAE2E2B-EFAF-41C6-919F-26EFA83B1DA9}"/>
              </a:ext>
            </a:extLst>
          </p:cNvPr>
          <p:cNvCxnSpPr>
            <a:cxnSpLocks/>
            <a:endCxn id="39" idx="3"/>
          </p:cNvCxnSpPr>
          <p:nvPr/>
        </p:nvCxnSpPr>
        <p:spPr>
          <a:xfrm flipH="1" flipV="1">
            <a:off x="8334375" y="2422525"/>
            <a:ext cx="130175" cy="1651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E90278D-F5C9-49BB-BE7F-BA2F0C9C5278}"/>
              </a:ext>
            </a:extLst>
          </p:cNvPr>
          <p:cNvCxnSpPr>
            <a:cxnSpLocks/>
          </p:cNvCxnSpPr>
          <p:nvPr/>
        </p:nvCxnSpPr>
        <p:spPr>
          <a:xfrm flipV="1">
            <a:off x="7148513" y="3281363"/>
            <a:ext cx="395287" cy="5715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58933DE-5CE9-47CE-B8AA-5EFFF4729578}"/>
              </a:ext>
            </a:extLst>
          </p:cNvPr>
          <p:cNvCxnSpPr>
            <a:cxnSpLocks/>
            <a:stCxn id="30" idx="5"/>
          </p:cNvCxnSpPr>
          <p:nvPr/>
        </p:nvCxnSpPr>
        <p:spPr>
          <a:xfrm>
            <a:off x="7802563" y="3287713"/>
            <a:ext cx="239712" cy="285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B6ABC8E-0E6B-47FF-8FF0-B8A0870BD2C0}"/>
              </a:ext>
            </a:extLst>
          </p:cNvPr>
          <p:cNvCxnSpPr>
            <a:cxnSpLocks/>
          </p:cNvCxnSpPr>
          <p:nvPr/>
        </p:nvCxnSpPr>
        <p:spPr>
          <a:xfrm flipH="1">
            <a:off x="8188325" y="3281363"/>
            <a:ext cx="346075" cy="635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D2CCEAD-E5CC-416A-A5FA-7C4A06F90FD0}"/>
              </a:ext>
            </a:extLst>
          </p:cNvPr>
          <p:cNvSpPr/>
          <p:nvPr/>
        </p:nvSpPr>
        <p:spPr>
          <a:xfrm>
            <a:off x="4187825" y="4760913"/>
            <a:ext cx="1447800" cy="336550"/>
          </a:xfrm>
          <a:prstGeom prst="rect">
            <a:avLst/>
          </a:prstGeom>
          <a:solidFill>
            <a:srgbClr val="00549D"/>
          </a:solidFill>
          <a:ln>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cxnSp>
        <p:nvCxnSpPr>
          <p:cNvPr id="70" name="Straight Connector 69">
            <a:extLst>
              <a:ext uri="{FF2B5EF4-FFF2-40B4-BE49-F238E27FC236}">
                <a16:creationId xmlns:a16="http://schemas.microsoft.com/office/drawing/2014/main" id="{068D5EF8-62D1-4914-B694-7F49F07182A5}"/>
              </a:ext>
            </a:extLst>
          </p:cNvPr>
          <p:cNvCxnSpPr>
            <a:cxnSpLocks/>
          </p:cNvCxnSpPr>
          <p:nvPr/>
        </p:nvCxnSpPr>
        <p:spPr>
          <a:xfrm>
            <a:off x="3201988" y="3436938"/>
            <a:ext cx="58737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17F29EB-B889-45F4-A40C-2A1061485241}"/>
              </a:ext>
            </a:extLst>
          </p:cNvPr>
          <p:cNvCxnSpPr>
            <a:cxnSpLocks/>
          </p:cNvCxnSpPr>
          <p:nvPr/>
        </p:nvCxnSpPr>
        <p:spPr>
          <a:xfrm flipV="1">
            <a:off x="3876675" y="3122613"/>
            <a:ext cx="204788" cy="1682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1" name="object 8">
            <a:extLst>
              <a:ext uri="{FF2B5EF4-FFF2-40B4-BE49-F238E27FC236}">
                <a16:creationId xmlns:a16="http://schemas.microsoft.com/office/drawing/2014/main" id="{741A193C-F033-4E8B-8A5B-D79E06E6DB0F}"/>
              </a:ext>
            </a:extLst>
          </p:cNvPr>
          <p:cNvSpPr/>
          <p:nvPr/>
        </p:nvSpPr>
        <p:spPr>
          <a:xfrm>
            <a:off x="0" y="4146550"/>
            <a:ext cx="12192000" cy="1931988"/>
          </a:xfrm>
          <a:custGeom>
            <a:avLst/>
            <a:gdLst/>
            <a:ahLst/>
            <a:cxnLst/>
            <a:rect l="l" t="t" r="r" b="b"/>
            <a:pathLst>
              <a:path w="10058400" h="573404">
                <a:moveTo>
                  <a:pt x="0" y="573024"/>
                </a:moveTo>
                <a:lnTo>
                  <a:pt x="10058400" y="573024"/>
                </a:lnTo>
                <a:lnTo>
                  <a:pt x="10058400" y="0"/>
                </a:lnTo>
                <a:lnTo>
                  <a:pt x="0" y="0"/>
                </a:lnTo>
                <a:lnTo>
                  <a:pt x="0" y="573024"/>
                </a:lnTo>
                <a:close/>
              </a:path>
            </a:pathLst>
          </a:custGeom>
          <a:solidFill>
            <a:schemeClr val="bg1">
              <a:lumMod val="85000"/>
            </a:schemeClr>
          </a:solidFill>
        </p:spPr>
        <p:txBody>
          <a:bodyPr lIns="0" tIns="0" rIns="0" bIns="0"/>
          <a:lstStyle/>
          <a:p>
            <a:pPr eaLnBrk="1" fontAlgn="auto" hangingPunct="1">
              <a:spcBef>
                <a:spcPts val="0"/>
              </a:spcBef>
              <a:spcAft>
                <a:spcPts val="0"/>
              </a:spcAft>
              <a:defRPr/>
            </a:pPr>
            <a:endParaRPr sz="1588" dirty="0">
              <a:latin typeface="+mn-lt"/>
            </a:endParaRPr>
          </a:p>
        </p:txBody>
      </p:sp>
      <p:sp>
        <p:nvSpPr>
          <p:cNvPr id="10" name="Rectangle 9">
            <a:extLst>
              <a:ext uri="{FF2B5EF4-FFF2-40B4-BE49-F238E27FC236}">
                <a16:creationId xmlns:a16="http://schemas.microsoft.com/office/drawing/2014/main" id="{CE4EF560-2587-4F42-9ADA-68A1F7253827}"/>
              </a:ext>
            </a:extLst>
          </p:cNvPr>
          <p:cNvSpPr/>
          <p:nvPr/>
        </p:nvSpPr>
        <p:spPr>
          <a:xfrm>
            <a:off x="3178175" y="4454525"/>
            <a:ext cx="6135688" cy="1069975"/>
          </a:xfrm>
          <a:prstGeom prst="rect">
            <a:avLst/>
          </a:prstGeom>
        </p:spPr>
        <p:txBody>
          <a:bodyPr>
            <a:spAutoFit/>
          </a:bodyPr>
          <a:lstStyle/>
          <a:p>
            <a:pPr algn="ctr" eaLnBrk="1" fontAlgn="auto" hangingPunct="1">
              <a:spcBef>
                <a:spcPts val="0"/>
              </a:spcBef>
              <a:spcAft>
                <a:spcPts val="0"/>
              </a:spcAft>
              <a:defRPr/>
            </a:pPr>
            <a:r>
              <a:rPr lang="en-US" sz="2118" dirty="0">
                <a:cs typeface="Arial" panose="020B0604020202020204" pitchFamily="34" charset="0"/>
              </a:rPr>
              <a:t>Our digital media properties reach </a:t>
            </a:r>
            <a:r>
              <a:rPr lang="en-US" sz="2118" b="1" dirty="0">
                <a:solidFill>
                  <a:srgbClr val="00B0F0"/>
                </a:solidFill>
                <a:cs typeface="Arial" panose="020B0604020202020204" pitchFamily="34" charset="0"/>
              </a:rPr>
              <a:t>&gt;300,000 unique visitors</a:t>
            </a:r>
            <a:r>
              <a:rPr lang="en-US" sz="2118" dirty="0">
                <a:cs typeface="Arial" panose="020B0604020202020204" pitchFamily="34" charset="0"/>
              </a:rPr>
              <a:t> that view nearly </a:t>
            </a:r>
            <a:r>
              <a:rPr lang="en-US" sz="2118" b="1" dirty="0">
                <a:solidFill>
                  <a:srgbClr val="00B0F0"/>
                </a:solidFill>
                <a:cs typeface="Arial" panose="020B0604020202020204" pitchFamily="34" charset="0"/>
              </a:rPr>
              <a:t>a million pages </a:t>
            </a:r>
            <a:r>
              <a:rPr lang="en-US" sz="2118" dirty="0">
                <a:cs typeface="Arial" panose="020B0604020202020204" pitchFamily="34" charset="0"/>
              </a:rPr>
              <a:t>of high quality healthcare information each month </a:t>
            </a:r>
          </a:p>
        </p:txBody>
      </p:sp>
      <p:sp>
        <p:nvSpPr>
          <p:cNvPr id="50" name="Rectangle 49">
            <a:extLst>
              <a:ext uri="{FF2B5EF4-FFF2-40B4-BE49-F238E27FC236}">
                <a16:creationId xmlns:a16="http://schemas.microsoft.com/office/drawing/2014/main" id="{5304803C-8F9B-496C-9AD5-6673E51F8FCF}"/>
              </a:ext>
            </a:extLst>
          </p:cNvPr>
          <p:cNvSpPr/>
          <p:nvPr/>
        </p:nvSpPr>
        <p:spPr>
          <a:xfrm>
            <a:off x="0" y="30163"/>
            <a:ext cx="12187238" cy="747712"/>
          </a:xfrm>
          <a:prstGeom prst="rect">
            <a:avLst/>
          </a:prstGeom>
          <a:solidFill>
            <a:srgbClr val="00549D"/>
          </a:solidFill>
          <a:ln>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80" name="Rectangle 79">
            <a:extLst>
              <a:ext uri="{FF2B5EF4-FFF2-40B4-BE49-F238E27FC236}">
                <a16:creationId xmlns:a16="http://schemas.microsoft.com/office/drawing/2014/main" id="{15F3C244-FA9F-3445-9ADA-0F106B72DB68}"/>
              </a:ext>
            </a:extLst>
          </p:cNvPr>
          <p:cNvSpPr/>
          <p:nvPr/>
        </p:nvSpPr>
        <p:spPr>
          <a:xfrm>
            <a:off x="946150" y="558800"/>
            <a:ext cx="8896350" cy="747713"/>
          </a:xfrm>
          <a:prstGeom prst="rect">
            <a:avLst/>
          </a:prstGeom>
          <a:solidFill>
            <a:srgbClr val="00549D"/>
          </a:solidFill>
          <a:ln>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83" name="Rectangle 82">
            <a:extLst>
              <a:ext uri="{FF2B5EF4-FFF2-40B4-BE49-F238E27FC236}">
                <a16:creationId xmlns:a16="http://schemas.microsoft.com/office/drawing/2014/main" id="{FCEED380-C2E2-D640-BF6B-88E05331D10C}"/>
              </a:ext>
            </a:extLst>
          </p:cNvPr>
          <p:cNvSpPr/>
          <p:nvPr/>
        </p:nvSpPr>
        <p:spPr>
          <a:xfrm rot="5400000">
            <a:off x="-1592581" y="1563368"/>
            <a:ext cx="4095750" cy="1032513"/>
          </a:xfrm>
          <a:prstGeom prst="rect">
            <a:avLst/>
          </a:prstGeom>
          <a:solidFill>
            <a:srgbClr val="00549D"/>
          </a:solidFill>
          <a:ln>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84" name="Rectangle 83">
            <a:extLst>
              <a:ext uri="{FF2B5EF4-FFF2-40B4-BE49-F238E27FC236}">
                <a16:creationId xmlns:a16="http://schemas.microsoft.com/office/drawing/2014/main" id="{E587C0D1-ABAE-F94C-BABD-B7B47282E4AA}"/>
              </a:ext>
            </a:extLst>
          </p:cNvPr>
          <p:cNvSpPr/>
          <p:nvPr/>
        </p:nvSpPr>
        <p:spPr>
          <a:xfrm>
            <a:off x="3532188" y="806450"/>
            <a:ext cx="406400" cy="747713"/>
          </a:xfrm>
          <a:prstGeom prst="rect">
            <a:avLst/>
          </a:prstGeom>
          <a:solidFill>
            <a:srgbClr val="00549D"/>
          </a:solidFill>
          <a:ln>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90" name="Oval 89">
            <a:extLst>
              <a:ext uri="{FF2B5EF4-FFF2-40B4-BE49-F238E27FC236}">
                <a16:creationId xmlns:a16="http://schemas.microsoft.com/office/drawing/2014/main" id="{60EA9C06-BBD3-A046-A186-E446086F0F0A}"/>
              </a:ext>
            </a:extLst>
          </p:cNvPr>
          <p:cNvSpPr/>
          <p:nvPr/>
        </p:nvSpPr>
        <p:spPr>
          <a:xfrm>
            <a:off x="9356725" y="1677988"/>
            <a:ext cx="336550" cy="3365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95" name="Oval 94">
            <a:extLst>
              <a:ext uri="{FF2B5EF4-FFF2-40B4-BE49-F238E27FC236}">
                <a16:creationId xmlns:a16="http://schemas.microsoft.com/office/drawing/2014/main" id="{4E78A8DE-14C5-1942-BC7E-27925DEABD31}"/>
              </a:ext>
            </a:extLst>
          </p:cNvPr>
          <p:cNvSpPr/>
          <p:nvPr/>
        </p:nvSpPr>
        <p:spPr>
          <a:xfrm>
            <a:off x="2112963" y="1593850"/>
            <a:ext cx="336550" cy="336550"/>
          </a:xfrm>
          <a:prstGeom prst="ellipse">
            <a:avLst/>
          </a:prstGeom>
          <a:solidFill>
            <a:srgbClr val="00B0F0"/>
          </a:solidFill>
          <a:ln>
            <a:solidFill>
              <a:srgbClr val="006DB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96" name="Rectangle 95">
            <a:extLst>
              <a:ext uri="{FF2B5EF4-FFF2-40B4-BE49-F238E27FC236}">
                <a16:creationId xmlns:a16="http://schemas.microsoft.com/office/drawing/2014/main" id="{353A2F0E-E9A9-DB4B-B337-97E52074C018}"/>
              </a:ext>
            </a:extLst>
          </p:cNvPr>
          <p:cNvSpPr/>
          <p:nvPr/>
        </p:nvSpPr>
        <p:spPr>
          <a:xfrm rot="5400000">
            <a:off x="9651207" y="1621631"/>
            <a:ext cx="4094162" cy="955675"/>
          </a:xfrm>
          <a:prstGeom prst="rect">
            <a:avLst/>
          </a:prstGeom>
          <a:solidFill>
            <a:srgbClr val="00549D"/>
          </a:solidFill>
          <a:ln>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19505" name="TextBox 3">
            <a:extLst>
              <a:ext uri="{FF2B5EF4-FFF2-40B4-BE49-F238E27FC236}">
                <a16:creationId xmlns:a16="http://schemas.microsoft.com/office/drawing/2014/main" id="{1DE03EEC-BAE4-46AD-A784-08C4EA7CE6C0}"/>
              </a:ext>
            </a:extLst>
          </p:cNvPr>
          <p:cNvSpPr txBox="1">
            <a:spLocks noChangeArrowheads="1"/>
          </p:cNvSpPr>
          <p:nvPr/>
        </p:nvSpPr>
        <p:spPr bwMode="auto">
          <a:xfrm>
            <a:off x="3355975" y="477838"/>
            <a:ext cx="6022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400"/>
              </a:spcBef>
              <a:buFont typeface="Arial" panose="020B0604020202020204" pitchFamily="34" charset="0"/>
              <a:tabLst>
                <a:tab pos="287338" algn="ctr"/>
                <a:tab pos="627063" algn="r"/>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287338" algn="ctr"/>
                <a:tab pos="627063" algn="r"/>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287338" algn="ctr"/>
                <a:tab pos="627063" algn="r"/>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287338" algn="ctr"/>
                <a:tab pos="627063" algn="r"/>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287338" algn="ctr"/>
                <a:tab pos="627063" algn="r"/>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287338" algn="ctr"/>
                <a:tab pos="627063" algn="r"/>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287338" algn="ctr"/>
                <a:tab pos="627063" algn="r"/>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287338" algn="ctr"/>
                <a:tab pos="627063" algn="r"/>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287338" algn="ctr"/>
                <a:tab pos="627063" algn="r"/>
              </a:tabLst>
              <a:defRPr sz="1400">
                <a:solidFill>
                  <a:schemeClr val="tx1"/>
                </a:solidFill>
                <a:latin typeface="Arial" panose="020B0604020202020204" pitchFamily="34" charset="0"/>
              </a:defRPr>
            </a:lvl9pPr>
          </a:lstStyle>
          <a:p>
            <a:pPr eaLnBrk="1" hangingPunct="1">
              <a:lnSpc>
                <a:spcPct val="100000"/>
              </a:lnSpc>
              <a:spcBef>
                <a:spcPct val="0"/>
              </a:spcBef>
              <a:buFontTx/>
              <a:buNone/>
            </a:pPr>
            <a:r>
              <a:rPr lang="en-US" altLang="en-US" sz="2800">
                <a:solidFill>
                  <a:schemeClr val="bg1"/>
                </a:solidFill>
              </a:rPr>
              <a:t>Xtelligent Healthcare Media Platform</a:t>
            </a:r>
          </a:p>
        </p:txBody>
      </p:sp>
      <p:sp>
        <p:nvSpPr>
          <p:cNvPr id="97" name="Oval 96">
            <a:extLst>
              <a:ext uri="{FF2B5EF4-FFF2-40B4-BE49-F238E27FC236}">
                <a16:creationId xmlns:a16="http://schemas.microsoft.com/office/drawing/2014/main" id="{5EF27BD2-3120-474E-9D18-D58A0F42E9FE}"/>
              </a:ext>
            </a:extLst>
          </p:cNvPr>
          <p:cNvSpPr/>
          <p:nvPr/>
        </p:nvSpPr>
        <p:spPr>
          <a:xfrm>
            <a:off x="5711825" y="1916113"/>
            <a:ext cx="336550" cy="3365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98" name="Oval 97">
            <a:extLst>
              <a:ext uri="{FF2B5EF4-FFF2-40B4-BE49-F238E27FC236}">
                <a16:creationId xmlns:a16="http://schemas.microsoft.com/office/drawing/2014/main" id="{D79764FC-788F-7A47-8927-C729E16D348D}"/>
              </a:ext>
            </a:extLst>
          </p:cNvPr>
          <p:cNvSpPr/>
          <p:nvPr/>
        </p:nvSpPr>
        <p:spPr>
          <a:xfrm>
            <a:off x="9067800" y="3503613"/>
            <a:ext cx="336550" cy="33655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99" name="Oval 98">
            <a:extLst>
              <a:ext uri="{FF2B5EF4-FFF2-40B4-BE49-F238E27FC236}">
                <a16:creationId xmlns:a16="http://schemas.microsoft.com/office/drawing/2014/main" id="{0F3C1005-7A75-C842-AF97-EB73B596187E}"/>
              </a:ext>
            </a:extLst>
          </p:cNvPr>
          <p:cNvSpPr/>
          <p:nvPr/>
        </p:nvSpPr>
        <p:spPr>
          <a:xfrm>
            <a:off x="2427288" y="2428875"/>
            <a:ext cx="336550" cy="336550"/>
          </a:xfrm>
          <a:prstGeom prst="ellipse">
            <a:avLst/>
          </a:prstGeom>
          <a:solidFill>
            <a:srgbClr val="00B0F0"/>
          </a:solidFill>
          <a:ln>
            <a:solidFill>
              <a:srgbClr val="006DB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102" name="Oval 101">
            <a:extLst>
              <a:ext uri="{FF2B5EF4-FFF2-40B4-BE49-F238E27FC236}">
                <a16:creationId xmlns:a16="http://schemas.microsoft.com/office/drawing/2014/main" id="{B0B6A924-4C21-E84C-827F-B98B5C0413C5}"/>
              </a:ext>
            </a:extLst>
          </p:cNvPr>
          <p:cNvSpPr/>
          <p:nvPr/>
        </p:nvSpPr>
        <p:spPr>
          <a:xfrm>
            <a:off x="5810250" y="3613150"/>
            <a:ext cx="336550" cy="336550"/>
          </a:xfrm>
          <a:prstGeom prst="ellipse">
            <a:avLst/>
          </a:prstGeom>
          <a:solidFill>
            <a:srgbClr val="00B0F0"/>
          </a:solidFill>
          <a:ln>
            <a:solidFill>
              <a:srgbClr val="006DB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104" name="Rectangle 103">
            <a:extLst>
              <a:ext uri="{FF2B5EF4-FFF2-40B4-BE49-F238E27FC236}">
                <a16:creationId xmlns:a16="http://schemas.microsoft.com/office/drawing/2014/main" id="{A606E0EA-A073-3743-A18C-36A21699E56A}"/>
              </a:ext>
            </a:extLst>
          </p:cNvPr>
          <p:cNvSpPr/>
          <p:nvPr/>
        </p:nvSpPr>
        <p:spPr>
          <a:xfrm rot="5400000">
            <a:off x="3961606" y="3026569"/>
            <a:ext cx="433388" cy="1536700"/>
          </a:xfrm>
          <a:prstGeom prst="rect">
            <a:avLst/>
          </a:prstGeom>
          <a:solidFill>
            <a:srgbClr val="00549D"/>
          </a:solidFill>
          <a:ln>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24" name="Oval 23">
            <a:extLst>
              <a:ext uri="{FF2B5EF4-FFF2-40B4-BE49-F238E27FC236}">
                <a16:creationId xmlns:a16="http://schemas.microsoft.com/office/drawing/2014/main" id="{FB4819F5-4EFE-4E58-94BF-ACCF113BAC79}"/>
              </a:ext>
            </a:extLst>
          </p:cNvPr>
          <p:cNvSpPr/>
          <p:nvPr/>
        </p:nvSpPr>
        <p:spPr>
          <a:xfrm>
            <a:off x="3602038" y="3541713"/>
            <a:ext cx="201612" cy="201612"/>
          </a:xfrm>
          <a:prstGeom prst="ellipse">
            <a:avLst/>
          </a:prstGeom>
          <a:solidFill>
            <a:srgbClr val="A6A6A6">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bject 5">
            <a:extLst>
              <a:ext uri="{FF2B5EF4-FFF2-40B4-BE49-F238E27FC236}">
                <a16:creationId xmlns:a16="http://schemas.microsoft.com/office/drawing/2014/main" id="{70A855A3-A5FF-4949-A20D-A3A7B135A098}"/>
              </a:ext>
            </a:extLst>
          </p:cNvPr>
          <p:cNvSpPr txBox="1">
            <a:spLocks noChangeArrowheads="1"/>
          </p:cNvSpPr>
          <p:nvPr/>
        </p:nvSpPr>
        <p:spPr bwMode="auto">
          <a:xfrm>
            <a:off x="569913" y="1657350"/>
            <a:ext cx="4598987"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b="1">
                <a:cs typeface="Arial" panose="020B0604020202020204" pitchFamily="34" charset="0"/>
              </a:rPr>
              <a:t>The leading resource for the latest news and exclusive interviews with subject matter experts about IT infrastructure in the healthcare industry.</a:t>
            </a:r>
          </a:p>
        </p:txBody>
      </p:sp>
      <p:sp>
        <p:nvSpPr>
          <p:cNvPr id="6" name="object 6">
            <a:extLst>
              <a:ext uri="{FF2B5EF4-FFF2-40B4-BE49-F238E27FC236}">
                <a16:creationId xmlns:a16="http://schemas.microsoft.com/office/drawing/2014/main" id="{AD2F4EAF-B5BA-6B4E-96E7-28F7E1D5FB8B}"/>
              </a:ext>
            </a:extLst>
          </p:cNvPr>
          <p:cNvSpPr txBox="1"/>
          <p:nvPr/>
        </p:nvSpPr>
        <p:spPr>
          <a:xfrm>
            <a:off x="595313" y="3059113"/>
            <a:ext cx="2255837" cy="1504950"/>
          </a:xfrm>
          <a:prstGeom prst="rect">
            <a:avLst/>
          </a:prstGeom>
        </p:spPr>
        <p:txBody>
          <a:bodyPr lIns="0" tIns="11766" rIns="0" bIns="0">
            <a:spAutoFit/>
          </a:bodyPr>
          <a:lstStyle/>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Healthcare Cloud Companies</a:t>
            </a:r>
          </a:p>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Healthcare Data Storage</a:t>
            </a:r>
          </a:p>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Healthcare APIs</a:t>
            </a:r>
          </a:p>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Backup and Disaster Recovery</a:t>
            </a:r>
          </a:p>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Healthcare Data Warehouse</a:t>
            </a:r>
          </a:p>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Healthcare Interoperability</a:t>
            </a:r>
          </a:p>
        </p:txBody>
      </p:sp>
      <p:sp>
        <p:nvSpPr>
          <p:cNvPr id="11" name="object 11">
            <a:extLst>
              <a:ext uri="{FF2B5EF4-FFF2-40B4-BE49-F238E27FC236}">
                <a16:creationId xmlns:a16="http://schemas.microsoft.com/office/drawing/2014/main" id="{EB4E5EB3-B1B1-9848-B097-1051B183DDF9}"/>
              </a:ext>
            </a:extLst>
          </p:cNvPr>
          <p:cNvSpPr txBox="1"/>
          <p:nvPr/>
        </p:nvSpPr>
        <p:spPr>
          <a:xfrm>
            <a:off x="569913" y="2701925"/>
            <a:ext cx="1350962" cy="228600"/>
          </a:xfrm>
          <a:prstGeom prst="rect">
            <a:avLst/>
          </a:prstGeom>
        </p:spPr>
        <p:txBody>
          <a:bodyPr lIns="0" tIns="10646" rIns="0" bIns="0">
            <a:spAutoFit/>
          </a:bodyPr>
          <a:lstStyle/>
          <a:p>
            <a:pPr marL="11206" eaLnBrk="1" fontAlgn="auto" hangingPunct="1">
              <a:spcBef>
                <a:spcPts val="84"/>
              </a:spcBef>
              <a:spcAft>
                <a:spcPts val="0"/>
              </a:spcAft>
              <a:defRPr/>
            </a:pPr>
            <a:r>
              <a:rPr sz="1412" b="1" spc="-9" dirty="0">
                <a:latin typeface="Arial"/>
                <a:cs typeface="Arial"/>
              </a:rPr>
              <a:t>Covered</a:t>
            </a:r>
            <a:r>
              <a:rPr sz="1412" b="1" spc="-22" dirty="0">
                <a:latin typeface="Arial"/>
                <a:cs typeface="Arial"/>
              </a:rPr>
              <a:t> Topics</a:t>
            </a:r>
            <a:endParaRPr sz="1412" dirty="0">
              <a:latin typeface="Arial"/>
              <a:cs typeface="Arial"/>
            </a:endParaRPr>
          </a:p>
        </p:txBody>
      </p:sp>
      <p:sp>
        <p:nvSpPr>
          <p:cNvPr id="12" name="object 12">
            <a:extLst>
              <a:ext uri="{FF2B5EF4-FFF2-40B4-BE49-F238E27FC236}">
                <a16:creationId xmlns:a16="http://schemas.microsoft.com/office/drawing/2014/main" id="{6FE961ED-2B93-764A-A8E4-259EB101FB32}"/>
              </a:ext>
            </a:extLst>
          </p:cNvPr>
          <p:cNvSpPr txBox="1"/>
          <p:nvPr/>
        </p:nvSpPr>
        <p:spPr>
          <a:xfrm>
            <a:off x="3044825" y="3059113"/>
            <a:ext cx="2255838" cy="1797050"/>
          </a:xfrm>
          <a:prstGeom prst="rect">
            <a:avLst/>
          </a:prstGeom>
        </p:spPr>
        <p:txBody>
          <a:bodyPr lIns="0" tIns="11766" rIns="0" bIns="0">
            <a:spAutoFit/>
          </a:bodyPr>
          <a:lstStyle/>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Chief Executives/ Administrators</a:t>
            </a:r>
          </a:p>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Senior IT Managers (CIO/CTO/VP/Director)</a:t>
            </a:r>
          </a:p>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CMIOs</a:t>
            </a:r>
          </a:p>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IT Staff</a:t>
            </a:r>
          </a:p>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Network/Systems Administrators</a:t>
            </a:r>
          </a:p>
        </p:txBody>
      </p:sp>
      <p:sp>
        <p:nvSpPr>
          <p:cNvPr id="14" name="object 14">
            <a:extLst>
              <a:ext uri="{FF2B5EF4-FFF2-40B4-BE49-F238E27FC236}">
                <a16:creationId xmlns:a16="http://schemas.microsoft.com/office/drawing/2014/main" id="{26FF49B1-2E1A-0945-8E91-7368B0971A2C}"/>
              </a:ext>
            </a:extLst>
          </p:cNvPr>
          <p:cNvSpPr txBox="1"/>
          <p:nvPr/>
        </p:nvSpPr>
        <p:spPr>
          <a:xfrm>
            <a:off x="3019425" y="2701925"/>
            <a:ext cx="1601788" cy="228600"/>
          </a:xfrm>
          <a:prstGeom prst="rect">
            <a:avLst/>
          </a:prstGeom>
        </p:spPr>
        <p:txBody>
          <a:bodyPr lIns="0" tIns="10646" rIns="0" bIns="0">
            <a:spAutoFit/>
          </a:bodyPr>
          <a:lstStyle/>
          <a:p>
            <a:pPr marL="11206" eaLnBrk="1" fontAlgn="auto" hangingPunct="1">
              <a:spcBef>
                <a:spcPts val="84"/>
              </a:spcBef>
              <a:spcAft>
                <a:spcPts val="0"/>
              </a:spcAft>
              <a:defRPr/>
            </a:pPr>
            <a:r>
              <a:rPr sz="1412" b="1" spc="-9" dirty="0">
                <a:latin typeface="Arial"/>
                <a:cs typeface="Arial"/>
              </a:rPr>
              <a:t>Audience</a:t>
            </a:r>
            <a:r>
              <a:rPr sz="1412" b="1" spc="-13" dirty="0">
                <a:latin typeface="Arial"/>
                <a:cs typeface="Arial"/>
              </a:rPr>
              <a:t> </a:t>
            </a:r>
            <a:r>
              <a:rPr sz="1412" b="1" spc="-4" dirty="0">
                <a:latin typeface="Arial"/>
                <a:cs typeface="Arial"/>
              </a:rPr>
              <a:t>Includes</a:t>
            </a:r>
            <a:endParaRPr sz="1412" dirty="0">
              <a:latin typeface="Arial"/>
              <a:cs typeface="Arial"/>
            </a:endParaRPr>
          </a:p>
        </p:txBody>
      </p:sp>
      <p:sp>
        <p:nvSpPr>
          <p:cNvPr id="15" name="object 15">
            <a:extLst>
              <a:ext uri="{FF2B5EF4-FFF2-40B4-BE49-F238E27FC236}">
                <a16:creationId xmlns:a16="http://schemas.microsoft.com/office/drawing/2014/main" id="{28B0F3E4-CF03-A147-820A-BE645F12B05B}"/>
              </a:ext>
            </a:extLst>
          </p:cNvPr>
          <p:cNvSpPr txBox="1"/>
          <p:nvPr/>
        </p:nvSpPr>
        <p:spPr>
          <a:xfrm>
            <a:off x="1458912" y="5029882"/>
            <a:ext cx="2820987" cy="1003073"/>
          </a:xfrm>
          <a:prstGeom prst="rect">
            <a:avLst/>
          </a:prstGeom>
        </p:spPr>
        <p:txBody>
          <a:bodyPr lIns="0" tIns="10646" rIns="0" bIns="0">
            <a:spAutoFit/>
          </a:bodyPr>
          <a:lstStyle/>
          <a:p>
            <a:pPr marL="11206" eaLnBrk="1" fontAlgn="auto" hangingPunct="1">
              <a:spcBef>
                <a:spcPts val="84"/>
              </a:spcBef>
              <a:spcAft>
                <a:spcPts val="0"/>
              </a:spcAft>
              <a:defRPr/>
            </a:pPr>
            <a:r>
              <a:rPr lang="en-US" sz="1412" b="1" spc="-4" dirty="0">
                <a:latin typeface="Arial"/>
                <a:cs typeface="Arial"/>
              </a:rPr>
              <a:t>30</a:t>
            </a:r>
            <a:r>
              <a:rPr sz="1412" b="1" spc="-4" dirty="0">
                <a:latin typeface="Arial"/>
                <a:cs typeface="Arial"/>
              </a:rPr>
              <a:t>,000</a:t>
            </a:r>
            <a:r>
              <a:rPr lang="en-US" sz="1412" b="1" spc="-4" dirty="0">
                <a:latin typeface="Arial"/>
                <a:cs typeface="Arial"/>
              </a:rPr>
              <a:t>+ monthly</a:t>
            </a:r>
            <a:r>
              <a:rPr sz="1412" b="1" spc="-4" dirty="0">
                <a:latin typeface="Arial"/>
                <a:cs typeface="Arial"/>
              </a:rPr>
              <a:t> page views</a:t>
            </a:r>
            <a:endParaRPr sz="1412" dirty="0">
              <a:latin typeface="Arial"/>
              <a:cs typeface="Arial"/>
            </a:endParaRPr>
          </a:p>
          <a:p>
            <a:pPr marL="11206" eaLnBrk="1" fontAlgn="auto" hangingPunct="1">
              <a:spcBef>
                <a:spcPts val="0"/>
              </a:spcBef>
              <a:spcAft>
                <a:spcPts val="0"/>
              </a:spcAft>
              <a:defRPr/>
            </a:pPr>
            <a:r>
              <a:rPr lang="en-US" sz="1412" b="1" spc="-9" dirty="0">
                <a:latin typeface="Arial"/>
                <a:cs typeface="Arial"/>
              </a:rPr>
              <a:t>15</a:t>
            </a:r>
            <a:r>
              <a:rPr sz="1412" b="1" spc="-9" dirty="0">
                <a:latin typeface="Arial"/>
                <a:cs typeface="Arial"/>
              </a:rPr>
              <a:t>,000</a:t>
            </a:r>
            <a:r>
              <a:rPr lang="en-US" sz="1412" b="1" spc="-9" dirty="0">
                <a:latin typeface="Arial"/>
                <a:cs typeface="Arial"/>
              </a:rPr>
              <a:t>+</a:t>
            </a:r>
            <a:r>
              <a:rPr sz="1412" b="1" spc="-9" dirty="0">
                <a:latin typeface="Arial"/>
                <a:cs typeface="Arial"/>
              </a:rPr>
              <a:t> </a:t>
            </a:r>
            <a:r>
              <a:rPr sz="1412" b="1" spc="-4" dirty="0">
                <a:latin typeface="Arial"/>
                <a:cs typeface="Arial"/>
              </a:rPr>
              <a:t>unique </a:t>
            </a:r>
            <a:r>
              <a:rPr sz="1412" b="1" spc="-9" dirty="0">
                <a:latin typeface="Arial"/>
                <a:cs typeface="Arial"/>
              </a:rPr>
              <a:t>visitors</a:t>
            </a:r>
            <a:r>
              <a:rPr lang="en-US" sz="1412" b="1" spc="-9" dirty="0">
                <a:latin typeface="Arial"/>
                <a:cs typeface="Arial"/>
              </a:rPr>
              <a:t>/</a:t>
            </a:r>
            <a:r>
              <a:rPr sz="1412" b="1" spc="-4" dirty="0">
                <a:latin typeface="Arial"/>
                <a:cs typeface="Arial"/>
              </a:rPr>
              <a:t>month</a:t>
            </a:r>
            <a:endParaRPr lang="en-US" sz="1412" b="1" spc="-4" dirty="0">
              <a:latin typeface="Arial"/>
              <a:cs typeface="Arial"/>
            </a:endParaRPr>
          </a:p>
          <a:p>
            <a:pPr marL="11206" eaLnBrk="1" fontAlgn="auto" hangingPunct="1">
              <a:spcBef>
                <a:spcPts val="0"/>
              </a:spcBef>
              <a:spcAft>
                <a:spcPts val="0"/>
              </a:spcAft>
              <a:defRPr/>
            </a:pPr>
            <a:r>
              <a:rPr lang="en-US" sz="1412" b="1" spc="-4" dirty="0">
                <a:latin typeface="Arial"/>
                <a:cs typeface="Arial"/>
              </a:rPr>
              <a:t>13,000 newsletter subscribers</a:t>
            </a:r>
          </a:p>
          <a:p>
            <a:pPr marL="11206" eaLnBrk="1" fontAlgn="auto" hangingPunct="1">
              <a:spcBef>
                <a:spcPts val="4"/>
              </a:spcBef>
              <a:spcAft>
                <a:spcPts val="0"/>
              </a:spcAft>
              <a:defRPr/>
            </a:pPr>
            <a:r>
              <a:rPr lang="en-US" sz="800" b="1" spc="-9" dirty="0">
                <a:latin typeface="Arial"/>
                <a:cs typeface="Arial"/>
              </a:rPr>
              <a:t>*stats as of Aug 2019</a:t>
            </a:r>
            <a:endParaRPr lang="en-US" sz="800" dirty="0">
              <a:latin typeface="Arial"/>
              <a:cs typeface="Arial"/>
            </a:endParaRPr>
          </a:p>
          <a:p>
            <a:pPr marL="11206" eaLnBrk="1" fontAlgn="auto" hangingPunct="1">
              <a:spcBef>
                <a:spcPts val="0"/>
              </a:spcBef>
              <a:spcAft>
                <a:spcPts val="0"/>
              </a:spcAft>
              <a:defRPr/>
            </a:pPr>
            <a:endParaRPr sz="1412" dirty="0">
              <a:latin typeface="Arial"/>
              <a:cs typeface="Arial"/>
            </a:endParaRPr>
          </a:p>
        </p:txBody>
      </p:sp>
      <p:sp>
        <p:nvSpPr>
          <p:cNvPr id="16" name="object 16">
            <a:extLst>
              <a:ext uri="{FF2B5EF4-FFF2-40B4-BE49-F238E27FC236}">
                <a16:creationId xmlns:a16="http://schemas.microsoft.com/office/drawing/2014/main" id="{23440151-FA89-184A-98F6-4599B4484FA1}"/>
              </a:ext>
            </a:extLst>
          </p:cNvPr>
          <p:cNvSpPr/>
          <p:nvPr/>
        </p:nvSpPr>
        <p:spPr>
          <a:xfrm>
            <a:off x="787400" y="5183188"/>
            <a:ext cx="525463" cy="430212"/>
          </a:xfrm>
          <a:custGeom>
            <a:avLst/>
            <a:gdLst/>
            <a:ahLst/>
            <a:cxnLst/>
            <a:rect l="l" t="t" r="r" b="b"/>
            <a:pathLst>
              <a:path w="596265" h="487679">
                <a:moveTo>
                  <a:pt x="313956" y="0"/>
                </a:moveTo>
                <a:lnTo>
                  <a:pt x="265754" y="8890"/>
                </a:lnTo>
                <a:lnTo>
                  <a:pt x="222257" y="36830"/>
                </a:lnTo>
                <a:lnTo>
                  <a:pt x="195427" y="81280"/>
                </a:lnTo>
                <a:lnTo>
                  <a:pt x="189266" y="107950"/>
                </a:lnTo>
                <a:lnTo>
                  <a:pt x="191819" y="133350"/>
                </a:lnTo>
                <a:lnTo>
                  <a:pt x="198579" y="156210"/>
                </a:lnTo>
                <a:lnTo>
                  <a:pt x="205041" y="173990"/>
                </a:lnTo>
                <a:lnTo>
                  <a:pt x="201985" y="201930"/>
                </a:lnTo>
                <a:lnTo>
                  <a:pt x="204636" y="220980"/>
                </a:lnTo>
                <a:lnTo>
                  <a:pt x="209090" y="231140"/>
                </a:lnTo>
                <a:lnTo>
                  <a:pt x="211442" y="234950"/>
                </a:lnTo>
                <a:lnTo>
                  <a:pt x="218152" y="243840"/>
                </a:lnTo>
                <a:lnTo>
                  <a:pt x="226661" y="256540"/>
                </a:lnTo>
                <a:lnTo>
                  <a:pt x="233968" y="276860"/>
                </a:lnTo>
                <a:lnTo>
                  <a:pt x="237070" y="304800"/>
                </a:lnTo>
                <a:lnTo>
                  <a:pt x="229562" y="336550"/>
                </a:lnTo>
                <a:lnTo>
                  <a:pt x="213042" y="356870"/>
                </a:lnTo>
                <a:lnTo>
                  <a:pt x="196522" y="367030"/>
                </a:lnTo>
                <a:lnTo>
                  <a:pt x="161834" y="379730"/>
                </a:lnTo>
                <a:lnTo>
                  <a:pt x="130146" y="397510"/>
                </a:lnTo>
                <a:lnTo>
                  <a:pt x="103864" y="427990"/>
                </a:lnTo>
                <a:lnTo>
                  <a:pt x="92900" y="472440"/>
                </a:lnTo>
                <a:lnTo>
                  <a:pt x="92900" y="487680"/>
                </a:lnTo>
                <a:lnTo>
                  <a:pt x="499744" y="487680"/>
                </a:lnTo>
                <a:lnTo>
                  <a:pt x="499744" y="472440"/>
                </a:lnTo>
                <a:lnTo>
                  <a:pt x="496744" y="459740"/>
                </a:lnTo>
                <a:lnTo>
                  <a:pt x="121742" y="459740"/>
                </a:lnTo>
                <a:lnTo>
                  <a:pt x="131449" y="434340"/>
                </a:lnTo>
                <a:lnTo>
                  <a:pt x="148969" y="417830"/>
                </a:lnTo>
                <a:lnTo>
                  <a:pt x="171296" y="405130"/>
                </a:lnTo>
                <a:lnTo>
                  <a:pt x="195427" y="394970"/>
                </a:lnTo>
                <a:lnTo>
                  <a:pt x="198628" y="394970"/>
                </a:lnTo>
                <a:lnTo>
                  <a:pt x="218601" y="386080"/>
                </a:lnTo>
                <a:lnTo>
                  <a:pt x="240674" y="368300"/>
                </a:lnTo>
                <a:lnTo>
                  <a:pt x="258542" y="341630"/>
                </a:lnTo>
                <a:lnTo>
                  <a:pt x="265899" y="304800"/>
                </a:lnTo>
                <a:lnTo>
                  <a:pt x="262697" y="274320"/>
                </a:lnTo>
                <a:lnTo>
                  <a:pt x="254690" y="250190"/>
                </a:lnTo>
                <a:lnTo>
                  <a:pt x="244281" y="233680"/>
                </a:lnTo>
                <a:lnTo>
                  <a:pt x="233870" y="222250"/>
                </a:lnTo>
                <a:lnTo>
                  <a:pt x="230670" y="218440"/>
                </a:lnTo>
                <a:lnTo>
                  <a:pt x="230268" y="214630"/>
                </a:lnTo>
                <a:lnTo>
                  <a:pt x="229865" y="208280"/>
                </a:lnTo>
                <a:lnTo>
                  <a:pt x="230664" y="196850"/>
                </a:lnTo>
                <a:lnTo>
                  <a:pt x="233870" y="180340"/>
                </a:lnTo>
                <a:lnTo>
                  <a:pt x="233870" y="170180"/>
                </a:lnTo>
                <a:lnTo>
                  <a:pt x="230670" y="163830"/>
                </a:lnTo>
                <a:lnTo>
                  <a:pt x="224660" y="148590"/>
                </a:lnTo>
                <a:lnTo>
                  <a:pt x="218652" y="129540"/>
                </a:lnTo>
                <a:lnTo>
                  <a:pt x="216250" y="110490"/>
                </a:lnTo>
                <a:lnTo>
                  <a:pt x="221056" y="90170"/>
                </a:lnTo>
                <a:lnTo>
                  <a:pt x="230817" y="68580"/>
                </a:lnTo>
                <a:lnTo>
                  <a:pt x="241479" y="54610"/>
                </a:lnTo>
                <a:lnTo>
                  <a:pt x="253944" y="45720"/>
                </a:lnTo>
                <a:lnTo>
                  <a:pt x="269113" y="39370"/>
                </a:lnTo>
                <a:lnTo>
                  <a:pt x="272313" y="35560"/>
                </a:lnTo>
                <a:lnTo>
                  <a:pt x="277468" y="33020"/>
                </a:lnTo>
                <a:lnTo>
                  <a:pt x="287129" y="30480"/>
                </a:lnTo>
                <a:lnTo>
                  <a:pt x="299793" y="27940"/>
                </a:lnTo>
                <a:lnTo>
                  <a:pt x="313956" y="26670"/>
                </a:lnTo>
                <a:lnTo>
                  <a:pt x="371774" y="26670"/>
                </a:lnTo>
                <a:lnTo>
                  <a:pt x="363365" y="16510"/>
                </a:lnTo>
                <a:lnTo>
                  <a:pt x="352399" y="10160"/>
                </a:lnTo>
                <a:lnTo>
                  <a:pt x="342788" y="5080"/>
                </a:lnTo>
                <a:lnTo>
                  <a:pt x="333178" y="1270"/>
                </a:lnTo>
                <a:lnTo>
                  <a:pt x="323567" y="1270"/>
                </a:lnTo>
                <a:lnTo>
                  <a:pt x="313956" y="0"/>
                </a:lnTo>
                <a:close/>
              </a:path>
              <a:path w="596265" h="487679">
                <a:moveTo>
                  <a:pt x="371774" y="26670"/>
                </a:moveTo>
                <a:lnTo>
                  <a:pt x="321116" y="26670"/>
                </a:lnTo>
                <a:lnTo>
                  <a:pt x="327975" y="27940"/>
                </a:lnTo>
                <a:lnTo>
                  <a:pt x="334232" y="30480"/>
                </a:lnTo>
                <a:lnTo>
                  <a:pt x="365213" y="74930"/>
                </a:lnTo>
                <a:lnTo>
                  <a:pt x="377631" y="132080"/>
                </a:lnTo>
                <a:lnTo>
                  <a:pt x="373779" y="149860"/>
                </a:lnTo>
                <a:lnTo>
                  <a:pt x="368427" y="161290"/>
                </a:lnTo>
                <a:lnTo>
                  <a:pt x="362013" y="167640"/>
                </a:lnTo>
                <a:lnTo>
                  <a:pt x="362013" y="182880"/>
                </a:lnTo>
                <a:lnTo>
                  <a:pt x="365219" y="198120"/>
                </a:lnTo>
                <a:lnTo>
                  <a:pt x="366018" y="208280"/>
                </a:lnTo>
                <a:lnTo>
                  <a:pt x="365615" y="213360"/>
                </a:lnTo>
                <a:lnTo>
                  <a:pt x="365213" y="215900"/>
                </a:lnTo>
                <a:lnTo>
                  <a:pt x="362013" y="222250"/>
                </a:lnTo>
                <a:lnTo>
                  <a:pt x="358813" y="222250"/>
                </a:lnTo>
                <a:lnTo>
                  <a:pt x="350252" y="233680"/>
                </a:lnTo>
                <a:lnTo>
                  <a:pt x="340793" y="250190"/>
                </a:lnTo>
                <a:lnTo>
                  <a:pt x="333136" y="274320"/>
                </a:lnTo>
                <a:lnTo>
                  <a:pt x="329984" y="304800"/>
                </a:lnTo>
                <a:lnTo>
                  <a:pt x="336891" y="341630"/>
                </a:lnTo>
                <a:lnTo>
                  <a:pt x="354009" y="368300"/>
                </a:lnTo>
                <a:lnTo>
                  <a:pt x="375932" y="386080"/>
                </a:lnTo>
                <a:lnTo>
                  <a:pt x="397256" y="394970"/>
                </a:lnTo>
                <a:lnTo>
                  <a:pt x="422713" y="405130"/>
                </a:lnTo>
                <a:lnTo>
                  <a:pt x="444896" y="417830"/>
                </a:lnTo>
                <a:lnTo>
                  <a:pt x="461674" y="434340"/>
                </a:lnTo>
                <a:lnTo>
                  <a:pt x="470916" y="459740"/>
                </a:lnTo>
                <a:lnTo>
                  <a:pt x="496744" y="459740"/>
                </a:lnTo>
                <a:lnTo>
                  <a:pt x="463724" y="397510"/>
                </a:lnTo>
                <a:lnTo>
                  <a:pt x="403606" y="369570"/>
                </a:lnTo>
                <a:lnTo>
                  <a:pt x="396107" y="367030"/>
                </a:lnTo>
                <a:lnTo>
                  <a:pt x="379609" y="356870"/>
                </a:lnTo>
                <a:lnTo>
                  <a:pt x="363111" y="336550"/>
                </a:lnTo>
                <a:lnTo>
                  <a:pt x="355612" y="304800"/>
                </a:lnTo>
                <a:lnTo>
                  <a:pt x="358765" y="276860"/>
                </a:lnTo>
                <a:lnTo>
                  <a:pt x="366421" y="256540"/>
                </a:lnTo>
                <a:lnTo>
                  <a:pt x="375881" y="243840"/>
                </a:lnTo>
                <a:lnTo>
                  <a:pt x="384441" y="234950"/>
                </a:lnTo>
                <a:lnTo>
                  <a:pt x="386790" y="232410"/>
                </a:lnTo>
                <a:lnTo>
                  <a:pt x="391237" y="222250"/>
                </a:lnTo>
                <a:lnTo>
                  <a:pt x="393887" y="204470"/>
                </a:lnTo>
                <a:lnTo>
                  <a:pt x="390842" y="176530"/>
                </a:lnTo>
                <a:lnTo>
                  <a:pt x="400772" y="154940"/>
                </a:lnTo>
                <a:lnTo>
                  <a:pt x="405272" y="129540"/>
                </a:lnTo>
                <a:lnTo>
                  <a:pt x="402558" y="97790"/>
                </a:lnTo>
                <a:lnTo>
                  <a:pt x="390842" y="62230"/>
                </a:lnTo>
                <a:lnTo>
                  <a:pt x="381683" y="41910"/>
                </a:lnTo>
                <a:lnTo>
                  <a:pt x="372825" y="27940"/>
                </a:lnTo>
                <a:lnTo>
                  <a:pt x="371774" y="26670"/>
                </a:lnTo>
                <a:close/>
              </a:path>
              <a:path w="596265" h="487679">
                <a:moveTo>
                  <a:pt x="154579" y="54610"/>
                </a:moveTo>
                <a:lnTo>
                  <a:pt x="147370" y="54610"/>
                </a:lnTo>
                <a:lnTo>
                  <a:pt x="133152" y="55880"/>
                </a:lnTo>
                <a:lnTo>
                  <a:pt x="87847" y="72390"/>
                </a:lnTo>
                <a:lnTo>
                  <a:pt x="57670" y="115570"/>
                </a:lnTo>
                <a:lnTo>
                  <a:pt x="54214" y="137160"/>
                </a:lnTo>
                <a:lnTo>
                  <a:pt x="56465" y="157480"/>
                </a:lnTo>
                <a:lnTo>
                  <a:pt x="61719" y="175260"/>
                </a:lnTo>
                <a:lnTo>
                  <a:pt x="67271" y="190500"/>
                </a:lnTo>
                <a:lnTo>
                  <a:pt x="63723" y="212090"/>
                </a:lnTo>
                <a:lnTo>
                  <a:pt x="65278" y="227330"/>
                </a:lnTo>
                <a:lnTo>
                  <a:pt x="68632" y="234950"/>
                </a:lnTo>
                <a:lnTo>
                  <a:pt x="70484" y="237490"/>
                </a:lnTo>
                <a:lnTo>
                  <a:pt x="75687" y="243840"/>
                </a:lnTo>
                <a:lnTo>
                  <a:pt x="80892" y="254000"/>
                </a:lnTo>
                <a:lnTo>
                  <a:pt x="84897" y="270510"/>
                </a:lnTo>
                <a:lnTo>
                  <a:pt x="86499" y="292100"/>
                </a:lnTo>
                <a:lnTo>
                  <a:pt x="81995" y="316230"/>
                </a:lnTo>
                <a:lnTo>
                  <a:pt x="72085" y="328930"/>
                </a:lnTo>
                <a:lnTo>
                  <a:pt x="62175" y="336550"/>
                </a:lnTo>
                <a:lnTo>
                  <a:pt x="57670" y="337820"/>
                </a:lnTo>
                <a:lnTo>
                  <a:pt x="37847" y="346710"/>
                </a:lnTo>
                <a:lnTo>
                  <a:pt x="19224" y="361950"/>
                </a:lnTo>
                <a:lnTo>
                  <a:pt x="5407" y="384810"/>
                </a:lnTo>
                <a:lnTo>
                  <a:pt x="0" y="417830"/>
                </a:lnTo>
                <a:lnTo>
                  <a:pt x="0" y="434340"/>
                </a:lnTo>
                <a:lnTo>
                  <a:pt x="73685" y="434340"/>
                </a:lnTo>
                <a:lnTo>
                  <a:pt x="76135" y="426720"/>
                </a:lnTo>
                <a:lnTo>
                  <a:pt x="78887" y="419100"/>
                </a:lnTo>
                <a:lnTo>
                  <a:pt x="82241" y="411480"/>
                </a:lnTo>
                <a:lnTo>
                  <a:pt x="86499" y="405130"/>
                </a:lnTo>
                <a:lnTo>
                  <a:pt x="28828" y="405130"/>
                </a:lnTo>
                <a:lnTo>
                  <a:pt x="52260" y="368300"/>
                </a:lnTo>
                <a:lnTo>
                  <a:pt x="80192" y="356870"/>
                </a:lnTo>
                <a:lnTo>
                  <a:pt x="96910" y="342900"/>
                </a:lnTo>
                <a:lnTo>
                  <a:pt x="110023" y="322580"/>
                </a:lnTo>
                <a:lnTo>
                  <a:pt x="115328" y="292100"/>
                </a:lnTo>
                <a:lnTo>
                  <a:pt x="113176" y="265430"/>
                </a:lnTo>
                <a:lnTo>
                  <a:pt x="107719" y="245110"/>
                </a:lnTo>
                <a:lnTo>
                  <a:pt x="100460" y="231140"/>
                </a:lnTo>
                <a:lnTo>
                  <a:pt x="92900" y="222250"/>
                </a:lnTo>
                <a:lnTo>
                  <a:pt x="92900" y="218440"/>
                </a:lnTo>
                <a:lnTo>
                  <a:pt x="89700" y="212090"/>
                </a:lnTo>
                <a:lnTo>
                  <a:pt x="92900" y="196850"/>
                </a:lnTo>
                <a:lnTo>
                  <a:pt x="96113" y="190500"/>
                </a:lnTo>
                <a:lnTo>
                  <a:pt x="92900" y="182880"/>
                </a:lnTo>
                <a:lnTo>
                  <a:pt x="92900" y="176530"/>
                </a:lnTo>
                <a:lnTo>
                  <a:pt x="87798" y="167640"/>
                </a:lnTo>
                <a:lnTo>
                  <a:pt x="83294" y="154940"/>
                </a:lnTo>
                <a:lnTo>
                  <a:pt x="91407" y="109220"/>
                </a:lnTo>
                <a:lnTo>
                  <a:pt x="112128" y="90170"/>
                </a:lnTo>
                <a:lnTo>
                  <a:pt x="115328" y="90170"/>
                </a:lnTo>
                <a:lnTo>
                  <a:pt x="115328" y="87630"/>
                </a:lnTo>
                <a:lnTo>
                  <a:pt x="118541" y="87630"/>
                </a:lnTo>
                <a:lnTo>
                  <a:pt x="122594" y="86360"/>
                </a:lnTo>
                <a:lnTo>
                  <a:pt x="129351" y="83820"/>
                </a:lnTo>
                <a:lnTo>
                  <a:pt x="137910" y="81280"/>
                </a:lnTo>
                <a:lnTo>
                  <a:pt x="166585" y="81280"/>
                </a:lnTo>
                <a:lnTo>
                  <a:pt x="166585" y="74930"/>
                </a:lnTo>
                <a:lnTo>
                  <a:pt x="169799" y="71120"/>
                </a:lnTo>
                <a:lnTo>
                  <a:pt x="169799" y="64770"/>
                </a:lnTo>
                <a:lnTo>
                  <a:pt x="176199" y="58420"/>
                </a:lnTo>
                <a:lnTo>
                  <a:pt x="168991" y="55880"/>
                </a:lnTo>
                <a:lnTo>
                  <a:pt x="161785" y="55880"/>
                </a:lnTo>
                <a:lnTo>
                  <a:pt x="154579" y="54610"/>
                </a:lnTo>
                <a:close/>
              </a:path>
              <a:path w="596265" h="487679">
                <a:moveTo>
                  <a:pt x="514787" y="81280"/>
                </a:moveTo>
                <a:lnTo>
                  <a:pt x="456622" y="81280"/>
                </a:lnTo>
                <a:lnTo>
                  <a:pt x="466137" y="83820"/>
                </a:lnTo>
                <a:lnTo>
                  <a:pt x="473247" y="86360"/>
                </a:lnTo>
                <a:lnTo>
                  <a:pt x="477393" y="87630"/>
                </a:lnTo>
                <a:lnTo>
                  <a:pt x="480568" y="90170"/>
                </a:lnTo>
                <a:lnTo>
                  <a:pt x="489126" y="95250"/>
                </a:lnTo>
                <a:lnTo>
                  <a:pt x="496173" y="100330"/>
                </a:lnTo>
                <a:lnTo>
                  <a:pt x="502624" y="109220"/>
                </a:lnTo>
                <a:lnTo>
                  <a:pt x="509397" y="125730"/>
                </a:lnTo>
                <a:lnTo>
                  <a:pt x="513367" y="140970"/>
                </a:lnTo>
                <a:lnTo>
                  <a:pt x="512206" y="154940"/>
                </a:lnTo>
                <a:lnTo>
                  <a:pt x="508021" y="167640"/>
                </a:lnTo>
                <a:lnTo>
                  <a:pt x="502919" y="176530"/>
                </a:lnTo>
                <a:lnTo>
                  <a:pt x="499744" y="182880"/>
                </a:lnTo>
                <a:lnTo>
                  <a:pt x="499744" y="196850"/>
                </a:lnTo>
                <a:lnTo>
                  <a:pt x="502919" y="212090"/>
                </a:lnTo>
                <a:lnTo>
                  <a:pt x="502919" y="222250"/>
                </a:lnTo>
                <a:lnTo>
                  <a:pt x="499744" y="222250"/>
                </a:lnTo>
                <a:lnTo>
                  <a:pt x="494069" y="231140"/>
                </a:lnTo>
                <a:lnTo>
                  <a:pt x="487775" y="245110"/>
                </a:lnTo>
                <a:lnTo>
                  <a:pt x="482671" y="265430"/>
                </a:lnTo>
                <a:lnTo>
                  <a:pt x="480568" y="292100"/>
                </a:lnTo>
                <a:lnTo>
                  <a:pt x="485818" y="322580"/>
                </a:lnTo>
                <a:lnTo>
                  <a:pt x="498570" y="342900"/>
                </a:lnTo>
                <a:lnTo>
                  <a:pt x="514322" y="356870"/>
                </a:lnTo>
                <a:lnTo>
                  <a:pt x="528574" y="363220"/>
                </a:lnTo>
                <a:lnTo>
                  <a:pt x="542284" y="368300"/>
                </a:lnTo>
                <a:lnTo>
                  <a:pt x="553862" y="377190"/>
                </a:lnTo>
                <a:lnTo>
                  <a:pt x="562417" y="388620"/>
                </a:lnTo>
                <a:lnTo>
                  <a:pt x="567055" y="405130"/>
                </a:lnTo>
                <a:lnTo>
                  <a:pt x="509397" y="405130"/>
                </a:lnTo>
                <a:lnTo>
                  <a:pt x="512294" y="411480"/>
                </a:lnTo>
                <a:lnTo>
                  <a:pt x="519326" y="426720"/>
                </a:lnTo>
                <a:lnTo>
                  <a:pt x="522224" y="434340"/>
                </a:lnTo>
                <a:lnTo>
                  <a:pt x="595884" y="434340"/>
                </a:lnTo>
                <a:lnTo>
                  <a:pt x="595884" y="417830"/>
                </a:lnTo>
                <a:lnTo>
                  <a:pt x="590036" y="384810"/>
                </a:lnTo>
                <a:lnTo>
                  <a:pt x="575484" y="361950"/>
                </a:lnTo>
                <a:lnTo>
                  <a:pt x="556718" y="346710"/>
                </a:lnTo>
                <a:lnTo>
                  <a:pt x="538226" y="337820"/>
                </a:lnTo>
                <a:lnTo>
                  <a:pt x="533225" y="336550"/>
                </a:lnTo>
                <a:lnTo>
                  <a:pt x="522224" y="328930"/>
                </a:lnTo>
                <a:lnTo>
                  <a:pt x="511222" y="316230"/>
                </a:lnTo>
                <a:lnTo>
                  <a:pt x="506222" y="292100"/>
                </a:lnTo>
                <a:lnTo>
                  <a:pt x="507811" y="270510"/>
                </a:lnTo>
                <a:lnTo>
                  <a:pt x="511794" y="254000"/>
                </a:lnTo>
                <a:lnTo>
                  <a:pt x="516991" y="243840"/>
                </a:lnTo>
                <a:lnTo>
                  <a:pt x="522224" y="237490"/>
                </a:lnTo>
                <a:lnTo>
                  <a:pt x="524077" y="234950"/>
                </a:lnTo>
                <a:lnTo>
                  <a:pt x="527431" y="227330"/>
                </a:lnTo>
                <a:lnTo>
                  <a:pt x="528974" y="212090"/>
                </a:lnTo>
                <a:lnTo>
                  <a:pt x="525399" y="190500"/>
                </a:lnTo>
                <a:lnTo>
                  <a:pt x="532782" y="175260"/>
                </a:lnTo>
                <a:lnTo>
                  <a:pt x="538654" y="157480"/>
                </a:lnTo>
                <a:lnTo>
                  <a:pt x="540311" y="137160"/>
                </a:lnTo>
                <a:lnTo>
                  <a:pt x="535051" y="115570"/>
                </a:lnTo>
                <a:lnTo>
                  <a:pt x="525778" y="96520"/>
                </a:lnTo>
                <a:lnTo>
                  <a:pt x="516207" y="82550"/>
                </a:lnTo>
                <a:lnTo>
                  <a:pt x="514787" y="81280"/>
                </a:lnTo>
                <a:close/>
              </a:path>
              <a:path w="596265" h="487679">
                <a:moveTo>
                  <a:pt x="166585" y="81280"/>
                </a:moveTo>
                <a:lnTo>
                  <a:pt x="160185" y="81280"/>
                </a:lnTo>
                <a:lnTo>
                  <a:pt x="166585" y="83820"/>
                </a:lnTo>
                <a:lnTo>
                  <a:pt x="166585" y="81280"/>
                </a:lnTo>
                <a:close/>
              </a:path>
              <a:path w="596265" h="487679">
                <a:moveTo>
                  <a:pt x="445262" y="54610"/>
                </a:moveTo>
                <a:lnTo>
                  <a:pt x="438148" y="54610"/>
                </a:lnTo>
                <a:lnTo>
                  <a:pt x="431307" y="55880"/>
                </a:lnTo>
                <a:lnTo>
                  <a:pt x="425063" y="55880"/>
                </a:lnTo>
                <a:lnTo>
                  <a:pt x="419734" y="58420"/>
                </a:lnTo>
                <a:lnTo>
                  <a:pt x="422066" y="66040"/>
                </a:lnTo>
                <a:lnTo>
                  <a:pt x="424100" y="72390"/>
                </a:lnTo>
                <a:lnTo>
                  <a:pt x="425539" y="78740"/>
                </a:lnTo>
                <a:lnTo>
                  <a:pt x="426084" y="83820"/>
                </a:lnTo>
                <a:lnTo>
                  <a:pt x="429259" y="83820"/>
                </a:lnTo>
                <a:lnTo>
                  <a:pt x="432434" y="81280"/>
                </a:lnTo>
                <a:lnTo>
                  <a:pt x="514787" y="81280"/>
                </a:lnTo>
                <a:lnTo>
                  <a:pt x="504850" y="72390"/>
                </a:lnTo>
                <a:lnTo>
                  <a:pt x="490219" y="64770"/>
                </a:lnTo>
                <a:lnTo>
                  <a:pt x="472551" y="58420"/>
                </a:lnTo>
                <a:lnTo>
                  <a:pt x="459519" y="55880"/>
                </a:lnTo>
                <a:lnTo>
                  <a:pt x="445262" y="54610"/>
                </a:lnTo>
                <a:close/>
              </a:path>
            </a:pathLst>
          </a:custGeom>
          <a:solidFill>
            <a:srgbClr val="2A85A0"/>
          </a:solidFill>
        </p:spPr>
        <p:txBody>
          <a:bodyPr lIns="0" tIns="0" rIns="0" bIns="0"/>
          <a:lstStyle/>
          <a:p>
            <a:pPr eaLnBrk="1" fontAlgn="auto" hangingPunct="1">
              <a:spcBef>
                <a:spcPts val="0"/>
              </a:spcBef>
              <a:spcAft>
                <a:spcPts val="0"/>
              </a:spcAft>
              <a:defRPr/>
            </a:pPr>
            <a:endParaRPr sz="1588" dirty="0">
              <a:solidFill>
                <a:schemeClr val="tx1">
                  <a:lumMod val="75000"/>
                  <a:lumOff val="25000"/>
                </a:schemeClr>
              </a:solidFill>
              <a:latin typeface="+mn-lt"/>
            </a:endParaRPr>
          </a:p>
        </p:txBody>
      </p:sp>
      <p:sp>
        <p:nvSpPr>
          <p:cNvPr id="24" name="Rectangle: Rounded Corners 23">
            <a:extLst>
              <a:ext uri="{FF2B5EF4-FFF2-40B4-BE49-F238E27FC236}">
                <a16:creationId xmlns:a16="http://schemas.microsoft.com/office/drawing/2014/main" id="{D487B7C5-067B-44E9-89B7-6545FE60AC7A}"/>
              </a:ext>
            </a:extLst>
          </p:cNvPr>
          <p:cNvSpPr/>
          <p:nvPr/>
        </p:nvSpPr>
        <p:spPr>
          <a:xfrm>
            <a:off x="638175" y="4905375"/>
            <a:ext cx="3987800" cy="941388"/>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pic>
        <p:nvPicPr>
          <p:cNvPr id="54282" name="Picture 16">
            <a:hlinkClick r:id="rId2"/>
            <a:extLst>
              <a:ext uri="{FF2B5EF4-FFF2-40B4-BE49-F238E27FC236}">
                <a16:creationId xmlns:a16="http://schemas.microsoft.com/office/drawing/2014/main" id="{3EE7315C-AEBC-461A-8389-5B8831ECF9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292100"/>
            <a:ext cx="3227387"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5482CD6A-8A08-495F-B9E2-EA3239473E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843" r="7428" b="57384"/>
          <a:stretch>
            <a:fillRect/>
          </a:stretch>
        </p:blipFill>
        <p:spPr bwMode="auto">
          <a:xfrm>
            <a:off x="7131050" y="1025525"/>
            <a:ext cx="3446463" cy="4235450"/>
          </a:xfrm>
          <a:prstGeom prst="rect">
            <a:avLst/>
          </a:prstGeom>
          <a:noFill/>
          <a:ln>
            <a:noFill/>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object 5">
            <a:extLst>
              <a:ext uri="{FF2B5EF4-FFF2-40B4-BE49-F238E27FC236}">
                <a16:creationId xmlns:a16="http://schemas.microsoft.com/office/drawing/2014/main" id="{CC012C90-9D1B-4712-A3E2-CBD9CB48E915}"/>
              </a:ext>
            </a:extLst>
          </p:cNvPr>
          <p:cNvSpPr txBox="1">
            <a:spLocks noChangeArrowheads="1"/>
          </p:cNvSpPr>
          <p:nvPr/>
        </p:nvSpPr>
        <p:spPr bwMode="auto">
          <a:xfrm>
            <a:off x="655638" y="1733550"/>
            <a:ext cx="4281487"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b="1">
                <a:cs typeface="Arial" panose="020B0604020202020204" pitchFamily="34" charset="0"/>
              </a:rPr>
              <a:t>The leading resource for the latest news and  exclusive interviews with subject matter experts related to the health payer industry.</a:t>
            </a:r>
            <a:endParaRPr lang="en-US" altLang="en-US" sz="1400">
              <a:cs typeface="Arial" panose="020B0604020202020204" pitchFamily="34" charset="0"/>
            </a:endParaRPr>
          </a:p>
        </p:txBody>
      </p:sp>
      <p:sp>
        <p:nvSpPr>
          <p:cNvPr id="55299" name="object 7">
            <a:extLst>
              <a:ext uri="{FF2B5EF4-FFF2-40B4-BE49-F238E27FC236}">
                <a16:creationId xmlns:a16="http://schemas.microsoft.com/office/drawing/2014/main" id="{44FCBDB9-B5E2-4FBB-867D-DE6A1D5C8D37}"/>
              </a:ext>
            </a:extLst>
          </p:cNvPr>
          <p:cNvSpPr txBox="1">
            <a:spLocks noChangeArrowheads="1"/>
          </p:cNvSpPr>
          <p:nvPr/>
        </p:nvSpPr>
        <p:spPr bwMode="auto">
          <a:xfrm>
            <a:off x="733425" y="2960688"/>
            <a:ext cx="1868488"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613"/>
              </a:spcBef>
              <a:buFontTx/>
              <a:buChar char="•"/>
            </a:pPr>
            <a:r>
              <a:rPr lang="en-US" altLang="en-US" sz="1200">
                <a:cs typeface="Arial" panose="020B0604020202020204" pitchFamily="34" charset="0"/>
              </a:rPr>
              <a:t>Chronic Disease</a:t>
            </a:r>
          </a:p>
          <a:p>
            <a:pPr eaLnBrk="1" hangingPunct="1">
              <a:lnSpc>
                <a:spcPct val="100000"/>
              </a:lnSpc>
              <a:spcBef>
                <a:spcPts val="613"/>
              </a:spcBef>
              <a:buFontTx/>
              <a:buChar char="•"/>
            </a:pPr>
            <a:r>
              <a:rPr lang="en-US" altLang="en-US" sz="1200">
                <a:cs typeface="Arial" panose="020B0604020202020204" pitchFamily="34" charset="0"/>
              </a:rPr>
              <a:t>Affordable Care Act</a:t>
            </a:r>
          </a:p>
          <a:p>
            <a:pPr eaLnBrk="1" hangingPunct="1">
              <a:lnSpc>
                <a:spcPct val="100000"/>
              </a:lnSpc>
              <a:spcBef>
                <a:spcPts val="613"/>
              </a:spcBef>
              <a:buFontTx/>
              <a:buChar char="•"/>
            </a:pPr>
            <a:r>
              <a:rPr lang="en-US" altLang="en-US" sz="1200">
                <a:cs typeface="Arial" panose="020B0604020202020204" pitchFamily="34" charset="0"/>
              </a:rPr>
              <a:t>Consumer-Directed Health Plans</a:t>
            </a:r>
          </a:p>
          <a:p>
            <a:pPr eaLnBrk="1" hangingPunct="1">
              <a:lnSpc>
                <a:spcPct val="100000"/>
              </a:lnSpc>
              <a:spcBef>
                <a:spcPts val="613"/>
              </a:spcBef>
              <a:buFontTx/>
              <a:buChar char="•"/>
            </a:pPr>
            <a:r>
              <a:rPr lang="en-US" altLang="en-US" sz="1200">
                <a:cs typeface="Arial" panose="020B0604020202020204" pitchFamily="34" charset="0"/>
              </a:rPr>
              <a:t>Accountable Care Organizations</a:t>
            </a:r>
          </a:p>
          <a:p>
            <a:pPr eaLnBrk="1" hangingPunct="1">
              <a:lnSpc>
                <a:spcPct val="100000"/>
              </a:lnSpc>
              <a:spcBef>
                <a:spcPts val="613"/>
              </a:spcBef>
              <a:buFontTx/>
              <a:buChar char="•"/>
            </a:pPr>
            <a:r>
              <a:rPr lang="en-US" altLang="en-US" sz="1200">
                <a:cs typeface="Arial" panose="020B0604020202020204" pitchFamily="34" charset="0"/>
              </a:rPr>
              <a:t>HEDIS Measures</a:t>
            </a:r>
          </a:p>
          <a:p>
            <a:pPr eaLnBrk="1" hangingPunct="1">
              <a:lnSpc>
                <a:spcPct val="100000"/>
              </a:lnSpc>
              <a:spcBef>
                <a:spcPts val="613"/>
              </a:spcBef>
              <a:buFontTx/>
              <a:buChar char="•"/>
            </a:pPr>
            <a:r>
              <a:rPr lang="en-US" altLang="en-US" sz="1200">
                <a:cs typeface="Arial" panose="020B0604020202020204" pitchFamily="34" charset="0"/>
              </a:rPr>
              <a:t>CMS Star Ratings</a:t>
            </a:r>
          </a:p>
          <a:p>
            <a:pPr eaLnBrk="1" hangingPunct="1">
              <a:lnSpc>
                <a:spcPct val="100000"/>
              </a:lnSpc>
              <a:spcBef>
                <a:spcPts val="613"/>
              </a:spcBef>
              <a:buFontTx/>
              <a:buChar char="•"/>
            </a:pPr>
            <a:endParaRPr lang="en-US" altLang="en-US" sz="1200">
              <a:cs typeface="Arial" panose="020B0604020202020204" pitchFamily="34" charset="0"/>
            </a:endParaRPr>
          </a:p>
        </p:txBody>
      </p:sp>
      <p:sp>
        <p:nvSpPr>
          <p:cNvPr id="11" name="object 11">
            <a:extLst>
              <a:ext uri="{FF2B5EF4-FFF2-40B4-BE49-F238E27FC236}">
                <a16:creationId xmlns:a16="http://schemas.microsoft.com/office/drawing/2014/main" id="{51700D4B-1BC8-844A-9403-8ED23C6A9D58}"/>
              </a:ext>
            </a:extLst>
          </p:cNvPr>
          <p:cNvSpPr txBox="1"/>
          <p:nvPr/>
        </p:nvSpPr>
        <p:spPr>
          <a:xfrm>
            <a:off x="655638" y="2603500"/>
            <a:ext cx="1350962" cy="228600"/>
          </a:xfrm>
          <a:prstGeom prst="rect">
            <a:avLst/>
          </a:prstGeom>
        </p:spPr>
        <p:txBody>
          <a:bodyPr lIns="0" tIns="10646" rIns="0" bIns="0">
            <a:spAutoFit/>
          </a:bodyPr>
          <a:lstStyle/>
          <a:p>
            <a:pPr marL="11206" eaLnBrk="1" fontAlgn="auto" hangingPunct="1">
              <a:spcBef>
                <a:spcPts val="84"/>
              </a:spcBef>
              <a:spcAft>
                <a:spcPts val="0"/>
              </a:spcAft>
              <a:defRPr/>
            </a:pPr>
            <a:r>
              <a:rPr sz="1412" b="1" spc="-9" dirty="0">
                <a:latin typeface="Arial"/>
                <a:cs typeface="Arial"/>
              </a:rPr>
              <a:t>Covered</a:t>
            </a:r>
            <a:r>
              <a:rPr sz="1412" b="1" spc="-22" dirty="0">
                <a:latin typeface="Arial"/>
                <a:cs typeface="Arial"/>
              </a:rPr>
              <a:t> Topics</a:t>
            </a:r>
            <a:endParaRPr sz="1412" dirty="0">
              <a:latin typeface="Arial"/>
              <a:cs typeface="Arial"/>
            </a:endParaRPr>
          </a:p>
        </p:txBody>
      </p:sp>
      <p:sp>
        <p:nvSpPr>
          <p:cNvPr id="13" name="object 13">
            <a:extLst>
              <a:ext uri="{FF2B5EF4-FFF2-40B4-BE49-F238E27FC236}">
                <a16:creationId xmlns:a16="http://schemas.microsoft.com/office/drawing/2014/main" id="{1D31EF9B-C8EF-F742-90B8-DC201E278B2C}"/>
              </a:ext>
            </a:extLst>
          </p:cNvPr>
          <p:cNvSpPr txBox="1"/>
          <p:nvPr/>
        </p:nvSpPr>
        <p:spPr>
          <a:xfrm>
            <a:off x="2806700" y="2971800"/>
            <a:ext cx="1720850" cy="1503363"/>
          </a:xfrm>
          <a:prstGeom prst="rect">
            <a:avLst/>
          </a:prstGeom>
        </p:spPr>
        <p:txBody>
          <a:bodyPr lIns="0" tIns="11766" rIns="0" bIns="0">
            <a:spAutoFit/>
          </a:bodyPr>
          <a:lstStyle/>
          <a:p>
            <a:pPr marL="168097" indent="-156891" eaLnBrk="1" fontAlgn="auto" hangingPunct="1">
              <a:spcBef>
                <a:spcPts val="613"/>
              </a:spcBef>
              <a:spcAft>
                <a:spcPts val="0"/>
              </a:spcAft>
              <a:buFontTx/>
              <a:buChar char="•"/>
              <a:tabLst>
                <a:tab pos="168658" algn="l"/>
              </a:tabLst>
              <a:defRPr/>
            </a:pPr>
            <a:r>
              <a:rPr lang="en-US" sz="1200" spc="-9" dirty="0">
                <a:latin typeface="Arial"/>
                <a:cs typeface="Arial"/>
              </a:rPr>
              <a:t>C</a:t>
            </a:r>
            <a:r>
              <a:rPr lang="en-US" sz="1200" dirty="0">
                <a:latin typeface="Arial"/>
                <a:cs typeface="Arial"/>
              </a:rPr>
              <a:t>EOs</a:t>
            </a:r>
          </a:p>
          <a:p>
            <a:pPr marL="168097" indent="-156891" eaLnBrk="1" fontAlgn="auto" hangingPunct="1">
              <a:spcBef>
                <a:spcPts val="613"/>
              </a:spcBef>
              <a:spcAft>
                <a:spcPts val="0"/>
              </a:spcAft>
              <a:buFontTx/>
              <a:buChar char="•"/>
              <a:tabLst>
                <a:tab pos="168658" algn="l"/>
              </a:tabLst>
              <a:defRPr/>
            </a:pPr>
            <a:r>
              <a:rPr lang="en-US" sz="1200" spc="-4" dirty="0">
                <a:latin typeface="Arial"/>
                <a:cs typeface="Arial"/>
              </a:rPr>
              <a:t>CFOs</a:t>
            </a:r>
            <a:endParaRPr lang="en-US" sz="1200" dirty="0">
              <a:latin typeface="Arial"/>
              <a:cs typeface="Arial"/>
            </a:endParaRPr>
          </a:p>
          <a:p>
            <a:pPr marL="168097" indent="-156891" eaLnBrk="1" fontAlgn="auto" hangingPunct="1">
              <a:spcBef>
                <a:spcPts val="613"/>
              </a:spcBef>
              <a:spcAft>
                <a:spcPts val="0"/>
              </a:spcAft>
              <a:buFontTx/>
              <a:buChar char="•"/>
              <a:tabLst>
                <a:tab pos="168658" algn="l"/>
              </a:tabLst>
              <a:defRPr/>
            </a:pPr>
            <a:r>
              <a:rPr sz="1200" spc="-4" dirty="0">
                <a:latin typeface="Arial"/>
                <a:cs typeface="Arial"/>
              </a:rPr>
              <a:t>CMOs, CMIOs,</a:t>
            </a:r>
            <a:r>
              <a:rPr sz="1200" spc="-79" dirty="0">
                <a:latin typeface="Arial"/>
                <a:cs typeface="Arial"/>
              </a:rPr>
              <a:t> </a:t>
            </a:r>
            <a:r>
              <a:rPr sz="1200" dirty="0">
                <a:latin typeface="Arial"/>
                <a:cs typeface="Arial"/>
              </a:rPr>
              <a:t>COOs</a:t>
            </a:r>
          </a:p>
          <a:p>
            <a:pPr marL="168097" indent="-156891" eaLnBrk="1" fontAlgn="auto" hangingPunct="1">
              <a:spcBef>
                <a:spcPts val="613"/>
              </a:spcBef>
              <a:spcAft>
                <a:spcPts val="0"/>
              </a:spcAft>
              <a:buFontTx/>
              <a:buChar char="•"/>
              <a:tabLst>
                <a:tab pos="168658" algn="l"/>
              </a:tabLst>
              <a:defRPr/>
            </a:pPr>
            <a:r>
              <a:rPr sz="1200" dirty="0">
                <a:latin typeface="Arial"/>
                <a:cs typeface="Arial"/>
              </a:rPr>
              <a:t>Medical</a:t>
            </a:r>
            <a:r>
              <a:rPr sz="1200" spc="-35" dirty="0">
                <a:latin typeface="Arial"/>
                <a:cs typeface="Arial"/>
              </a:rPr>
              <a:t> </a:t>
            </a:r>
            <a:r>
              <a:rPr sz="1200" dirty="0">
                <a:latin typeface="Arial"/>
                <a:cs typeface="Arial"/>
              </a:rPr>
              <a:t>Directors</a:t>
            </a:r>
          </a:p>
          <a:p>
            <a:pPr marL="168097" indent="-156891" eaLnBrk="1" fontAlgn="auto" hangingPunct="1">
              <a:spcBef>
                <a:spcPts val="613"/>
              </a:spcBef>
              <a:spcAft>
                <a:spcPts val="0"/>
              </a:spcAft>
              <a:buFontTx/>
              <a:buChar char="•"/>
              <a:tabLst>
                <a:tab pos="168658" algn="l"/>
              </a:tabLst>
              <a:defRPr/>
            </a:pPr>
            <a:r>
              <a:rPr sz="1200" dirty="0">
                <a:latin typeface="Arial"/>
                <a:cs typeface="Arial"/>
              </a:rPr>
              <a:t>Pharmacy</a:t>
            </a:r>
            <a:r>
              <a:rPr sz="1200" spc="-53" dirty="0">
                <a:latin typeface="Arial"/>
                <a:cs typeface="Arial"/>
              </a:rPr>
              <a:t> </a:t>
            </a:r>
            <a:r>
              <a:rPr sz="1200" dirty="0">
                <a:latin typeface="Arial"/>
                <a:cs typeface="Arial"/>
              </a:rPr>
              <a:t>Directors</a:t>
            </a:r>
          </a:p>
          <a:p>
            <a:pPr marL="168097" indent="-156891" eaLnBrk="1" fontAlgn="auto" hangingPunct="1">
              <a:spcBef>
                <a:spcPts val="613"/>
              </a:spcBef>
              <a:spcAft>
                <a:spcPts val="0"/>
              </a:spcAft>
              <a:buFontTx/>
              <a:buChar char="•"/>
              <a:tabLst>
                <a:tab pos="168658" algn="l"/>
              </a:tabLst>
              <a:defRPr/>
            </a:pPr>
            <a:r>
              <a:rPr sz="1200" spc="-4" dirty="0">
                <a:latin typeface="Arial"/>
                <a:cs typeface="Arial"/>
              </a:rPr>
              <a:t>Compliance</a:t>
            </a:r>
            <a:r>
              <a:rPr sz="1200" spc="-35" dirty="0">
                <a:latin typeface="Arial"/>
                <a:cs typeface="Arial"/>
              </a:rPr>
              <a:t> </a:t>
            </a:r>
            <a:r>
              <a:rPr sz="1200" spc="-4" dirty="0">
                <a:latin typeface="Arial"/>
                <a:cs typeface="Arial"/>
              </a:rPr>
              <a:t>Officers</a:t>
            </a:r>
            <a:endParaRPr sz="1200" dirty="0">
              <a:latin typeface="Arial"/>
              <a:cs typeface="Arial"/>
            </a:endParaRPr>
          </a:p>
        </p:txBody>
      </p:sp>
      <p:sp>
        <p:nvSpPr>
          <p:cNvPr id="14" name="object 14">
            <a:extLst>
              <a:ext uri="{FF2B5EF4-FFF2-40B4-BE49-F238E27FC236}">
                <a16:creationId xmlns:a16="http://schemas.microsoft.com/office/drawing/2014/main" id="{0FBBC201-20DE-8748-9157-18883AB64548}"/>
              </a:ext>
            </a:extLst>
          </p:cNvPr>
          <p:cNvSpPr txBox="1"/>
          <p:nvPr/>
        </p:nvSpPr>
        <p:spPr>
          <a:xfrm>
            <a:off x="2781300" y="2603500"/>
            <a:ext cx="1603375" cy="228600"/>
          </a:xfrm>
          <a:prstGeom prst="rect">
            <a:avLst/>
          </a:prstGeom>
        </p:spPr>
        <p:txBody>
          <a:bodyPr lIns="0" tIns="10646" rIns="0" bIns="0">
            <a:spAutoFit/>
          </a:bodyPr>
          <a:lstStyle/>
          <a:p>
            <a:pPr marL="11206" eaLnBrk="1" fontAlgn="auto" hangingPunct="1">
              <a:spcBef>
                <a:spcPts val="84"/>
              </a:spcBef>
              <a:spcAft>
                <a:spcPts val="0"/>
              </a:spcAft>
              <a:defRPr/>
            </a:pPr>
            <a:r>
              <a:rPr sz="1412" b="1" spc="-9" dirty="0">
                <a:latin typeface="Arial"/>
                <a:cs typeface="Arial"/>
              </a:rPr>
              <a:t>Audience</a:t>
            </a:r>
            <a:r>
              <a:rPr sz="1412" b="1" spc="-13" dirty="0">
                <a:latin typeface="Arial"/>
                <a:cs typeface="Arial"/>
              </a:rPr>
              <a:t> </a:t>
            </a:r>
            <a:r>
              <a:rPr sz="1412" b="1" spc="-4" dirty="0">
                <a:latin typeface="Arial"/>
                <a:cs typeface="Arial"/>
              </a:rPr>
              <a:t>Includes</a:t>
            </a:r>
            <a:endParaRPr sz="1412" dirty="0">
              <a:latin typeface="Arial"/>
              <a:cs typeface="Arial"/>
            </a:endParaRPr>
          </a:p>
        </p:txBody>
      </p:sp>
      <p:sp>
        <p:nvSpPr>
          <p:cNvPr id="15" name="object 15">
            <a:extLst>
              <a:ext uri="{FF2B5EF4-FFF2-40B4-BE49-F238E27FC236}">
                <a16:creationId xmlns:a16="http://schemas.microsoft.com/office/drawing/2014/main" id="{B0FFDD5A-0D09-2F47-BCD0-65669DCEF274}"/>
              </a:ext>
            </a:extLst>
          </p:cNvPr>
          <p:cNvSpPr txBox="1"/>
          <p:nvPr/>
        </p:nvSpPr>
        <p:spPr>
          <a:xfrm>
            <a:off x="1900238" y="5138738"/>
            <a:ext cx="2822575" cy="785812"/>
          </a:xfrm>
          <a:prstGeom prst="rect">
            <a:avLst/>
          </a:prstGeom>
        </p:spPr>
        <p:txBody>
          <a:bodyPr lIns="0" tIns="10646" rIns="0" bIns="0">
            <a:spAutoFit/>
          </a:bodyPr>
          <a:lstStyle/>
          <a:p>
            <a:pPr marL="11206" eaLnBrk="1" fontAlgn="auto" hangingPunct="1">
              <a:spcBef>
                <a:spcPts val="84"/>
              </a:spcBef>
              <a:spcAft>
                <a:spcPts val="0"/>
              </a:spcAft>
              <a:defRPr/>
            </a:pPr>
            <a:r>
              <a:rPr lang="en-US" sz="1412" b="1" spc="-4" dirty="0">
                <a:latin typeface="Arial"/>
                <a:cs typeface="Arial"/>
              </a:rPr>
              <a:t>127</a:t>
            </a:r>
            <a:r>
              <a:rPr sz="1412" b="1" spc="-4" dirty="0">
                <a:latin typeface="Arial"/>
                <a:cs typeface="Arial"/>
              </a:rPr>
              <a:t>,000</a:t>
            </a:r>
            <a:r>
              <a:rPr lang="en-US" sz="1412" b="1" spc="-4" dirty="0">
                <a:latin typeface="Arial"/>
                <a:cs typeface="Arial"/>
              </a:rPr>
              <a:t>+ monthly</a:t>
            </a:r>
            <a:r>
              <a:rPr sz="1412" b="1" spc="-4" dirty="0">
                <a:latin typeface="Arial"/>
                <a:cs typeface="Arial"/>
              </a:rPr>
              <a:t> page views</a:t>
            </a:r>
            <a:endParaRPr sz="1412" dirty="0">
              <a:latin typeface="Arial"/>
              <a:cs typeface="Arial"/>
            </a:endParaRPr>
          </a:p>
          <a:p>
            <a:pPr marL="11206" eaLnBrk="1" fontAlgn="auto" hangingPunct="1">
              <a:spcBef>
                <a:spcPts val="0"/>
              </a:spcBef>
              <a:spcAft>
                <a:spcPts val="0"/>
              </a:spcAft>
              <a:defRPr/>
            </a:pPr>
            <a:r>
              <a:rPr lang="en-US" sz="1412" b="1" spc="-9" dirty="0">
                <a:latin typeface="Arial"/>
                <a:cs typeface="Arial"/>
              </a:rPr>
              <a:t>72</a:t>
            </a:r>
            <a:r>
              <a:rPr sz="1412" b="1" spc="-9" dirty="0">
                <a:latin typeface="Arial"/>
                <a:cs typeface="Arial"/>
              </a:rPr>
              <a:t>,000 </a:t>
            </a:r>
            <a:r>
              <a:rPr sz="1412" b="1" spc="-4" dirty="0">
                <a:latin typeface="Arial"/>
                <a:cs typeface="Arial"/>
              </a:rPr>
              <a:t>unique </a:t>
            </a:r>
            <a:r>
              <a:rPr sz="1412" b="1" spc="-9" dirty="0">
                <a:latin typeface="Arial"/>
                <a:cs typeface="Arial"/>
              </a:rPr>
              <a:t>visitors</a:t>
            </a:r>
            <a:r>
              <a:rPr lang="en-US" sz="1412" b="1" spc="-9" dirty="0">
                <a:latin typeface="Arial"/>
                <a:cs typeface="Arial"/>
              </a:rPr>
              <a:t>/</a:t>
            </a:r>
            <a:r>
              <a:rPr sz="1412" b="1" spc="-4" dirty="0">
                <a:latin typeface="Arial"/>
                <a:cs typeface="Arial"/>
              </a:rPr>
              <a:t>month</a:t>
            </a:r>
            <a:endParaRPr lang="en-US" sz="1412" b="1" spc="-4" dirty="0">
              <a:latin typeface="Arial"/>
              <a:cs typeface="Arial"/>
            </a:endParaRPr>
          </a:p>
          <a:p>
            <a:pPr marL="11206" eaLnBrk="1" fontAlgn="auto" hangingPunct="1">
              <a:spcBef>
                <a:spcPts val="0"/>
              </a:spcBef>
              <a:spcAft>
                <a:spcPts val="0"/>
              </a:spcAft>
              <a:defRPr/>
            </a:pPr>
            <a:r>
              <a:rPr lang="en-US" sz="1412" b="1" spc="-4" dirty="0">
                <a:latin typeface="Arial"/>
                <a:cs typeface="Arial"/>
              </a:rPr>
              <a:t>33,000 newsletter subscribers</a:t>
            </a:r>
          </a:p>
          <a:p>
            <a:pPr marL="11206" eaLnBrk="1" fontAlgn="auto" hangingPunct="1">
              <a:spcBef>
                <a:spcPts val="4"/>
              </a:spcBef>
              <a:spcAft>
                <a:spcPts val="0"/>
              </a:spcAft>
              <a:defRPr/>
            </a:pPr>
            <a:r>
              <a:rPr lang="en-US" sz="800" b="1" spc="-9" dirty="0">
                <a:latin typeface="Arial"/>
                <a:cs typeface="Arial"/>
              </a:rPr>
              <a:t>*stats as of Aug 2019</a:t>
            </a:r>
            <a:endParaRPr lang="en-US" sz="800" dirty="0">
              <a:latin typeface="Arial"/>
              <a:cs typeface="Arial"/>
            </a:endParaRPr>
          </a:p>
        </p:txBody>
      </p:sp>
      <p:sp>
        <p:nvSpPr>
          <p:cNvPr id="16" name="object 16">
            <a:extLst>
              <a:ext uri="{FF2B5EF4-FFF2-40B4-BE49-F238E27FC236}">
                <a16:creationId xmlns:a16="http://schemas.microsoft.com/office/drawing/2014/main" id="{82016610-6E60-6E4C-BA29-1EE28CA15BB6}"/>
              </a:ext>
            </a:extLst>
          </p:cNvPr>
          <p:cNvSpPr/>
          <p:nvPr/>
        </p:nvSpPr>
        <p:spPr>
          <a:xfrm>
            <a:off x="1027113" y="5221288"/>
            <a:ext cx="527050" cy="430212"/>
          </a:xfrm>
          <a:custGeom>
            <a:avLst/>
            <a:gdLst/>
            <a:ahLst/>
            <a:cxnLst/>
            <a:rect l="l" t="t" r="r" b="b"/>
            <a:pathLst>
              <a:path w="596265" h="487679">
                <a:moveTo>
                  <a:pt x="313956" y="0"/>
                </a:moveTo>
                <a:lnTo>
                  <a:pt x="265754" y="8890"/>
                </a:lnTo>
                <a:lnTo>
                  <a:pt x="222257" y="36830"/>
                </a:lnTo>
                <a:lnTo>
                  <a:pt x="195427" y="81280"/>
                </a:lnTo>
                <a:lnTo>
                  <a:pt x="189266" y="107950"/>
                </a:lnTo>
                <a:lnTo>
                  <a:pt x="191819" y="133350"/>
                </a:lnTo>
                <a:lnTo>
                  <a:pt x="198579" y="156210"/>
                </a:lnTo>
                <a:lnTo>
                  <a:pt x="205041" y="173990"/>
                </a:lnTo>
                <a:lnTo>
                  <a:pt x="201985" y="201930"/>
                </a:lnTo>
                <a:lnTo>
                  <a:pt x="204636" y="220980"/>
                </a:lnTo>
                <a:lnTo>
                  <a:pt x="209090" y="231140"/>
                </a:lnTo>
                <a:lnTo>
                  <a:pt x="211442" y="234950"/>
                </a:lnTo>
                <a:lnTo>
                  <a:pt x="218152" y="243840"/>
                </a:lnTo>
                <a:lnTo>
                  <a:pt x="226661" y="256540"/>
                </a:lnTo>
                <a:lnTo>
                  <a:pt x="233968" y="276860"/>
                </a:lnTo>
                <a:lnTo>
                  <a:pt x="237070" y="304800"/>
                </a:lnTo>
                <a:lnTo>
                  <a:pt x="229562" y="336550"/>
                </a:lnTo>
                <a:lnTo>
                  <a:pt x="213042" y="356870"/>
                </a:lnTo>
                <a:lnTo>
                  <a:pt x="196522" y="367030"/>
                </a:lnTo>
                <a:lnTo>
                  <a:pt x="161834" y="379730"/>
                </a:lnTo>
                <a:lnTo>
                  <a:pt x="130146" y="397510"/>
                </a:lnTo>
                <a:lnTo>
                  <a:pt x="103864" y="427990"/>
                </a:lnTo>
                <a:lnTo>
                  <a:pt x="92900" y="472440"/>
                </a:lnTo>
                <a:lnTo>
                  <a:pt x="92900" y="487680"/>
                </a:lnTo>
                <a:lnTo>
                  <a:pt x="499744" y="487680"/>
                </a:lnTo>
                <a:lnTo>
                  <a:pt x="499744" y="472440"/>
                </a:lnTo>
                <a:lnTo>
                  <a:pt x="496744" y="459740"/>
                </a:lnTo>
                <a:lnTo>
                  <a:pt x="121742" y="459740"/>
                </a:lnTo>
                <a:lnTo>
                  <a:pt x="131449" y="434340"/>
                </a:lnTo>
                <a:lnTo>
                  <a:pt x="148969" y="417830"/>
                </a:lnTo>
                <a:lnTo>
                  <a:pt x="171296" y="405130"/>
                </a:lnTo>
                <a:lnTo>
                  <a:pt x="195427" y="394970"/>
                </a:lnTo>
                <a:lnTo>
                  <a:pt x="198628" y="394970"/>
                </a:lnTo>
                <a:lnTo>
                  <a:pt x="218601" y="386080"/>
                </a:lnTo>
                <a:lnTo>
                  <a:pt x="240674" y="368300"/>
                </a:lnTo>
                <a:lnTo>
                  <a:pt x="258542" y="341630"/>
                </a:lnTo>
                <a:lnTo>
                  <a:pt x="265899" y="304800"/>
                </a:lnTo>
                <a:lnTo>
                  <a:pt x="262697" y="274320"/>
                </a:lnTo>
                <a:lnTo>
                  <a:pt x="254690" y="250190"/>
                </a:lnTo>
                <a:lnTo>
                  <a:pt x="244281" y="233680"/>
                </a:lnTo>
                <a:lnTo>
                  <a:pt x="233870" y="222250"/>
                </a:lnTo>
                <a:lnTo>
                  <a:pt x="230670" y="218440"/>
                </a:lnTo>
                <a:lnTo>
                  <a:pt x="230268" y="214630"/>
                </a:lnTo>
                <a:lnTo>
                  <a:pt x="229865" y="208280"/>
                </a:lnTo>
                <a:lnTo>
                  <a:pt x="230664" y="196850"/>
                </a:lnTo>
                <a:lnTo>
                  <a:pt x="233870" y="180340"/>
                </a:lnTo>
                <a:lnTo>
                  <a:pt x="233870" y="170180"/>
                </a:lnTo>
                <a:lnTo>
                  <a:pt x="230670" y="163830"/>
                </a:lnTo>
                <a:lnTo>
                  <a:pt x="224660" y="148590"/>
                </a:lnTo>
                <a:lnTo>
                  <a:pt x="218652" y="129540"/>
                </a:lnTo>
                <a:lnTo>
                  <a:pt x="216250" y="110490"/>
                </a:lnTo>
                <a:lnTo>
                  <a:pt x="221056" y="90170"/>
                </a:lnTo>
                <a:lnTo>
                  <a:pt x="230817" y="68580"/>
                </a:lnTo>
                <a:lnTo>
                  <a:pt x="241479" y="54610"/>
                </a:lnTo>
                <a:lnTo>
                  <a:pt x="253944" y="45720"/>
                </a:lnTo>
                <a:lnTo>
                  <a:pt x="269113" y="39370"/>
                </a:lnTo>
                <a:lnTo>
                  <a:pt x="272313" y="35560"/>
                </a:lnTo>
                <a:lnTo>
                  <a:pt x="277468" y="33020"/>
                </a:lnTo>
                <a:lnTo>
                  <a:pt x="287129" y="30480"/>
                </a:lnTo>
                <a:lnTo>
                  <a:pt x="299793" y="27940"/>
                </a:lnTo>
                <a:lnTo>
                  <a:pt x="313956" y="26670"/>
                </a:lnTo>
                <a:lnTo>
                  <a:pt x="371774" y="26670"/>
                </a:lnTo>
                <a:lnTo>
                  <a:pt x="363365" y="16510"/>
                </a:lnTo>
                <a:lnTo>
                  <a:pt x="352399" y="10160"/>
                </a:lnTo>
                <a:lnTo>
                  <a:pt x="342788" y="5080"/>
                </a:lnTo>
                <a:lnTo>
                  <a:pt x="333178" y="1270"/>
                </a:lnTo>
                <a:lnTo>
                  <a:pt x="323567" y="1270"/>
                </a:lnTo>
                <a:lnTo>
                  <a:pt x="313956" y="0"/>
                </a:lnTo>
                <a:close/>
              </a:path>
              <a:path w="596265" h="487679">
                <a:moveTo>
                  <a:pt x="371774" y="26670"/>
                </a:moveTo>
                <a:lnTo>
                  <a:pt x="321116" y="26670"/>
                </a:lnTo>
                <a:lnTo>
                  <a:pt x="327975" y="27940"/>
                </a:lnTo>
                <a:lnTo>
                  <a:pt x="334232" y="30480"/>
                </a:lnTo>
                <a:lnTo>
                  <a:pt x="365213" y="74930"/>
                </a:lnTo>
                <a:lnTo>
                  <a:pt x="377631" y="132080"/>
                </a:lnTo>
                <a:lnTo>
                  <a:pt x="373779" y="149860"/>
                </a:lnTo>
                <a:lnTo>
                  <a:pt x="368427" y="161290"/>
                </a:lnTo>
                <a:lnTo>
                  <a:pt x="362013" y="167640"/>
                </a:lnTo>
                <a:lnTo>
                  <a:pt x="362013" y="182880"/>
                </a:lnTo>
                <a:lnTo>
                  <a:pt x="365219" y="198120"/>
                </a:lnTo>
                <a:lnTo>
                  <a:pt x="366018" y="208280"/>
                </a:lnTo>
                <a:lnTo>
                  <a:pt x="365615" y="213360"/>
                </a:lnTo>
                <a:lnTo>
                  <a:pt x="365213" y="215900"/>
                </a:lnTo>
                <a:lnTo>
                  <a:pt x="362013" y="222250"/>
                </a:lnTo>
                <a:lnTo>
                  <a:pt x="358813" y="222250"/>
                </a:lnTo>
                <a:lnTo>
                  <a:pt x="350252" y="233680"/>
                </a:lnTo>
                <a:lnTo>
                  <a:pt x="340793" y="250190"/>
                </a:lnTo>
                <a:lnTo>
                  <a:pt x="333136" y="274320"/>
                </a:lnTo>
                <a:lnTo>
                  <a:pt x="329984" y="304800"/>
                </a:lnTo>
                <a:lnTo>
                  <a:pt x="336891" y="341630"/>
                </a:lnTo>
                <a:lnTo>
                  <a:pt x="354009" y="368300"/>
                </a:lnTo>
                <a:lnTo>
                  <a:pt x="375932" y="386080"/>
                </a:lnTo>
                <a:lnTo>
                  <a:pt x="397256" y="394970"/>
                </a:lnTo>
                <a:lnTo>
                  <a:pt x="422713" y="405130"/>
                </a:lnTo>
                <a:lnTo>
                  <a:pt x="444896" y="417830"/>
                </a:lnTo>
                <a:lnTo>
                  <a:pt x="461674" y="434340"/>
                </a:lnTo>
                <a:lnTo>
                  <a:pt x="470916" y="459740"/>
                </a:lnTo>
                <a:lnTo>
                  <a:pt x="496744" y="459740"/>
                </a:lnTo>
                <a:lnTo>
                  <a:pt x="463724" y="397510"/>
                </a:lnTo>
                <a:lnTo>
                  <a:pt x="403606" y="369570"/>
                </a:lnTo>
                <a:lnTo>
                  <a:pt x="396107" y="367030"/>
                </a:lnTo>
                <a:lnTo>
                  <a:pt x="379609" y="356870"/>
                </a:lnTo>
                <a:lnTo>
                  <a:pt x="363111" y="336550"/>
                </a:lnTo>
                <a:lnTo>
                  <a:pt x="355612" y="304800"/>
                </a:lnTo>
                <a:lnTo>
                  <a:pt x="358765" y="276860"/>
                </a:lnTo>
                <a:lnTo>
                  <a:pt x="366421" y="256540"/>
                </a:lnTo>
                <a:lnTo>
                  <a:pt x="375881" y="243840"/>
                </a:lnTo>
                <a:lnTo>
                  <a:pt x="384441" y="234950"/>
                </a:lnTo>
                <a:lnTo>
                  <a:pt x="386790" y="232410"/>
                </a:lnTo>
                <a:lnTo>
                  <a:pt x="391237" y="222250"/>
                </a:lnTo>
                <a:lnTo>
                  <a:pt x="393887" y="204470"/>
                </a:lnTo>
                <a:lnTo>
                  <a:pt x="390842" y="176530"/>
                </a:lnTo>
                <a:lnTo>
                  <a:pt x="400772" y="154940"/>
                </a:lnTo>
                <a:lnTo>
                  <a:pt x="405272" y="129540"/>
                </a:lnTo>
                <a:lnTo>
                  <a:pt x="402558" y="97790"/>
                </a:lnTo>
                <a:lnTo>
                  <a:pt x="390842" y="62230"/>
                </a:lnTo>
                <a:lnTo>
                  <a:pt x="381683" y="41910"/>
                </a:lnTo>
                <a:lnTo>
                  <a:pt x="372825" y="27940"/>
                </a:lnTo>
                <a:lnTo>
                  <a:pt x="371774" y="26670"/>
                </a:lnTo>
                <a:close/>
              </a:path>
              <a:path w="596265" h="487679">
                <a:moveTo>
                  <a:pt x="154579" y="54610"/>
                </a:moveTo>
                <a:lnTo>
                  <a:pt x="147370" y="54610"/>
                </a:lnTo>
                <a:lnTo>
                  <a:pt x="133152" y="55880"/>
                </a:lnTo>
                <a:lnTo>
                  <a:pt x="87847" y="72390"/>
                </a:lnTo>
                <a:lnTo>
                  <a:pt x="57670" y="115570"/>
                </a:lnTo>
                <a:lnTo>
                  <a:pt x="54214" y="137160"/>
                </a:lnTo>
                <a:lnTo>
                  <a:pt x="56465" y="157480"/>
                </a:lnTo>
                <a:lnTo>
                  <a:pt x="61719" y="175260"/>
                </a:lnTo>
                <a:lnTo>
                  <a:pt x="67271" y="190500"/>
                </a:lnTo>
                <a:lnTo>
                  <a:pt x="63723" y="212090"/>
                </a:lnTo>
                <a:lnTo>
                  <a:pt x="65278" y="227330"/>
                </a:lnTo>
                <a:lnTo>
                  <a:pt x="68632" y="234950"/>
                </a:lnTo>
                <a:lnTo>
                  <a:pt x="70484" y="237490"/>
                </a:lnTo>
                <a:lnTo>
                  <a:pt x="75687" y="243840"/>
                </a:lnTo>
                <a:lnTo>
                  <a:pt x="80892" y="254000"/>
                </a:lnTo>
                <a:lnTo>
                  <a:pt x="84897" y="270510"/>
                </a:lnTo>
                <a:lnTo>
                  <a:pt x="86499" y="292100"/>
                </a:lnTo>
                <a:lnTo>
                  <a:pt x="81995" y="316230"/>
                </a:lnTo>
                <a:lnTo>
                  <a:pt x="72085" y="328930"/>
                </a:lnTo>
                <a:lnTo>
                  <a:pt x="62175" y="336550"/>
                </a:lnTo>
                <a:lnTo>
                  <a:pt x="57670" y="337820"/>
                </a:lnTo>
                <a:lnTo>
                  <a:pt x="37847" y="346710"/>
                </a:lnTo>
                <a:lnTo>
                  <a:pt x="19224" y="361950"/>
                </a:lnTo>
                <a:lnTo>
                  <a:pt x="5407" y="384810"/>
                </a:lnTo>
                <a:lnTo>
                  <a:pt x="0" y="417830"/>
                </a:lnTo>
                <a:lnTo>
                  <a:pt x="0" y="434340"/>
                </a:lnTo>
                <a:lnTo>
                  <a:pt x="73685" y="434340"/>
                </a:lnTo>
                <a:lnTo>
                  <a:pt x="76135" y="426720"/>
                </a:lnTo>
                <a:lnTo>
                  <a:pt x="78887" y="419100"/>
                </a:lnTo>
                <a:lnTo>
                  <a:pt x="82241" y="411480"/>
                </a:lnTo>
                <a:lnTo>
                  <a:pt x="86499" y="405130"/>
                </a:lnTo>
                <a:lnTo>
                  <a:pt x="28828" y="405130"/>
                </a:lnTo>
                <a:lnTo>
                  <a:pt x="52260" y="368300"/>
                </a:lnTo>
                <a:lnTo>
                  <a:pt x="80192" y="356870"/>
                </a:lnTo>
                <a:lnTo>
                  <a:pt x="96910" y="342900"/>
                </a:lnTo>
                <a:lnTo>
                  <a:pt x="110023" y="322580"/>
                </a:lnTo>
                <a:lnTo>
                  <a:pt x="115328" y="292100"/>
                </a:lnTo>
                <a:lnTo>
                  <a:pt x="113176" y="265430"/>
                </a:lnTo>
                <a:lnTo>
                  <a:pt x="107719" y="245110"/>
                </a:lnTo>
                <a:lnTo>
                  <a:pt x="100460" y="231140"/>
                </a:lnTo>
                <a:lnTo>
                  <a:pt x="92900" y="222250"/>
                </a:lnTo>
                <a:lnTo>
                  <a:pt x="92900" y="218440"/>
                </a:lnTo>
                <a:lnTo>
                  <a:pt x="89700" y="212090"/>
                </a:lnTo>
                <a:lnTo>
                  <a:pt x="92900" y="196850"/>
                </a:lnTo>
                <a:lnTo>
                  <a:pt x="96113" y="190500"/>
                </a:lnTo>
                <a:lnTo>
                  <a:pt x="92900" y="182880"/>
                </a:lnTo>
                <a:lnTo>
                  <a:pt x="92900" y="176530"/>
                </a:lnTo>
                <a:lnTo>
                  <a:pt x="87798" y="167640"/>
                </a:lnTo>
                <a:lnTo>
                  <a:pt x="83294" y="154940"/>
                </a:lnTo>
                <a:lnTo>
                  <a:pt x="91407" y="109220"/>
                </a:lnTo>
                <a:lnTo>
                  <a:pt x="112128" y="90170"/>
                </a:lnTo>
                <a:lnTo>
                  <a:pt x="115328" y="90170"/>
                </a:lnTo>
                <a:lnTo>
                  <a:pt x="115328" y="87630"/>
                </a:lnTo>
                <a:lnTo>
                  <a:pt x="118541" y="87630"/>
                </a:lnTo>
                <a:lnTo>
                  <a:pt x="122594" y="86360"/>
                </a:lnTo>
                <a:lnTo>
                  <a:pt x="129351" y="83820"/>
                </a:lnTo>
                <a:lnTo>
                  <a:pt x="137910" y="81280"/>
                </a:lnTo>
                <a:lnTo>
                  <a:pt x="166585" y="81280"/>
                </a:lnTo>
                <a:lnTo>
                  <a:pt x="166585" y="74930"/>
                </a:lnTo>
                <a:lnTo>
                  <a:pt x="169799" y="71120"/>
                </a:lnTo>
                <a:lnTo>
                  <a:pt x="169799" y="64770"/>
                </a:lnTo>
                <a:lnTo>
                  <a:pt x="176199" y="58420"/>
                </a:lnTo>
                <a:lnTo>
                  <a:pt x="168991" y="55880"/>
                </a:lnTo>
                <a:lnTo>
                  <a:pt x="161785" y="55880"/>
                </a:lnTo>
                <a:lnTo>
                  <a:pt x="154579" y="54610"/>
                </a:lnTo>
                <a:close/>
              </a:path>
              <a:path w="596265" h="487679">
                <a:moveTo>
                  <a:pt x="514787" y="81280"/>
                </a:moveTo>
                <a:lnTo>
                  <a:pt x="456622" y="81280"/>
                </a:lnTo>
                <a:lnTo>
                  <a:pt x="466137" y="83820"/>
                </a:lnTo>
                <a:lnTo>
                  <a:pt x="473247" y="86360"/>
                </a:lnTo>
                <a:lnTo>
                  <a:pt x="477393" y="87630"/>
                </a:lnTo>
                <a:lnTo>
                  <a:pt x="480568" y="90170"/>
                </a:lnTo>
                <a:lnTo>
                  <a:pt x="489126" y="95250"/>
                </a:lnTo>
                <a:lnTo>
                  <a:pt x="496173" y="100330"/>
                </a:lnTo>
                <a:lnTo>
                  <a:pt x="502624" y="109220"/>
                </a:lnTo>
                <a:lnTo>
                  <a:pt x="509397" y="125730"/>
                </a:lnTo>
                <a:lnTo>
                  <a:pt x="513367" y="140970"/>
                </a:lnTo>
                <a:lnTo>
                  <a:pt x="512206" y="154940"/>
                </a:lnTo>
                <a:lnTo>
                  <a:pt x="508021" y="167640"/>
                </a:lnTo>
                <a:lnTo>
                  <a:pt x="502919" y="176530"/>
                </a:lnTo>
                <a:lnTo>
                  <a:pt x="499744" y="182880"/>
                </a:lnTo>
                <a:lnTo>
                  <a:pt x="499744" y="196850"/>
                </a:lnTo>
                <a:lnTo>
                  <a:pt x="502919" y="212090"/>
                </a:lnTo>
                <a:lnTo>
                  <a:pt x="502919" y="222250"/>
                </a:lnTo>
                <a:lnTo>
                  <a:pt x="499744" y="222250"/>
                </a:lnTo>
                <a:lnTo>
                  <a:pt x="494069" y="231140"/>
                </a:lnTo>
                <a:lnTo>
                  <a:pt x="487775" y="245110"/>
                </a:lnTo>
                <a:lnTo>
                  <a:pt x="482671" y="265430"/>
                </a:lnTo>
                <a:lnTo>
                  <a:pt x="480568" y="292100"/>
                </a:lnTo>
                <a:lnTo>
                  <a:pt x="485818" y="322580"/>
                </a:lnTo>
                <a:lnTo>
                  <a:pt x="498570" y="342900"/>
                </a:lnTo>
                <a:lnTo>
                  <a:pt x="514322" y="356870"/>
                </a:lnTo>
                <a:lnTo>
                  <a:pt x="528574" y="363220"/>
                </a:lnTo>
                <a:lnTo>
                  <a:pt x="542284" y="368300"/>
                </a:lnTo>
                <a:lnTo>
                  <a:pt x="553862" y="377190"/>
                </a:lnTo>
                <a:lnTo>
                  <a:pt x="562417" y="388620"/>
                </a:lnTo>
                <a:lnTo>
                  <a:pt x="567055" y="405130"/>
                </a:lnTo>
                <a:lnTo>
                  <a:pt x="509397" y="405130"/>
                </a:lnTo>
                <a:lnTo>
                  <a:pt x="512294" y="411480"/>
                </a:lnTo>
                <a:lnTo>
                  <a:pt x="519326" y="426720"/>
                </a:lnTo>
                <a:lnTo>
                  <a:pt x="522224" y="434340"/>
                </a:lnTo>
                <a:lnTo>
                  <a:pt x="595884" y="434340"/>
                </a:lnTo>
                <a:lnTo>
                  <a:pt x="595884" y="417830"/>
                </a:lnTo>
                <a:lnTo>
                  <a:pt x="590036" y="384810"/>
                </a:lnTo>
                <a:lnTo>
                  <a:pt x="575484" y="361950"/>
                </a:lnTo>
                <a:lnTo>
                  <a:pt x="556718" y="346710"/>
                </a:lnTo>
                <a:lnTo>
                  <a:pt x="538226" y="337820"/>
                </a:lnTo>
                <a:lnTo>
                  <a:pt x="533225" y="336550"/>
                </a:lnTo>
                <a:lnTo>
                  <a:pt x="522224" y="328930"/>
                </a:lnTo>
                <a:lnTo>
                  <a:pt x="511222" y="316230"/>
                </a:lnTo>
                <a:lnTo>
                  <a:pt x="506222" y="292100"/>
                </a:lnTo>
                <a:lnTo>
                  <a:pt x="507811" y="270510"/>
                </a:lnTo>
                <a:lnTo>
                  <a:pt x="511794" y="254000"/>
                </a:lnTo>
                <a:lnTo>
                  <a:pt x="516991" y="243840"/>
                </a:lnTo>
                <a:lnTo>
                  <a:pt x="522224" y="237490"/>
                </a:lnTo>
                <a:lnTo>
                  <a:pt x="524077" y="234950"/>
                </a:lnTo>
                <a:lnTo>
                  <a:pt x="527431" y="227330"/>
                </a:lnTo>
                <a:lnTo>
                  <a:pt x="528974" y="212090"/>
                </a:lnTo>
                <a:lnTo>
                  <a:pt x="525399" y="190500"/>
                </a:lnTo>
                <a:lnTo>
                  <a:pt x="532782" y="175260"/>
                </a:lnTo>
                <a:lnTo>
                  <a:pt x="538654" y="157480"/>
                </a:lnTo>
                <a:lnTo>
                  <a:pt x="540311" y="137160"/>
                </a:lnTo>
                <a:lnTo>
                  <a:pt x="535051" y="115570"/>
                </a:lnTo>
                <a:lnTo>
                  <a:pt x="525778" y="96520"/>
                </a:lnTo>
                <a:lnTo>
                  <a:pt x="516207" y="82550"/>
                </a:lnTo>
                <a:lnTo>
                  <a:pt x="514787" y="81280"/>
                </a:lnTo>
                <a:close/>
              </a:path>
              <a:path w="596265" h="487679">
                <a:moveTo>
                  <a:pt x="166585" y="81280"/>
                </a:moveTo>
                <a:lnTo>
                  <a:pt x="160185" y="81280"/>
                </a:lnTo>
                <a:lnTo>
                  <a:pt x="166585" y="83820"/>
                </a:lnTo>
                <a:lnTo>
                  <a:pt x="166585" y="81280"/>
                </a:lnTo>
                <a:close/>
              </a:path>
              <a:path w="596265" h="487679">
                <a:moveTo>
                  <a:pt x="445262" y="54610"/>
                </a:moveTo>
                <a:lnTo>
                  <a:pt x="438148" y="54610"/>
                </a:lnTo>
                <a:lnTo>
                  <a:pt x="431307" y="55880"/>
                </a:lnTo>
                <a:lnTo>
                  <a:pt x="425063" y="55880"/>
                </a:lnTo>
                <a:lnTo>
                  <a:pt x="419734" y="58420"/>
                </a:lnTo>
                <a:lnTo>
                  <a:pt x="422066" y="66040"/>
                </a:lnTo>
                <a:lnTo>
                  <a:pt x="424100" y="72390"/>
                </a:lnTo>
                <a:lnTo>
                  <a:pt x="425539" y="78740"/>
                </a:lnTo>
                <a:lnTo>
                  <a:pt x="426084" y="83820"/>
                </a:lnTo>
                <a:lnTo>
                  <a:pt x="429259" y="83820"/>
                </a:lnTo>
                <a:lnTo>
                  <a:pt x="432434" y="81280"/>
                </a:lnTo>
                <a:lnTo>
                  <a:pt x="514787" y="81280"/>
                </a:lnTo>
                <a:lnTo>
                  <a:pt x="504850" y="72390"/>
                </a:lnTo>
                <a:lnTo>
                  <a:pt x="490219" y="64770"/>
                </a:lnTo>
                <a:lnTo>
                  <a:pt x="472551" y="58420"/>
                </a:lnTo>
                <a:lnTo>
                  <a:pt x="459519" y="55880"/>
                </a:lnTo>
                <a:lnTo>
                  <a:pt x="445262" y="54610"/>
                </a:lnTo>
                <a:close/>
              </a:path>
            </a:pathLst>
          </a:custGeom>
          <a:solidFill>
            <a:srgbClr val="2A85A0"/>
          </a:solidFill>
        </p:spPr>
        <p:txBody>
          <a:bodyPr lIns="0" tIns="0" rIns="0" bIns="0"/>
          <a:lstStyle/>
          <a:p>
            <a:pPr eaLnBrk="1" fontAlgn="auto" hangingPunct="1">
              <a:spcBef>
                <a:spcPts val="0"/>
              </a:spcBef>
              <a:spcAft>
                <a:spcPts val="0"/>
              </a:spcAft>
              <a:defRPr/>
            </a:pPr>
            <a:endParaRPr sz="1588" dirty="0">
              <a:solidFill>
                <a:schemeClr val="tx1">
                  <a:lumMod val="75000"/>
                  <a:lumOff val="25000"/>
                </a:schemeClr>
              </a:solidFill>
              <a:latin typeface="+mn-lt"/>
            </a:endParaRPr>
          </a:p>
        </p:txBody>
      </p:sp>
      <p:sp>
        <p:nvSpPr>
          <p:cNvPr id="24" name="Rectangle: Rounded Corners 23">
            <a:extLst>
              <a:ext uri="{FF2B5EF4-FFF2-40B4-BE49-F238E27FC236}">
                <a16:creationId xmlns:a16="http://schemas.microsoft.com/office/drawing/2014/main" id="{D487B7C5-067B-44E9-89B7-6545FE60AC7A}"/>
              </a:ext>
            </a:extLst>
          </p:cNvPr>
          <p:cNvSpPr/>
          <p:nvPr/>
        </p:nvSpPr>
        <p:spPr>
          <a:xfrm>
            <a:off x="681038" y="4986338"/>
            <a:ext cx="3989387" cy="941387"/>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pic>
        <p:nvPicPr>
          <p:cNvPr id="2" name="Picture 1">
            <a:extLst>
              <a:ext uri="{FF2B5EF4-FFF2-40B4-BE49-F238E27FC236}">
                <a16:creationId xmlns:a16="http://schemas.microsoft.com/office/drawing/2014/main" id="{4CF27D7B-B12A-4334-B72E-9A90A822F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8543"/>
          <a:stretch>
            <a:fillRect/>
          </a:stretch>
        </p:blipFill>
        <p:spPr bwMode="auto">
          <a:xfrm>
            <a:off x="7327900" y="1076325"/>
            <a:ext cx="3444875" cy="4359275"/>
          </a:xfrm>
          <a:prstGeom prst="rect">
            <a:avLst/>
          </a:prstGeom>
          <a:noFill/>
          <a:ln>
            <a:noFill/>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7" name="Picture 8">
            <a:hlinkClick r:id="rId3"/>
            <a:extLst>
              <a:ext uri="{FF2B5EF4-FFF2-40B4-BE49-F238E27FC236}">
                <a16:creationId xmlns:a16="http://schemas.microsoft.com/office/drawing/2014/main" id="{D7452E48-44BE-4C65-B3DB-73E8656E9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88" y="323850"/>
            <a:ext cx="322580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object 5">
            <a:extLst>
              <a:ext uri="{FF2B5EF4-FFF2-40B4-BE49-F238E27FC236}">
                <a16:creationId xmlns:a16="http://schemas.microsoft.com/office/drawing/2014/main" id="{073F7EB2-917E-4423-AAE2-F9940466868F}"/>
              </a:ext>
            </a:extLst>
          </p:cNvPr>
          <p:cNvSpPr txBox="1">
            <a:spLocks noChangeArrowheads="1"/>
          </p:cNvSpPr>
          <p:nvPr/>
        </p:nvSpPr>
        <p:spPr bwMode="auto">
          <a:xfrm>
            <a:off x="685800" y="2727325"/>
            <a:ext cx="2263775"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8441"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613"/>
              </a:spcBef>
              <a:buFontTx/>
              <a:buChar char="•"/>
            </a:pPr>
            <a:r>
              <a:rPr lang="en-US" altLang="en-US" sz="1200">
                <a:cs typeface="Arial" panose="020B0604020202020204" pitchFamily="34" charset="0"/>
              </a:rPr>
              <a:t>Healthcare Mobile Apps</a:t>
            </a:r>
          </a:p>
          <a:p>
            <a:pPr eaLnBrk="1" hangingPunct="1">
              <a:lnSpc>
                <a:spcPct val="100000"/>
              </a:lnSpc>
              <a:spcBef>
                <a:spcPts val="613"/>
              </a:spcBef>
              <a:buFontTx/>
              <a:buChar char="•"/>
            </a:pPr>
            <a:r>
              <a:rPr lang="en-US" altLang="en-US" sz="1200">
                <a:cs typeface="Arial" panose="020B0604020202020204" pitchFamily="34" charset="0"/>
              </a:rPr>
              <a:t>Remote Patient Monitoring</a:t>
            </a:r>
          </a:p>
          <a:p>
            <a:pPr eaLnBrk="1" hangingPunct="1">
              <a:lnSpc>
                <a:spcPct val="100000"/>
              </a:lnSpc>
              <a:spcBef>
                <a:spcPts val="613"/>
              </a:spcBef>
              <a:buFontTx/>
              <a:buChar char="•"/>
            </a:pPr>
            <a:r>
              <a:rPr lang="en-US" altLang="en-US" sz="1200">
                <a:cs typeface="Arial" panose="020B0604020202020204" pitchFamily="34" charset="0"/>
              </a:rPr>
              <a:t>mHealth App Design, Development</a:t>
            </a:r>
          </a:p>
          <a:p>
            <a:pPr eaLnBrk="1" hangingPunct="1">
              <a:lnSpc>
                <a:spcPct val="100000"/>
              </a:lnSpc>
              <a:spcBef>
                <a:spcPts val="613"/>
              </a:spcBef>
              <a:buFontTx/>
              <a:buChar char="•"/>
            </a:pPr>
            <a:r>
              <a:rPr lang="en-US" altLang="en-US" sz="1200">
                <a:cs typeface="Arial" panose="020B0604020202020204" pitchFamily="34" charset="0"/>
              </a:rPr>
              <a:t>Telehealth Reimbursement</a:t>
            </a:r>
          </a:p>
          <a:p>
            <a:pPr eaLnBrk="1" hangingPunct="1">
              <a:lnSpc>
                <a:spcPct val="100000"/>
              </a:lnSpc>
              <a:spcBef>
                <a:spcPts val="613"/>
              </a:spcBef>
              <a:buFontTx/>
              <a:buChar char="•"/>
            </a:pPr>
            <a:r>
              <a:rPr lang="en-US" altLang="en-US" sz="1200">
                <a:cs typeface="Arial" panose="020B0604020202020204" pitchFamily="34" charset="0"/>
              </a:rPr>
              <a:t>Telehealth Reimbursements</a:t>
            </a:r>
          </a:p>
          <a:p>
            <a:pPr eaLnBrk="1" hangingPunct="1">
              <a:lnSpc>
                <a:spcPct val="100000"/>
              </a:lnSpc>
              <a:spcBef>
                <a:spcPts val="613"/>
              </a:spcBef>
              <a:buFontTx/>
              <a:buChar char="•"/>
            </a:pPr>
            <a:r>
              <a:rPr lang="en-US" altLang="en-US" sz="1200">
                <a:cs typeface="Arial" panose="020B0604020202020204" pitchFamily="34" charset="0"/>
              </a:rPr>
              <a:t>Telehealth Models</a:t>
            </a:r>
          </a:p>
        </p:txBody>
      </p:sp>
      <p:sp>
        <p:nvSpPr>
          <p:cNvPr id="56323" name="object 6">
            <a:extLst>
              <a:ext uri="{FF2B5EF4-FFF2-40B4-BE49-F238E27FC236}">
                <a16:creationId xmlns:a16="http://schemas.microsoft.com/office/drawing/2014/main" id="{2E3F55DA-737D-4C30-B959-F2F2A20D2B3E}"/>
              </a:ext>
            </a:extLst>
          </p:cNvPr>
          <p:cNvSpPr txBox="1">
            <a:spLocks noChangeArrowheads="1"/>
          </p:cNvSpPr>
          <p:nvPr/>
        </p:nvSpPr>
        <p:spPr bwMode="auto">
          <a:xfrm>
            <a:off x="3279775" y="2774950"/>
            <a:ext cx="2263775" cy="124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613"/>
              </a:spcBef>
              <a:buFontTx/>
              <a:buChar char="•"/>
            </a:pPr>
            <a:r>
              <a:rPr lang="en-US" altLang="en-US" sz="1200">
                <a:cs typeface="Arial" panose="020B0604020202020204" pitchFamily="34" charset="0"/>
              </a:rPr>
              <a:t>CEOs, CMIOs,  Administrators</a:t>
            </a:r>
          </a:p>
          <a:p>
            <a:pPr eaLnBrk="1" hangingPunct="1">
              <a:lnSpc>
                <a:spcPct val="100000"/>
              </a:lnSpc>
              <a:spcBef>
                <a:spcPts val="613"/>
              </a:spcBef>
              <a:buFontTx/>
              <a:buChar char="•"/>
            </a:pPr>
            <a:r>
              <a:rPr lang="en-US" altLang="en-US" sz="1200">
                <a:cs typeface="Arial" panose="020B0604020202020204" pitchFamily="34" charset="0"/>
              </a:rPr>
              <a:t>Nursing Executives</a:t>
            </a:r>
          </a:p>
          <a:p>
            <a:pPr eaLnBrk="1" hangingPunct="1">
              <a:lnSpc>
                <a:spcPct val="100000"/>
              </a:lnSpc>
              <a:spcBef>
                <a:spcPts val="613"/>
              </a:spcBef>
              <a:buFontTx/>
              <a:buChar char="•"/>
            </a:pPr>
            <a:r>
              <a:rPr lang="en-US" altLang="en-US" sz="1200">
                <a:cs typeface="Arial" panose="020B0604020202020204" pitchFamily="34" charset="0"/>
              </a:rPr>
              <a:t>Clinical/Care Managers</a:t>
            </a:r>
          </a:p>
          <a:p>
            <a:pPr eaLnBrk="1" hangingPunct="1">
              <a:lnSpc>
                <a:spcPct val="100000"/>
              </a:lnSpc>
              <a:spcBef>
                <a:spcPts val="613"/>
              </a:spcBef>
              <a:buFontTx/>
              <a:buChar char="•"/>
            </a:pPr>
            <a:r>
              <a:rPr lang="en-US" altLang="en-US" sz="1200">
                <a:cs typeface="Arial" panose="020B0604020202020204" pitchFamily="34" charset="0"/>
              </a:rPr>
              <a:t>Health Information  Managers</a:t>
            </a:r>
          </a:p>
          <a:p>
            <a:pPr eaLnBrk="1" hangingPunct="1">
              <a:lnSpc>
                <a:spcPct val="100000"/>
              </a:lnSpc>
              <a:spcBef>
                <a:spcPts val="613"/>
              </a:spcBef>
              <a:buFontTx/>
              <a:buChar char="•"/>
            </a:pPr>
            <a:r>
              <a:rPr lang="en-US" altLang="en-US" sz="1200">
                <a:cs typeface="Arial" panose="020B0604020202020204" pitchFamily="34" charset="0"/>
              </a:rPr>
              <a:t>Senior Non-IT  Managers</a:t>
            </a:r>
          </a:p>
        </p:txBody>
      </p:sp>
      <p:sp>
        <p:nvSpPr>
          <p:cNvPr id="56324" name="object 7">
            <a:extLst>
              <a:ext uri="{FF2B5EF4-FFF2-40B4-BE49-F238E27FC236}">
                <a16:creationId xmlns:a16="http://schemas.microsoft.com/office/drawing/2014/main" id="{6DEF2D11-E2F9-4C13-9DBE-90D5BB1B728C}"/>
              </a:ext>
            </a:extLst>
          </p:cNvPr>
          <p:cNvSpPr txBox="1">
            <a:spLocks noChangeArrowheads="1"/>
          </p:cNvSpPr>
          <p:nvPr/>
        </p:nvSpPr>
        <p:spPr bwMode="auto">
          <a:xfrm>
            <a:off x="673100" y="1581150"/>
            <a:ext cx="47752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b="1">
                <a:cs typeface="Arial" panose="020B0604020202020204" pitchFamily="34" charset="0"/>
              </a:rPr>
              <a:t>The leading resource for emerging trends in  mobile health (mHealth) and telehealth for  healthcare organizations and providers.</a:t>
            </a:r>
            <a:endParaRPr lang="en-US" altLang="en-US" sz="1400">
              <a:cs typeface="Arial" panose="020B0604020202020204" pitchFamily="34" charset="0"/>
            </a:endParaRPr>
          </a:p>
          <a:p>
            <a:pPr eaLnBrk="1" hangingPunct="1">
              <a:lnSpc>
                <a:spcPct val="100000"/>
              </a:lnSpc>
              <a:spcBef>
                <a:spcPts val="25"/>
              </a:spcBef>
              <a:buFontTx/>
              <a:buNone/>
            </a:pPr>
            <a:endParaRPr lang="en-US" altLang="en-US" sz="1400">
              <a:latin typeface="Times New Roman" panose="02020603050405020304" pitchFamily="18" charset="0"/>
              <a:cs typeface="Times New Roman" panose="02020603050405020304" pitchFamily="18" charset="0"/>
            </a:endParaRPr>
          </a:p>
          <a:p>
            <a:pPr eaLnBrk="1" hangingPunct="1">
              <a:lnSpc>
                <a:spcPct val="100000"/>
              </a:lnSpc>
              <a:spcBef>
                <a:spcPct val="0"/>
              </a:spcBef>
              <a:buFontTx/>
              <a:buNone/>
            </a:pPr>
            <a:r>
              <a:rPr lang="en-US" altLang="en-US" sz="1400" b="1">
                <a:cs typeface="Arial" panose="020B0604020202020204" pitchFamily="34" charset="0"/>
              </a:rPr>
              <a:t>Covered Topics	          Audience Includes</a:t>
            </a:r>
            <a:endParaRPr lang="en-US" altLang="en-US" sz="1400">
              <a:cs typeface="Arial" panose="020B0604020202020204" pitchFamily="34" charset="0"/>
            </a:endParaRPr>
          </a:p>
        </p:txBody>
      </p:sp>
      <p:sp>
        <p:nvSpPr>
          <p:cNvPr id="8" name="object 8">
            <a:extLst>
              <a:ext uri="{FF2B5EF4-FFF2-40B4-BE49-F238E27FC236}">
                <a16:creationId xmlns:a16="http://schemas.microsoft.com/office/drawing/2014/main" id="{B28D615B-6F2E-DD46-B6B1-8111B66F79AE}"/>
              </a:ext>
            </a:extLst>
          </p:cNvPr>
          <p:cNvSpPr txBox="1"/>
          <p:nvPr/>
        </p:nvSpPr>
        <p:spPr>
          <a:xfrm>
            <a:off x="1695450" y="5097463"/>
            <a:ext cx="2820988" cy="909637"/>
          </a:xfrm>
          <a:prstGeom prst="rect">
            <a:avLst/>
          </a:prstGeom>
        </p:spPr>
        <p:txBody>
          <a:bodyPr lIns="0" tIns="10646" rIns="0" bIns="0">
            <a:spAutoFit/>
          </a:bodyPr>
          <a:lstStyle/>
          <a:p>
            <a:pPr marL="11206" eaLnBrk="1" fontAlgn="auto" hangingPunct="1">
              <a:spcBef>
                <a:spcPts val="84"/>
              </a:spcBef>
              <a:spcAft>
                <a:spcPts val="0"/>
              </a:spcAft>
              <a:defRPr/>
            </a:pPr>
            <a:r>
              <a:rPr lang="en-US" sz="1412" b="1" spc="-9" dirty="0">
                <a:latin typeface="Arial"/>
                <a:cs typeface="Arial"/>
              </a:rPr>
              <a:t>103</a:t>
            </a:r>
            <a:r>
              <a:rPr sz="1412" b="1" spc="-9" dirty="0">
                <a:latin typeface="Arial"/>
                <a:cs typeface="Arial"/>
              </a:rPr>
              <a:t>,000</a:t>
            </a:r>
            <a:r>
              <a:rPr lang="en-US" sz="1412" b="1" spc="-9" dirty="0">
                <a:latin typeface="Arial"/>
                <a:cs typeface="Arial"/>
              </a:rPr>
              <a:t>+ monthly</a:t>
            </a:r>
            <a:r>
              <a:rPr sz="1412" b="1" spc="-9" dirty="0">
                <a:latin typeface="Arial"/>
                <a:cs typeface="Arial"/>
              </a:rPr>
              <a:t> </a:t>
            </a:r>
            <a:r>
              <a:rPr sz="1412" b="1" spc="-4" dirty="0">
                <a:latin typeface="Arial"/>
                <a:cs typeface="Arial"/>
              </a:rPr>
              <a:t>page views</a:t>
            </a:r>
            <a:endParaRPr sz="1412" dirty="0">
              <a:latin typeface="Arial"/>
              <a:cs typeface="Arial"/>
            </a:endParaRPr>
          </a:p>
          <a:p>
            <a:pPr marL="11206" eaLnBrk="1" fontAlgn="auto" hangingPunct="1">
              <a:spcBef>
                <a:spcPts val="4"/>
              </a:spcBef>
              <a:spcAft>
                <a:spcPts val="0"/>
              </a:spcAft>
              <a:defRPr/>
            </a:pPr>
            <a:r>
              <a:rPr lang="en-US" sz="1412" b="1" spc="-4" dirty="0">
                <a:latin typeface="Arial"/>
                <a:cs typeface="Arial"/>
              </a:rPr>
              <a:t>45</a:t>
            </a:r>
            <a:r>
              <a:rPr sz="1412" b="1" spc="-4" dirty="0">
                <a:latin typeface="Arial"/>
                <a:cs typeface="Arial"/>
              </a:rPr>
              <a:t>,000 </a:t>
            </a:r>
            <a:r>
              <a:rPr sz="1412" b="1" spc="-9" dirty="0">
                <a:latin typeface="Arial"/>
                <a:cs typeface="Arial"/>
              </a:rPr>
              <a:t>unique visitors</a:t>
            </a:r>
            <a:r>
              <a:rPr lang="en-US" sz="1412" b="1" spc="-9" dirty="0">
                <a:latin typeface="Arial"/>
                <a:cs typeface="Arial"/>
              </a:rPr>
              <a:t>/m</a:t>
            </a:r>
            <a:r>
              <a:rPr sz="1412" b="1" spc="-9" dirty="0">
                <a:latin typeface="Arial"/>
                <a:cs typeface="Arial"/>
              </a:rPr>
              <a:t>onth</a:t>
            </a:r>
            <a:endParaRPr lang="en-US" sz="1412" b="1" spc="-9" dirty="0">
              <a:latin typeface="Arial"/>
              <a:cs typeface="Arial"/>
            </a:endParaRPr>
          </a:p>
          <a:p>
            <a:pPr marL="11206" eaLnBrk="1" fontAlgn="auto" hangingPunct="1">
              <a:spcBef>
                <a:spcPts val="4"/>
              </a:spcBef>
              <a:spcAft>
                <a:spcPts val="0"/>
              </a:spcAft>
              <a:defRPr/>
            </a:pPr>
            <a:r>
              <a:rPr lang="en-US" sz="1412" b="1" spc="-9" dirty="0">
                <a:latin typeface="Arial"/>
                <a:cs typeface="Arial"/>
              </a:rPr>
              <a:t>38,000 newsletter subscribers</a:t>
            </a:r>
          </a:p>
          <a:p>
            <a:pPr marL="11206" eaLnBrk="1" fontAlgn="auto" hangingPunct="1">
              <a:spcBef>
                <a:spcPts val="4"/>
              </a:spcBef>
              <a:spcAft>
                <a:spcPts val="0"/>
              </a:spcAft>
              <a:defRPr/>
            </a:pPr>
            <a:r>
              <a:rPr lang="en-US" sz="800" b="1" spc="-9" dirty="0">
                <a:latin typeface="Arial"/>
                <a:cs typeface="Arial"/>
              </a:rPr>
              <a:t>*stats as of Aug 2019</a:t>
            </a:r>
            <a:endParaRPr lang="en-US" sz="800" dirty="0">
              <a:latin typeface="Arial"/>
              <a:cs typeface="Arial"/>
            </a:endParaRPr>
          </a:p>
          <a:p>
            <a:pPr marL="11206" eaLnBrk="1" fontAlgn="auto" hangingPunct="1">
              <a:spcBef>
                <a:spcPts val="4"/>
              </a:spcBef>
              <a:spcAft>
                <a:spcPts val="0"/>
              </a:spcAft>
              <a:defRPr/>
            </a:pPr>
            <a:endParaRPr sz="800" dirty="0">
              <a:latin typeface="Arial"/>
              <a:cs typeface="Arial"/>
            </a:endParaRPr>
          </a:p>
        </p:txBody>
      </p:sp>
      <p:sp>
        <p:nvSpPr>
          <p:cNvPr id="9" name="object 9">
            <a:extLst>
              <a:ext uri="{FF2B5EF4-FFF2-40B4-BE49-F238E27FC236}">
                <a16:creationId xmlns:a16="http://schemas.microsoft.com/office/drawing/2014/main" id="{34DA7143-0B25-874E-8F77-3CE6523565DC}"/>
              </a:ext>
            </a:extLst>
          </p:cNvPr>
          <p:cNvSpPr/>
          <p:nvPr/>
        </p:nvSpPr>
        <p:spPr>
          <a:xfrm>
            <a:off x="869950" y="5175250"/>
            <a:ext cx="525463" cy="428625"/>
          </a:xfrm>
          <a:custGeom>
            <a:avLst/>
            <a:gdLst/>
            <a:ahLst/>
            <a:cxnLst/>
            <a:rect l="l" t="t" r="r" b="b"/>
            <a:pathLst>
              <a:path w="596265" h="486410">
                <a:moveTo>
                  <a:pt x="333178" y="0"/>
                </a:moveTo>
                <a:lnTo>
                  <a:pt x="295485" y="0"/>
                </a:lnTo>
                <a:lnTo>
                  <a:pt x="279117" y="3809"/>
                </a:lnTo>
                <a:lnTo>
                  <a:pt x="238227" y="22859"/>
                </a:lnTo>
                <a:lnTo>
                  <a:pt x="208090" y="53339"/>
                </a:lnTo>
                <a:lnTo>
                  <a:pt x="189266" y="106679"/>
                </a:lnTo>
                <a:lnTo>
                  <a:pt x="191819" y="132079"/>
                </a:lnTo>
                <a:lnTo>
                  <a:pt x="198579" y="154939"/>
                </a:lnTo>
                <a:lnTo>
                  <a:pt x="205041" y="172719"/>
                </a:lnTo>
                <a:lnTo>
                  <a:pt x="201985" y="200659"/>
                </a:lnTo>
                <a:lnTo>
                  <a:pt x="204636" y="219709"/>
                </a:lnTo>
                <a:lnTo>
                  <a:pt x="209090" y="229869"/>
                </a:lnTo>
                <a:lnTo>
                  <a:pt x="211442" y="233679"/>
                </a:lnTo>
                <a:lnTo>
                  <a:pt x="218152" y="242569"/>
                </a:lnTo>
                <a:lnTo>
                  <a:pt x="226661" y="255269"/>
                </a:lnTo>
                <a:lnTo>
                  <a:pt x="233968" y="275589"/>
                </a:lnTo>
                <a:lnTo>
                  <a:pt x="237070" y="303529"/>
                </a:lnTo>
                <a:lnTo>
                  <a:pt x="229562" y="335279"/>
                </a:lnTo>
                <a:lnTo>
                  <a:pt x="213042" y="355599"/>
                </a:lnTo>
                <a:lnTo>
                  <a:pt x="196522" y="365759"/>
                </a:lnTo>
                <a:lnTo>
                  <a:pt x="161834" y="378459"/>
                </a:lnTo>
                <a:lnTo>
                  <a:pt x="130146" y="396239"/>
                </a:lnTo>
                <a:lnTo>
                  <a:pt x="103864" y="426719"/>
                </a:lnTo>
                <a:lnTo>
                  <a:pt x="92900" y="471169"/>
                </a:lnTo>
                <a:lnTo>
                  <a:pt x="92900" y="486409"/>
                </a:lnTo>
                <a:lnTo>
                  <a:pt x="499744" y="486409"/>
                </a:lnTo>
                <a:lnTo>
                  <a:pt x="499744" y="471169"/>
                </a:lnTo>
                <a:lnTo>
                  <a:pt x="496744" y="458469"/>
                </a:lnTo>
                <a:lnTo>
                  <a:pt x="121742" y="458469"/>
                </a:lnTo>
                <a:lnTo>
                  <a:pt x="131449" y="433069"/>
                </a:lnTo>
                <a:lnTo>
                  <a:pt x="148969" y="416559"/>
                </a:lnTo>
                <a:lnTo>
                  <a:pt x="171296" y="403859"/>
                </a:lnTo>
                <a:lnTo>
                  <a:pt x="195427" y="393699"/>
                </a:lnTo>
                <a:lnTo>
                  <a:pt x="198628" y="393699"/>
                </a:lnTo>
                <a:lnTo>
                  <a:pt x="218601" y="384809"/>
                </a:lnTo>
                <a:lnTo>
                  <a:pt x="240674" y="367029"/>
                </a:lnTo>
                <a:lnTo>
                  <a:pt x="258542" y="340359"/>
                </a:lnTo>
                <a:lnTo>
                  <a:pt x="265899" y="303529"/>
                </a:lnTo>
                <a:lnTo>
                  <a:pt x="262697" y="273049"/>
                </a:lnTo>
                <a:lnTo>
                  <a:pt x="254690" y="248919"/>
                </a:lnTo>
                <a:lnTo>
                  <a:pt x="244281" y="232409"/>
                </a:lnTo>
                <a:lnTo>
                  <a:pt x="233870" y="220979"/>
                </a:lnTo>
                <a:lnTo>
                  <a:pt x="230670" y="217169"/>
                </a:lnTo>
                <a:lnTo>
                  <a:pt x="230268" y="213359"/>
                </a:lnTo>
                <a:lnTo>
                  <a:pt x="229865" y="207009"/>
                </a:lnTo>
                <a:lnTo>
                  <a:pt x="230664" y="195579"/>
                </a:lnTo>
                <a:lnTo>
                  <a:pt x="233870" y="179069"/>
                </a:lnTo>
                <a:lnTo>
                  <a:pt x="233870" y="168909"/>
                </a:lnTo>
                <a:lnTo>
                  <a:pt x="230670" y="162559"/>
                </a:lnTo>
                <a:lnTo>
                  <a:pt x="224660" y="147319"/>
                </a:lnTo>
                <a:lnTo>
                  <a:pt x="218652" y="128269"/>
                </a:lnTo>
                <a:lnTo>
                  <a:pt x="216250" y="109219"/>
                </a:lnTo>
                <a:lnTo>
                  <a:pt x="221056" y="88899"/>
                </a:lnTo>
                <a:lnTo>
                  <a:pt x="230817" y="67309"/>
                </a:lnTo>
                <a:lnTo>
                  <a:pt x="241479" y="53339"/>
                </a:lnTo>
                <a:lnTo>
                  <a:pt x="253944" y="44449"/>
                </a:lnTo>
                <a:lnTo>
                  <a:pt x="269113" y="38099"/>
                </a:lnTo>
                <a:lnTo>
                  <a:pt x="272313" y="34289"/>
                </a:lnTo>
                <a:lnTo>
                  <a:pt x="277468" y="31749"/>
                </a:lnTo>
                <a:lnTo>
                  <a:pt x="287129" y="29209"/>
                </a:lnTo>
                <a:lnTo>
                  <a:pt x="299793" y="26669"/>
                </a:lnTo>
                <a:lnTo>
                  <a:pt x="313956" y="25399"/>
                </a:lnTo>
                <a:lnTo>
                  <a:pt x="371774" y="25399"/>
                </a:lnTo>
                <a:lnTo>
                  <a:pt x="363365" y="15239"/>
                </a:lnTo>
                <a:lnTo>
                  <a:pt x="352399" y="8889"/>
                </a:lnTo>
                <a:lnTo>
                  <a:pt x="342788" y="3809"/>
                </a:lnTo>
                <a:lnTo>
                  <a:pt x="333178" y="0"/>
                </a:lnTo>
                <a:close/>
              </a:path>
              <a:path w="596265" h="486410">
                <a:moveTo>
                  <a:pt x="371774" y="25399"/>
                </a:moveTo>
                <a:lnTo>
                  <a:pt x="321116" y="25399"/>
                </a:lnTo>
                <a:lnTo>
                  <a:pt x="327975" y="26669"/>
                </a:lnTo>
                <a:lnTo>
                  <a:pt x="334232" y="29209"/>
                </a:lnTo>
                <a:lnTo>
                  <a:pt x="365213" y="73659"/>
                </a:lnTo>
                <a:lnTo>
                  <a:pt x="377631" y="130809"/>
                </a:lnTo>
                <a:lnTo>
                  <a:pt x="373779" y="148589"/>
                </a:lnTo>
                <a:lnTo>
                  <a:pt x="368427" y="160019"/>
                </a:lnTo>
                <a:lnTo>
                  <a:pt x="362013" y="166369"/>
                </a:lnTo>
                <a:lnTo>
                  <a:pt x="362013" y="181609"/>
                </a:lnTo>
                <a:lnTo>
                  <a:pt x="365219" y="196849"/>
                </a:lnTo>
                <a:lnTo>
                  <a:pt x="366018" y="207009"/>
                </a:lnTo>
                <a:lnTo>
                  <a:pt x="365615" y="212089"/>
                </a:lnTo>
                <a:lnTo>
                  <a:pt x="365213" y="214629"/>
                </a:lnTo>
                <a:lnTo>
                  <a:pt x="362013" y="220979"/>
                </a:lnTo>
                <a:lnTo>
                  <a:pt x="358813" y="220979"/>
                </a:lnTo>
                <a:lnTo>
                  <a:pt x="350252" y="232409"/>
                </a:lnTo>
                <a:lnTo>
                  <a:pt x="340793" y="248919"/>
                </a:lnTo>
                <a:lnTo>
                  <a:pt x="333136" y="273049"/>
                </a:lnTo>
                <a:lnTo>
                  <a:pt x="329984" y="303529"/>
                </a:lnTo>
                <a:lnTo>
                  <a:pt x="336891" y="340359"/>
                </a:lnTo>
                <a:lnTo>
                  <a:pt x="354009" y="367029"/>
                </a:lnTo>
                <a:lnTo>
                  <a:pt x="375932" y="384809"/>
                </a:lnTo>
                <a:lnTo>
                  <a:pt x="397256" y="393699"/>
                </a:lnTo>
                <a:lnTo>
                  <a:pt x="422713" y="403859"/>
                </a:lnTo>
                <a:lnTo>
                  <a:pt x="444896" y="416559"/>
                </a:lnTo>
                <a:lnTo>
                  <a:pt x="461674" y="433069"/>
                </a:lnTo>
                <a:lnTo>
                  <a:pt x="470916" y="458469"/>
                </a:lnTo>
                <a:lnTo>
                  <a:pt x="496744" y="458469"/>
                </a:lnTo>
                <a:lnTo>
                  <a:pt x="463724" y="396239"/>
                </a:lnTo>
                <a:lnTo>
                  <a:pt x="403606" y="368299"/>
                </a:lnTo>
                <a:lnTo>
                  <a:pt x="396107" y="365759"/>
                </a:lnTo>
                <a:lnTo>
                  <a:pt x="379609" y="355599"/>
                </a:lnTo>
                <a:lnTo>
                  <a:pt x="363111" y="335279"/>
                </a:lnTo>
                <a:lnTo>
                  <a:pt x="355612" y="303529"/>
                </a:lnTo>
                <a:lnTo>
                  <a:pt x="358765" y="275589"/>
                </a:lnTo>
                <a:lnTo>
                  <a:pt x="366421" y="255269"/>
                </a:lnTo>
                <a:lnTo>
                  <a:pt x="375881" y="242569"/>
                </a:lnTo>
                <a:lnTo>
                  <a:pt x="384441" y="233679"/>
                </a:lnTo>
                <a:lnTo>
                  <a:pt x="386790" y="231139"/>
                </a:lnTo>
                <a:lnTo>
                  <a:pt x="391237" y="220979"/>
                </a:lnTo>
                <a:lnTo>
                  <a:pt x="393887" y="203199"/>
                </a:lnTo>
                <a:lnTo>
                  <a:pt x="390842" y="175259"/>
                </a:lnTo>
                <a:lnTo>
                  <a:pt x="400772" y="153669"/>
                </a:lnTo>
                <a:lnTo>
                  <a:pt x="405272" y="128269"/>
                </a:lnTo>
                <a:lnTo>
                  <a:pt x="402558" y="96519"/>
                </a:lnTo>
                <a:lnTo>
                  <a:pt x="390842" y="59689"/>
                </a:lnTo>
                <a:lnTo>
                  <a:pt x="381683" y="40639"/>
                </a:lnTo>
                <a:lnTo>
                  <a:pt x="372825" y="26669"/>
                </a:lnTo>
                <a:lnTo>
                  <a:pt x="371774" y="25399"/>
                </a:lnTo>
                <a:close/>
              </a:path>
              <a:path w="596265" h="486410">
                <a:moveTo>
                  <a:pt x="154579" y="53339"/>
                </a:moveTo>
                <a:lnTo>
                  <a:pt x="147370" y="53339"/>
                </a:lnTo>
                <a:lnTo>
                  <a:pt x="133152" y="54609"/>
                </a:lnTo>
                <a:lnTo>
                  <a:pt x="87847" y="71119"/>
                </a:lnTo>
                <a:lnTo>
                  <a:pt x="57670" y="114299"/>
                </a:lnTo>
                <a:lnTo>
                  <a:pt x="54214" y="135889"/>
                </a:lnTo>
                <a:lnTo>
                  <a:pt x="56465" y="156209"/>
                </a:lnTo>
                <a:lnTo>
                  <a:pt x="61719" y="173989"/>
                </a:lnTo>
                <a:lnTo>
                  <a:pt x="67271" y="189229"/>
                </a:lnTo>
                <a:lnTo>
                  <a:pt x="63723" y="210819"/>
                </a:lnTo>
                <a:lnTo>
                  <a:pt x="65278" y="226059"/>
                </a:lnTo>
                <a:lnTo>
                  <a:pt x="68632" y="233679"/>
                </a:lnTo>
                <a:lnTo>
                  <a:pt x="70484" y="236219"/>
                </a:lnTo>
                <a:lnTo>
                  <a:pt x="75687" y="242569"/>
                </a:lnTo>
                <a:lnTo>
                  <a:pt x="80892" y="252729"/>
                </a:lnTo>
                <a:lnTo>
                  <a:pt x="84897" y="269239"/>
                </a:lnTo>
                <a:lnTo>
                  <a:pt x="86499" y="290829"/>
                </a:lnTo>
                <a:lnTo>
                  <a:pt x="81995" y="314959"/>
                </a:lnTo>
                <a:lnTo>
                  <a:pt x="72085" y="327659"/>
                </a:lnTo>
                <a:lnTo>
                  <a:pt x="62175" y="335279"/>
                </a:lnTo>
                <a:lnTo>
                  <a:pt x="57670" y="336549"/>
                </a:lnTo>
                <a:lnTo>
                  <a:pt x="37847" y="345439"/>
                </a:lnTo>
                <a:lnTo>
                  <a:pt x="19224" y="360679"/>
                </a:lnTo>
                <a:lnTo>
                  <a:pt x="5407" y="383539"/>
                </a:lnTo>
                <a:lnTo>
                  <a:pt x="0" y="416559"/>
                </a:lnTo>
                <a:lnTo>
                  <a:pt x="0" y="433069"/>
                </a:lnTo>
                <a:lnTo>
                  <a:pt x="73685" y="433069"/>
                </a:lnTo>
                <a:lnTo>
                  <a:pt x="76135" y="425449"/>
                </a:lnTo>
                <a:lnTo>
                  <a:pt x="78887" y="417829"/>
                </a:lnTo>
                <a:lnTo>
                  <a:pt x="82241" y="410209"/>
                </a:lnTo>
                <a:lnTo>
                  <a:pt x="86499" y="403859"/>
                </a:lnTo>
                <a:lnTo>
                  <a:pt x="28828" y="403859"/>
                </a:lnTo>
                <a:lnTo>
                  <a:pt x="52260" y="367029"/>
                </a:lnTo>
                <a:lnTo>
                  <a:pt x="80192" y="355599"/>
                </a:lnTo>
                <a:lnTo>
                  <a:pt x="96910" y="341629"/>
                </a:lnTo>
                <a:lnTo>
                  <a:pt x="110023" y="321309"/>
                </a:lnTo>
                <a:lnTo>
                  <a:pt x="115328" y="290829"/>
                </a:lnTo>
                <a:lnTo>
                  <a:pt x="113176" y="264159"/>
                </a:lnTo>
                <a:lnTo>
                  <a:pt x="107719" y="243839"/>
                </a:lnTo>
                <a:lnTo>
                  <a:pt x="100460" y="229869"/>
                </a:lnTo>
                <a:lnTo>
                  <a:pt x="92900" y="220979"/>
                </a:lnTo>
                <a:lnTo>
                  <a:pt x="92900" y="217169"/>
                </a:lnTo>
                <a:lnTo>
                  <a:pt x="89700" y="210819"/>
                </a:lnTo>
                <a:lnTo>
                  <a:pt x="92900" y="195579"/>
                </a:lnTo>
                <a:lnTo>
                  <a:pt x="96113" y="189229"/>
                </a:lnTo>
                <a:lnTo>
                  <a:pt x="92900" y="181609"/>
                </a:lnTo>
                <a:lnTo>
                  <a:pt x="92900" y="175259"/>
                </a:lnTo>
                <a:lnTo>
                  <a:pt x="87798" y="166369"/>
                </a:lnTo>
                <a:lnTo>
                  <a:pt x="83294" y="153669"/>
                </a:lnTo>
                <a:lnTo>
                  <a:pt x="91407" y="107949"/>
                </a:lnTo>
                <a:lnTo>
                  <a:pt x="104019" y="93979"/>
                </a:lnTo>
                <a:lnTo>
                  <a:pt x="112128" y="88899"/>
                </a:lnTo>
                <a:lnTo>
                  <a:pt x="115328" y="88899"/>
                </a:lnTo>
                <a:lnTo>
                  <a:pt x="115328" y="86359"/>
                </a:lnTo>
                <a:lnTo>
                  <a:pt x="118541" y="86359"/>
                </a:lnTo>
                <a:lnTo>
                  <a:pt x="122594" y="85089"/>
                </a:lnTo>
                <a:lnTo>
                  <a:pt x="129351" y="82549"/>
                </a:lnTo>
                <a:lnTo>
                  <a:pt x="137910" y="80009"/>
                </a:lnTo>
                <a:lnTo>
                  <a:pt x="166585" y="80009"/>
                </a:lnTo>
                <a:lnTo>
                  <a:pt x="166585" y="73659"/>
                </a:lnTo>
                <a:lnTo>
                  <a:pt x="169799" y="69849"/>
                </a:lnTo>
                <a:lnTo>
                  <a:pt x="169799" y="63499"/>
                </a:lnTo>
                <a:lnTo>
                  <a:pt x="176199" y="57149"/>
                </a:lnTo>
                <a:lnTo>
                  <a:pt x="168991" y="54609"/>
                </a:lnTo>
                <a:lnTo>
                  <a:pt x="161785" y="54609"/>
                </a:lnTo>
                <a:lnTo>
                  <a:pt x="154579" y="53339"/>
                </a:lnTo>
                <a:close/>
              </a:path>
              <a:path w="596265" h="486410">
                <a:moveTo>
                  <a:pt x="514787" y="80009"/>
                </a:moveTo>
                <a:lnTo>
                  <a:pt x="456622" y="80009"/>
                </a:lnTo>
                <a:lnTo>
                  <a:pt x="466137" y="82549"/>
                </a:lnTo>
                <a:lnTo>
                  <a:pt x="473247" y="85089"/>
                </a:lnTo>
                <a:lnTo>
                  <a:pt x="477393" y="86359"/>
                </a:lnTo>
                <a:lnTo>
                  <a:pt x="480568" y="88899"/>
                </a:lnTo>
                <a:lnTo>
                  <a:pt x="489126" y="93979"/>
                </a:lnTo>
                <a:lnTo>
                  <a:pt x="496173" y="97789"/>
                </a:lnTo>
                <a:lnTo>
                  <a:pt x="502624" y="107949"/>
                </a:lnTo>
                <a:lnTo>
                  <a:pt x="509397" y="124459"/>
                </a:lnTo>
                <a:lnTo>
                  <a:pt x="513367" y="139699"/>
                </a:lnTo>
                <a:lnTo>
                  <a:pt x="512206" y="153669"/>
                </a:lnTo>
                <a:lnTo>
                  <a:pt x="508021" y="166369"/>
                </a:lnTo>
                <a:lnTo>
                  <a:pt x="502919" y="175259"/>
                </a:lnTo>
                <a:lnTo>
                  <a:pt x="499744" y="181609"/>
                </a:lnTo>
                <a:lnTo>
                  <a:pt x="499744" y="195579"/>
                </a:lnTo>
                <a:lnTo>
                  <a:pt x="502919" y="210819"/>
                </a:lnTo>
                <a:lnTo>
                  <a:pt x="502919" y="220979"/>
                </a:lnTo>
                <a:lnTo>
                  <a:pt x="499744" y="220979"/>
                </a:lnTo>
                <a:lnTo>
                  <a:pt x="494069" y="229869"/>
                </a:lnTo>
                <a:lnTo>
                  <a:pt x="487775" y="243839"/>
                </a:lnTo>
                <a:lnTo>
                  <a:pt x="482671" y="264159"/>
                </a:lnTo>
                <a:lnTo>
                  <a:pt x="480568" y="290829"/>
                </a:lnTo>
                <a:lnTo>
                  <a:pt x="485818" y="321309"/>
                </a:lnTo>
                <a:lnTo>
                  <a:pt x="498570" y="342899"/>
                </a:lnTo>
                <a:lnTo>
                  <a:pt x="514322" y="355599"/>
                </a:lnTo>
                <a:lnTo>
                  <a:pt x="528574" y="361949"/>
                </a:lnTo>
                <a:lnTo>
                  <a:pt x="542284" y="367029"/>
                </a:lnTo>
                <a:lnTo>
                  <a:pt x="553862" y="375919"/>
                </a:lnTo>
                <a:lnTo>
                  <a:pt x="562417" y="387349"/>
                </a:lnTo>
                <a:lnTo>
                  <a:pt x="567055" y="403859"/>
                </a:lnTo>
                <a:lnTo>
                  <a:pt x="509397" y="403859"/>
                </a:lnTo>
                <a:lnTo>
                  <a:pt x="512294" y="410209"/>
                </a:lnTo>
                <a:lnTo>
                  <a:pt x="519326" y="425449"/>
                </a:lnTo>
                <a:lnTo>
                  <a:pt x="522224" y="433069"/>
                </a:lnTo>
                <a:lnTo>
                  <a:pt x="595884" y="433069"/>
                </a:lnTo>
                <a:lnTo>
                  <a:pt x="595884" y="416559"/>
                </a:lnTo>
                <a:lnTo>
                  <a:pt x="590036" y="383539"/>
                </a:lnTo>
                <a:lnTo>
                  <a:pt x="575484" y="360679"/>
                </a:lnTo>
                <a:lnTo>
                  <a:pt x="556718" y="345439"/>
                </a:lnTo>
                <a:lnTo>
                  <a:pt x="538226" y="336549"/>
                </a:lnTo>
                <a:lnTo>
                  <a:pt x="533225" y="335279"/>
                </a:lnTo>
                <a:lnTo>
                  <a:pt x="522224" y="327659"/>
                </a:lnTo>
                <a:lnTo>
                  <a:pt x="511222" y="314959"/>
                </a:lnTo>
                <a:lnTo>
                  <a:pt x="506222" y="290829"/>
                </a:lnTo>
                <a:lnTo>
                  <a:pt x="507811" y="269239"/>
                </a:lnTo>
                <a:lnTo>
                  <a:pt x="511794" y="252729"/>
                </a:lnTo>
                <a:lnTo>
                  <a:pt x="516991" y="242569"/>
                </a:lnTo>
                <a:lnTo>
                  <a:pt x="522224" y="236219"/>
                </a:lnTo>
                <a:lnTo>
                  <a:pt x="524077" y="233679"/>
                </a:lnTo>
                <a:lnTo>
                  <a:pt x="527431" y="226059"/>
                </a:lnTo>
                <a:lnTo>
                  <a:pt x="528974" y="210819"/>
                </a:lnTo>
                <a:lnTo>
                  <a:pt x="525399" y="189229"/>
                </a:lnTo>
                <a:lnTo>
                  <a:pt x="532782" y="173989"/>
                </a:lnTo>
                <a:lnTo>
                  <a:pt x="538654" y="156209"/>
                </a:lnTo>
                <a:lnTo>
                  <a:pt x="540311" y="135889"/>
                </a:lnTo>
                <a:lnTo>
                  <a:pt x="535051" y="114299"/>
                </a:lnTo>
                <a:lnTo>
                  <a:pt x="525778" y="95249"/>
                </a:lnTo>
                <a:lnTo>
                  <a:pt x="516207" y="81279"/>
                </a:lnTo>
                <a:lnTo>
                  <a:pt x="514787" y="80009"/>
                </a:lnTo>
                <a:close/>
              </a:path>
              <a:path w="596265" h="486410">
                <a:moveTo>
                  <a:pt x="166585" y="80009"/>
                </a:moveTo>
                <a:lnTo>
                  <a:pt x="160185" y="80009"/>
                </a:lnTo>
                <a:lnTo>
                  <a:pt x="166585" y="82549"/>
                </a:lnTo>
                <a:lnTo>
                  <a:pt x="166585" y="80009"/>
                </a:lnTo>
                <a:close/>
              </a:path>
              <a:path w="596265" h="486410">
                <a:moveTo>
                  <a:pt x="445262" y="53339"/>
                </a:moveTo>
                <a:lnTo>
                  <a:pt x="438148" y="53339"/>
                </a:lnTo>
                <a:lnTo>
                  <a:pt x="431307" y="54609"/>
                </a:lnTo>
                <a:lnTo>
                  <a:pt x="425063" y="54609"/>
                </a:lnTo>
                <a:lnTo>
                  <a:pt x="419734" y="57149"/>
                </a:lnTo>
                <a:lnTo>
                  <a:pt x="422066" y="64769"/>
                </a:lnTo>
                <a:lnTo>
                  <a:pt x="424100" y="71119"/>
                </a:lnTo>
                <a:lnTo>
                  <a:pt x="425539" y="77469"/>
                </a:lnTo>
                <a:lnTo>
                  <a:pt x="426084" y="82549"/>
                </a:lnTo>
                <a:lnTo>
                  <a:pt x="429259" y="82549"/>
                </a:lnTo>
                <a:lnTo>
                  <a:pt x="432434" y="80009"/>
                </a:lnTo>
                <a:lnTo>
                  <a:pt x="514787" y="80009"/>
                </a:lnTo>
                <a:lnTo>
                  <a:pt x="504850" y="71119"/>
                </a:lnTo>
                <a:lnTo>
                  <a:pt x="490219" y="63499"/>
                </a:lnTo>
                <a:lnTo>
                  <a:pt x="472551" y="57149"/>
                </a:lnTo>
                <a:lnTo>
                  <a:pt x="459519" y="54609"/>
                </a:lnTo>
                <a:lnTo>
                  <a:pt x="445262" y="53339"/>
                </a:lnTo>
                <a:close/>
              </a:path>
            </a:pathLst>
          </a:custGeom>
          <a:solidFill>
            <a:srgbClr val="2A85A0"/>
          </a:solidFill>
        </p:spPr>
        <p:txBody>
          <a:bodyPr lIns="0" tIns="0" rIns="0" bIns="0"/>
          <a:lstStyle/>
          <a:p>
            <a:pPr eaLnBrk="1" fontAlgn="auto" hangingPunct="1">
              <a:spcBef>
                <a:spcPts val="0"/>
              </a:spcBef>
              <a:spcAft>
                <a:spcPts val="0"/>
              </a:spcAft>
              <a:defRPr/>
            </a:pPr>
            <a:endParaRPr sz="1588" dirty="0">
              <a:solidFill>
                <a:schemeClr val="tx1">
                  <a:lumMod val="75000"/>
                  <a:lumOff val="25000"/>
                </a:schemeClr>
              </a:solidFill>
              <a:latin typeface="+mn-lt"/>
            </a:endParaRPr>
          </a:p>
        </p:txBody>
      </p:sp>
      <p:sp>
        <p:nvSpPr>
          <p:cNvPr id="10" name="object 10">
            <a:extLst>
              <a:ext uri="{FF2B5EF4-FFF2-40B4-BE49-F238E27FC236}">
                <a16:creationId xmlns:a16="http://schemas.microsoft.com/office/drawing/2014/main" id="{7DFFFB56-1DA7-6A44-9CE7-C2A1BED67E13}"/>
              </a:ext>
            </a:extLst>
          </p:cNvPr>
          <p:cNvSpPr/>
          <p:nvPr/>
        </p:nvSpPr>
        <p:spPr>
          <a:xfrm>
            <a:off x="6638925" y="952500"/>
            <a:ext cx="3749675" cy="4683125"/>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20" name="Rectangle: Rounded Corners 19">
            <a:extLst>
              <a:ext uri="{FF2B5EF4-FFF2-40B4-BE49-F238E27FC236}">
                <a16:creationId xmlns:a16="http://schemas.microsoft.com/office/drawing/2014/main" id="{9D6B8989-A5DD-4129-AB31-56BC464B8F3C}"/>
              </a:ext>
            </a:extLst>
          </p:cNvPr>
          <p:cNvSpPr/>
          <p:nvPr/>
        </p:nvSpPr>
        <p:spPr>
          <a:xfrm>
            <a:off x="685800" y="4945063"/>
            <a:ext cx="3989388" cy="941387"/>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pic>
        <p:nvPicPr>
          <p:cNvPr id="2" name="Picture 1">
            <a:extLst>
              <a:ext uri="{FF2B5EF4-FFF2-40B4-BE49-F238E27FC236}">
                <a16:creationId xmlns:a16="http://schemas.microsoft.com/office/drawing/2014/main" id="{F6943893-F53B-4357-8395-B969C8A05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6848"/>
          <a:stretch>
            <a:fillRect/>
          </a:stretch>
        </p:blipFill>
        <p:spPr bwMode="auto">
          <a:xfrm>
            <a:off x="7046913" y="1222375"/>
            <a:ext cx="3449637" cy="4267200"/>
          </a:xfrm>
          <a:prstGeom prst="rect">
            <a:avLst/>
          </a:prstGeom>
          <a:noFill/>
          <a:ln>
            <a:noFill/>
          </a:ln>
          <a:effectLst>
            <a:outerShdw blurRad="190500" algn="ctr"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30" name="Picture 3">
            <a:hlinkClick r:id="rId4"/>
            <a:extLst>
              <a:ext uri="{FF2B5EF4-FFF2-40B4-BE49-F238E27FC236}">
                <a16:creationId xmlns:a16="http://schemas.microsoft.com/office/drawing/2014/main" id="{60DFB8F7-DE21-40C2-B990-40685151B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850" y="439738"/>
            <a:ext cx="3227388" cy="121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object 5">
            <a:extLst>
              <a:ext uri="{FF2B5EF4-FFF2-40B4-BE49-F238E27FC236}">
                <a16:creationId xmlns:a16="http://schemas.microsoft.com/office/drawing/2014/main" id="{E969EA76-041F-4252-AF88-4A0DC184C26C}"/>
              </a:ext>
            </a:extLst>
          </p:cNvPr>
          <p:cNvSpPr txBox="1">
            <a:spLocks noChangeArrowheads="1"/>
          </p:cNvSpPr>
          <p:nvPr/>
        </p:nvSpPr>
        <p:spPr bwMode="auto">
          <a:xfrm>
            <a:off x="669925" y="1743075"/>
            <a:ext cx="37353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b="1">
                <a:cs typeface="Arial" panose="020B0604020202020204" pitchFamily="34" charset="0"/>
              </a:rPr>
              <a:t>The leading resource for the latest news and analysis on issues surrounding  patient engagement.</a:t>
            </a:r>
            <a:endParaRPr lang="en-US" altLang="en-US" sz="1400">
              <a:cs typeface="Arial" panose="020B0604020202020204" pitchFamily="34" charset="0"/>
            </a:endParaRPr>
          </a:p>
        </p:txBody>
      </p:sp>
      <p:sp>
        <p:nvSpPr>
          <p:cNvPr id="57347" name="object 6">
            <a:extLst>
              <a:ext uri="{FF2B5EF4-FFF2-40B4-BE49-F238E27FC236}">
                <a16:creationId xmlns:a16="http://schemas.microsoft.com/office/drawing/2014/main" id="{8A3E6BBD-C945-4BB8-9FA3-D75700156D52}"/>
              </a:ext>
            </a:extLst>
          </p:cNvPr>
          <p:cNvSpPr txBox="1">
            <a:spLocks noChangeArrowheads="1"/>
          </p:cNvSpPr>
          <p:nvPr/>
        </p:nvSpPr>
        <p:spPr bwMode="auto">
          <a:xfrm>
            <a:off x="695325" y="3144838"/>
            <a:ext cx="196373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613"/>
              </a:spcBef>
              <a:buFontTx/>
              <a:buChar char="•"/>
            </a:pPr>
            <a:r>
              <a:rPr lang="en-US" altLang="en-US" sz="1200" dirty="0">
                <a:cs typeface="Arial" panose="020B0604020202020204" pitchFamily="34" charset="0"/>
              </a:rPr>
              <a:t>Nurse Communication</a:t>
            </a:r>
          </a:p>
          <a:p>
            <a:pPr eaLnBrk="1" hangingPunct="1">
              <a:lnSpc>
                <a:spcPct val="100000"/>
              </a:lnSpc>
              <a:spcBef>
                <a:spcPts val="613"/>
              </a:spcBef>
              <a:buFontTx/>
              <a:buChar char="•"/>
            </a:pPr>
            <a:r>
              <a:rPr lang="en-US" altLang="en-US" sz="1200" dirty="0">
                <a:cs typeface="Arial" panose="020B0604020202020204" pitchFamily="34" charset="0"/>
              </a:rPr>
              <a:t>Patient Portals</a:t>
            </a:r>
          </a:p>
          <a:p>
            <a:pPr eaLnBrk="1" hangingPunct="1">
              <a:lnSpc>
                <a:spcPct val="100000"/>
              </a:lnSpc>
              <a:spcBef>
                <a:spcPts val="613"/>
              </a:spcBef>
              <a:buFontTx/>
              <a:buChar char="•"/>
            </a:pPr>
            <a:r>
              <a:rPr lang="en-US" altLang="en-US" sz="1200" dirty="0">
                <a:cs typeface="Arial" panose="020B0604020202020204" pitchFamily="34" charset="0"/>
              </a:rPr>
              <a:t>Patient Safety</a:t>
            </a:r>
          </a:p>
          <a:p>
            <a:pPr eaLnBrk="1" hangingPunct="1">
              <a:lnSpc>
                <a:spcPct val="100000"/>
              </a:lnSpc>
              <a:spcBef>
                <a:spcPts val="613"/>
              </a:spcBef>
              <a:buFontTx/>
              <a:buChar char="•"/>
            </a:pPr>
            <a:r>
              <a:rPr lang="en-US" altLang="en-US" sz="1200" dirty="0">
                <a:cs typeface="Arial" panose="020B0604020202020204" pitchFamily="34" charset="0"/>
              </a:rPr>
              <a:t>Patient Access</a:t>
            </a:r>
          </a:p>
          <a:p>
            <a:pPr eaLnBrk="1" hangingPunct="1">
              <a:lnSpc>
                <a:spcPct val="100000"/>
              </a:lnSpc>
              <a:spcBef>
                <a:spcPts val="613"/>
              </a:spcBef>
              <a:buFontTx/>
              <a:buChar char="•"/>
            </a:pPr>
            <a:r>
              <a:rPr lang="en-US" altLang="en-US" sz="1200" dirty="0">
                <a:cs typeface="Arial" panose="020B0604020202020204" pitchFamily="34" charset="0"/>
              </a:rPr>
              <a:t>Patient Activation</a:t>
            </a:r>
          </a:p>
          <a:p>
            <a:pPr eaLnBrk="1" hangingPunct="1">
              <a:lnSpc>
                <a:spcPct val="100000"/>
              </a:lnSpc>
              <a:spcBef>
                <a:spcPts val="613"/>
              </a:spcBef>
              <a:buFontTx/>
              <a:buChar char="•"/>
            </a:pPr>
            <a:r>
              <a:rPr lang="en-US" altLang="en-US" sz="1200" dirty="0">
                <a:cs typeface="Arial" panose="020B0604020202020204" pitchFamily="34" charset="0"/>
              </a:rPr>
              <a:t>Patient Experience</a:t>
            </a:r>
          </a:p>
        </p:txBody>
      </p:sp>
      <p:sp>
        <p:nvSpPr>
          <p:cNvPr id="8" name="object 8">
            <a:extLst>
              <a:ext uri="{FF2B5EF4-FFF2-40B4-BE49-F238E27FC236}">
                <a16:creationId xmlns:a16="http://schemas.microsoft.com/office/drawing/2014/main" id="{9B0204DB-8DA1-6A4F-A414-F456EDB963B9}"/>
              </a:ext>
            </a:extLst>
          </p:cNvPr>
          <p:cNvSpPr txBox="1"/>
          <p:nvPr/>
        </p:nvSpPr>
        <p:spPr>
          <a:xfrm>
            <a:off x="669925" y="2773363"/>
            <a:ext cx="1352550" cy="228600"/>
          </a:xfrm>
          <a:prstGeom prst="rect">
            <a:avLst/>
          </a:prstGeom>
        </p:spPr>
        <p:txBody>
          <a:bodyPr lIns="0" tIns="10646" rIns="0" bIns="0">
            <a:spAutoFit/>
          </a:bodyPr>
          <a:lstStyle/>
          <a:p>
            <a:pPr marL="11206" eaLnBrk="1" fontAlgn="auto" hangingPunct="1">
              <a:spcBef>
                <a:spcPts val="84"/>
              </a:spcBef>
              <a:spcAft>
                <a:spcPts val="0"/>
              </a:spcAft>
              <a:defRPr/>
            </a:pPr>
            <a:r>
              <a:rPr sz="1412" b="1" spc="-9" dirty="0">
                <a:latin typeface="Arial"/>
                <a:cs typeface="Arial"/>
              </a:rPr>
              <a:t>Covered</a:t>
            </a:r>
            <a:r>
              <a:rPr sz="1412" b="1" spc="-22" dirty="0">
                <a:latin typeface="Arial"/>
                <a:cs typeface="Arial"/>
              </a:rPr>
              <a:t> Topics</a:t>
            </a:r>
            <a:endParaRPr sz="1412" dirty="0">
              <a:latin typeface="Arial"/>
              <a:cs typeface="Arial"/>
            </a:endParaRPr>
          </a:p>
        </p:txBody>
      </p:sp>
      <p:sp>
        <p:nvSpPr>
          <p:cNvPr id="57349" name="object 9">
            <a:extLst>
              <a:ext uri="{FF2B5EF4-FFF2-40B4-BE49-F238E27FC236}">
                <a16:creationId xmlns:a16="http://schemas.microsoft.com/office/drawing/2014/main" id="{DF27E7AD-FE94-403B-A291-03778F8357F5}"/>
              </a:ext>
            </a:extLst>
          </p:cNvPr>
          <p:cNvSpPr txBox="1">
            <a:spLocks noChangeArrowheads="1"/>
          </p:cNvSpPr>
          <p:nvPr/>
        </p:nvSpPr>
        <p:spPr bwMode="auto">
          <a:xfrm>
            <a:off x="2822575" y="3146425"/>
            <a:ext cx="2173288"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88"/>
              </a:spcBef>
              <a:buFontTx/>
              <a:buChar char="•"/>
            </a:pPr>
            <a:r>
              <a:rPr lang="en-US" altLang="en-US" sz="1200">
                <a:cs typeface="Arial" panose="020B0604020202020204" pitchFamily="34" charset="0"/>
              </a:rPr>
              <a:t>Nurse/Nursing Executives</a:t>
            </a:r>
          </a:p>
        </p:txBody>
      </p:sp>
      <p:sp>
        <p:nvSpPr>
          <p:cNvPr id="57350" name="object 10">
            <a:extLst>
              <a:ext uri="{FF2B5EF4-FFF2-40B4-BE49-F238E27FC236}">
                <a16:creationId xmlns:a16="http://schemas.microsoft.com/office/drawing/2014/main" id="{0946CF34-2D6F-4785-ADDF-0868878BA66D}"/>
              </a:ext>
            </a:extLst>
          </p:cNvPr>
          <p:cNvSpPr txBox="1">
            <a:spLocks noChangeArrowheads="1"/>
          </p:cNvSpPr>
          <p:nvPr/>
        </p:nvSpPr>
        <p:spPr bwMode="auto">
          <a:xfrm>
            <a:off x="2822575" y="3441700"/>
            <a:ext cx="2395538"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88"/>
              </a:spcBef>
              <a:buFontTx/>
              <a:buChar char="•"/>
            </a:pPr>
            <a:r>
              <a:rPr lang="en-US" altLang="en-US" sz="1200">
                <a:cs typeface="Arial" panose="020B0604020202020204" pitchFamily="34" charset="0"/>
              </a:rPr>
              <a:t>Chief Executives/ Administrators  </a:t>
            </a:r>
          </a:p>
        </p:txBody>
      </p:sp>
      <p:sp>
        <p:nvSpPr>
          <p:cNvPr id="57351" name="object 11">
            <a:extLst>
              <a:ext uri="{FF2B5EF4-FFF2-40B4-BE49-F238E27FC236}">
                <a16:creationId xmlns:a16="http://schemas.microsoft.com/office/drawing/2014/main" id="{537007C7-215B-45F8-9490-1BF3BB569B8E}"/>
              </a:ext>
            </a:extLst>
          </p:cNvPr>
          <p:cNvSpPr txBox="1">
            <a:spLocks noChangeArrowheads="1"/>
          </p:cNvSpPr>
          <p:nvPr/>
        </p:nvSpPr>
        <p:spPr bwMode="auto">
          <a:xfrm>
            <a:off x="2808288" y="3790950"/>
            <a:ext cx="2327275"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88"/>
              </a:spcBef>
              <a:buFontTx/>
              <a:buChar char="•"/>
            </a:pPr>
            <a:r>
              <a:rPr lang="en-US" altLang="en-US" sz="1200">
                <a:cs typeface="Arial" panose="020B0604020202020204" pitchFamily="34" charset="0"/>
              </a:rPr>
              <a:t>Clinical/Quality/Care  Managers</a:t>
            </a:r>
          </a:p>
        </p:txBody>
      </p:sp>
      <p:sp>
        <p:nvSpPr>
          <p:cNvPr id="12" name="object 12">
            <a:extLst>
              <a:ext uri="{FF2B5EF4-FFF2-40B4-BE49-F238E27FC236}">
                <a16:creationId xmlns:a16="http://schemas.microsoft.com/office/drawing/2014/main" id="{B734B242-C796-7C4A-906F-E28DD2CE597A}"/>
              </a:ext>
            </a:extLst>
          </p:cNvPr>
          <p:cNvSpPr txBox="1"/>
          <p:nvPr/>
        </p:nvSpPr>
        <p:spPr>
          <a:xfrm>
            <a:off x="2822575" y="4143375"/>
            <a:ext cx="2173288" cy="196850"/>
          </a:xfrm>
          <a:prstGeom prst="rect">
            <a:avLst/>
          </a:prstGeom>
        </p:spPr>
        <p:txBody>
          <a:bodyPr lIns="0" tIns="11206" rIns="0" bIns="0">
            <a:spAutoFit/>
          </a:bodyPr>
          <a:lstStyle/>
          <a:p>
            <a:pPr marL="168097" indent="-156891" eaLnBrk="1" fontAlgn="auto" hangingPunct="1">
              <a:spcBef>
                <a:spcPts val="88"/>
              </a:spcBef>
              <a:spcAft>
                <a:spcPts val="0"/>
              </a:spcAft>
              <a:buFontTx/>
              <a:buChar char="•"/>
              <a:tabLst>
                <a:tab pos="168658" algn="l"/>
              </a:tabLst>
              <a:defRPr/>
            </a:pPr>
            <a:r>
              <a:rPr sz="1200" spc="-4" dirty="0">
                <a:latin typeface="Arial"/>
                <a:cs typeface="Arial"/>
              </a:rPr>
              <a:t>Senior Non-IT</a:t>
            </a:r>
            <a:r>
              <a:rPr sz="1200" spc="-57" dirty="0">
                <a:latin typeface="Arial"/>
                <a:cs typeface="Arial"/>
              </a:rPr>
              <a:t> </a:t>
            </a:r>
            <a:r>
              <a:rPr sz="1200" spc="-4" dirty="0">
                <a:latin typeface="Arial"/>
                <a:cs typeface="Arial"/>
              </a:rPr>
              <a:t>Managers</a:t>
            </a:r>
            <a:endParaRPr sz="1200" dirty="0">
              <a:latin typeface="Arial"/>
              <a:cs typeface="Arial"/>
            </a:endParaRPr>
          </a:p>
        </p:txBody>
      </p:sp>
      <p:sp>
        <p:nvSpPr>
          <p:cNvPr id="13" name="object 13">
            <a:extLst>
              <a:ext uri="{FF2B5EF4-FFF2-40B4-BE49-F238E27FC236}">
                <a16:creationId xmlns:a16="http://schemas.microsoft.com/office/drawing/2014/main" id="{8D19F1F9-129E-3C41-AC00-B6A3567BEEFF}"/>
              </a:ext>
            </a:extLst>
          </p:cNvPr>
          <p:cNvSpPr txBox="1"/>
          <p:nvPr/>
        </p:nvSpPr>
        <p:spPr>
          <a:xfrm>
            <a:off x="2822575" y="4459288"/>
            <a:ext cx="1182688" cy="196850"/>
          </a:xfrm>
          <a:prstGeom prst="rect">
            <a:avLst/>
          </a:prstGeom>
        </p:spPr>
        <p:txBody>
          <a:bodyPr lIns="0" tIns="11206" rIns="0" bIns="0">
            <a:spAutoFit/>
          </a:bodyPr>
          <a:lstStyle/>
          <a:p>
            <a:pPr marL="168097" indent="-156891" eaLnBrk="1" fontAlgn="auto" hangingPunct="1">
              <a:spcBef>
                <a:spcPts val="88"/>
              </a:spcBef>
              <a:spcAft>
                <a:spcPts val="0"/>
              </a:spcAft>
              <a:buFontTx/>
              <a:buChar char="•"/>
              <a:tabLst>
                <a:tab pos="168658" algn="l"/>
              </a:tabLst>
              <a:defRPr/>
            </a:pPr>
            <a:r>
              <a:rPr sz="1200" spc="-4" dirty="0">
                <a:latin typeface="Arial"/>
                <a:cs typeface="Arial"/>
              </a:rPr>
              <a:t>Physicians</a:t>
            </a:r>
            <a:endParaRPr sz="1200" dirty="0">
              <a:latin typeface="Arial"/>
              <a:cs typeface="Arial"/>
            </a:endParaRPr>
          </a:p>
        </p:txBody>
      </p:sp>
      <p:sp>
        <p:nvSpPr>
          <p:cNvPr id="14" name="object 14">
            <a:extLst>
              <a:ext uri="{FF2B5EF4-FFF2-40B4-BE49-F238E27FC236}">
                <a16:creationId xmlns:a16="http://schemas.microsoft.com/office/drawing/2014/main" id="{C1DCDD5F-317D-F84A-960F-9B9AB40B1DBC}"/>
              </a:ext>
            </a:extLst>
          </p:cNvPr>
          <p:cNvSpPr txBox="1"/>
          <p:nvPr/>
        </p:nvSpPr>
        <p:spPr>
          <a:xfrm>
            <a:off x="2822575" y="2773363"/>
            <a:ext cx="1601788" cy="228600"/>
          </a:xfrm>
          <a:prstGeom prst="rect">
            <a:avLst/>
          </a:prstGeom>
        </p:spPr>
        <p:txBody>
          <a:bodyPr lIns="0" tIns="10646" rIns="0" bIns="0">
            <a:spAutoFit/>
          </a:bodyPr>
          <a:lstStyle/>
          <a:p>
            <a:pPr marL="11206" eaLnBrk="1" fontAlgn="auto" hangingPunct="1">
              <a:spcBef>
                <a:spcPts val="84"/>
              </a:spcBef>
              <a:spcAft>
                <a:spcPts val="0"/>
              </a:spcAft>
              <a:defRPr/>
            </a:pPr>
            <a:r>
              <a:rPr sz="1412" b="1" spc="-9" dirty="0">
                <a:latin typeface="Arial"/>
                <a:cs typeface="Arial"/>
              </a:rPr>
              <a:t>Audience</a:t>
            </a:r>
            <a:r>
              <a:rPr sz="1412" b="1" spc="-13" dirty="0">
                <a:latin typeface="Arial"/>
                <a:cs typeface="Arial"/>
              </a:rPr>
              <a:t> </a:t>
            </a:r>
            <a:r>
              <a:rPr sz="1412" b="1" spc="-4" dirty="0">
                <a:latin typeface="Arial"/>
                <a:cs typeface="Arial"/>
              </a:rPr>
              <a:t>Includes</a:t>
            </a:r>
            <a:endParaRPr sz="1412" dirty="0">
              <a:latin typeface="Arial"/>
              <a:cs typeface="Arial"/>
            </a:endParaRPr>
          </a:p>
        </p:txBody>
      </p:sp>
      <p:sp>
        <p:nvSpPr>
          <p:cNvPr id="15" name="object 15">
            <a:extLst>
              <a:ext uri="{FF2B5EF4-FFF2-40B4-BE49-F238E27FC236}">
                <a16:creationId xmlns:a16="http://schemas.microsoft.com/office/drawing/2014/main" id="{04EE00CB-E2E4-6140-A52E-B54EA5C71992}"/>
              </a:ext>
            </a:extLst>
          </p:cNvPr>
          <p:cNvSpPr txBox="1"/>
          <p:nvPr/>
        </p:nvSpPr>
        <p:spPr>
          <a:xfrm>
            <a:off x="1597025" y="5116513"/>
            <a:ext cx="2820988" cy="785812"/>
          </a:xfrm>
          <a:prstGeom prst="rect">
            <a:avLst/>
          </a:prstGeom>
        </p:spPr>
        <p:txBody>
          <a:bodyPr lIns="0" tIns="10646" rIns="0" bIns="0">
            <a:spAutoFit/>
          </a:bodyPr>
          <a:lstStyle/>
          <a:p>
            <a:pPr marL="11206" eaLnBrk="1" fontAlgn="auto" hangingPunct="1">
              <a:spcBef>
                <a:spcPts val="84"/>
              </a:spcBef>
              <a:spcAft>
                <a:spcPts val="0"/>
              </a:spcAft>
              <a:defRPr/>
            </a:pPr>
            <a:r>
              <a:rPr lang="en-US" sz="1412" b="1" spc="-4" dirty="0">
                <a:latin typeface="Arial"/>
                <a:cs typeface="Arial"/>
              </a:rPr>
              <a:t>92</a:t>
            </a:r>
            <a:r>
              <a:rPr sz="1412" b="1" spc="-4" dirty="0">
                <a:latin typeface="Arial"/>
                <a:cs typeface="Arial"/>
              </a:rPr>
              <a:t>,000</a:t>
            </a:r>
            <a:r>
              <a:rPr lang="en-US" sz="1412" b="1" spc="-4" dirty="0">
                <a:latin typeface="Arial"/>
                <a:cs typeface="Arial"/>
              </a:rPr>
              <a:t>+</a:t>
            </a:r>
            <a:r>
              <a:rPr sz="1412" b="1" spc="-4" dirty="0">
                <a:latin typeface="Arial"/>
                <a:cs typeface="Arial"/>
              </a:rPr>
              <a:t> </a:t>
            </a:r>
            <a:r>
              <a:rPr lang="en-US" sz="1412" b="1" spc="-4" dirty="0">
                <a:latin typeface="Arial"/>
                <a:cs typeface="Arial"/>
              </a:rPr>
              <a:t>monthly </a:t>
            </a:r>
            <a:r>
              <a:rPr sz="1412" b="1" spc="-4" dirty="0">
                <a:latin typeface="Arial"/>
                <a:cs typeface="Arial"/>
              </a:rPr>
              <a:t>page views</a:t>
            </a:r>
            <a:endParaRPr sz="1412" dirty="0">
              <a:latin typeface="Arial"/>
              <a:cs typeface="Arial"/>
            </a:endParaRPr>
          </a:p>
          <a:p>
            <a:pPr marL="11206" eaLnBrk="1" fontAlgn="auto" hangingPunct="1">
              <a:spcBef>
                <a:spcPts val="0"/>
              </a:spcBef>
              <a:spcAft>
                <a:spcPts val="0"/>
              </a:spcAft>
              <a:defRPr/>
            </a:pPr>
            <a:r>
              <a:rPr lang="en-US" sz="1412" b="1" spc="-9" dirty="0">
                <a:latin typeface="Arial"/>
                <a:cs typeface="Arial"/>
              </a:rPr>
              <a:t>49</a:t>
            </a:r>
            <a:r>
              <a:rPr sz="1412" b="1" spc="-9" dirty="0">
                <a:latin typeface="Arial"/>
                <a:cs typeface="Arial"/>
              </a:rPr>
              <a:t>,000 </a:t>
            </a:r>
            <a:r>
              <a:rPr sz="1412" b="1" spc="-4" dirty="0">
                <a:latin typeface="Arial"/>
                <a:cs typeface="Arial"/>
              </a:rPr>
              <a:t>unique </a:t>
            </a:r>
            <a:r>
              <a:rPr sz="1412" b="1" spc="-9" dirty="0">
                <a:latin typeface="Arial"/>
                <a:cs typeface="Arial"/>
              </a:rPr>
              <a:t>visitors</a:t>
            </a:r>
            <a:r>
              <a:rPr lang="en-US" sz="1412" b="1" spc="-9" dirty="0">
                <a:latin typeface="Arial"/>
                <a:cs typeface="Arial"/>
              </a:rPr>
              <a:t>/</a:t>
            </a:r>
            <a:r>
              <a:rPr sz="1412" b="1" spc="-4" dirty="0">
                <a:latin typeface="Arial"/>
                <a:cs typeface="Arial"/>
              </a:rPr>
              <a:t>month</a:t>
            </a:r>
            <a:endParaRPr lang="en-US" sz="1412" b="1" spc="-4" dirty="0">
              <a:latin typeface="Arial"/>
              <a:cs typeface="Arial"/>
            </a:endParaRPr>
          </a:p>
          <a:p>
            <a:pPr marL="11206" eaLnBrk="1" fontAlgn="auto" hangingPunct="1">
              <a:spcBef>
                <a:spcPts val="0"/>
              </a:spcBef>
              <a:spcAft>
                <a:spcPts val="0"/>
              </a:spcAft>
              <a:defRPr/>
            </a:pPr>
            <a:r>
              <a:rPr lang="en-US" sz="1412" b="1" spc="-4" dirty="0">
                <a:latin typeface="Arial"/>
                <a:cs typeface="Arial"/>
              </a:rPr>
              <a:t>30,000 newsletter subscribers</a:t>
            </a:r>
          </a:p>
          <a:p>
            <a:pPr marL="11206" eaLnBrk="1" fontAlgn="auto" hangingPunct="1">
              <a:spcBef>
                <a:spcPts val="4"/>
              </a:spcBef>
              <a:spcAft>
                <a:spcPts val="0"/>
              </a:spcAft>
              <a:defRPr/>
            </a:pPr>
            <a:r>
              <a:rPr lang="en-US" sz="800" b="1" spc="-9" dirty="0">
                <a:latin typeface="Arial"/>
                <a:cs typeface="Arial"/>
              </a:rPr>
              <a:t>*stats as of Aug 2019</a:t>
            </a:r>
            <a:endParaRPr lang="en-US" sz="800" dirty="0">
              <a:latin typeface="Arial"/>
              <a:cs typeface="Arial"/>
            </a:endParaRPr>
          </a:p>
        </p:txBody>
      </p:sp>
      <p:sp>
        <p:nvSpPr>
          <p:cNvPr id="16" name="object 16">
            <a:extLst>
              <a:ext uri="{FF2B5EF4-FFF2-40B4-BE49-F238E27FC236}">
                <a16:creationId xmlns:a16="http://schemas.microsoft.com/office/drawing/2014/main" id="{1C1D6589-F5DF-C44A-93EA-E57865B74964}"/>
              </a:ext>
            </a:extLst>
          </p:cNvPr>
          <p:cNvSpPr/>
          <p:nvPr/>
        </p:nvSpPr>
        <p:spPr>
          <a:xfrm>
            <a:off x="836613" y="5243513"/>
            <a:ext cx="527050" cy="430212"/>
          </a:xfrm>
          <a:custGeom>
            <a:avLst/>
            <a:gdLst/>
            <a:ahLst/>
            <a:cxnLst/>
            <a:rect l="l" t="t" r="r" b="b"/>
            <a:pathLst>
              <a:path w="596265" h="487679">
                <a:moveTo>
                  <a:pt x="313956" y="0"/>
                </a:moveTo>
                <a:lnTo>
                  <a:pt x="265754" y="8890"/>
                </a:lnTo>
                <a:lnTo>
                  <a:pt x="222257" y="36830"/>
                </a:lnTo>
                <a:lnTo>
                  <a:pt x="195427" y="81280"/>
                </a:lnTo>
                <a:lnTo>
                  <a:pt x="189266" y="107950"/>
                </a:lnTo>
                <a:lnTo>
                  <a:pt x="191819" y="133350"/>
                </a:lnTo>
                <a:lnTo>
                  <a:pt x="198579" y="156210"/>
                </a:lnTo>
                <a:lnTo>
                  <a:pt x="205041" y="173990"/>
                </a:lnTo>
                <a:lnTo>
                  <a:pt x="201985" y="201930"/>
                </a:lnTo>
                <a:lnTo>
                  <a:pt x="204636" y="220980"/>
                </a:lnTo>
                <a:lnTo>
                  <a:pt x="209090" y="231140"/>
                </a:lnTo>
                <a:lnTo>
                  <a:pt x="211442" y="234950"/>
                </a:lnTo>
                <a:lnTo>
                  <a:pt x="218152" y="243840"/>
                </a:lnTo>
                <a:lnTo>
                  <a:pt x="226661" y="256540"/>
                </a:lnTo>
                <a:lnTo>
                  <a:pt x="233968" y="276860"/>
                </a:lnTo>
                <a:lnTo>
                  <a:pt x="237070" y="304800"/>
                </a:lnTo>
                <a:lnTo>
                  <a:pt x="229562" y="336550"/>
                </a:lnTo>
                <a:lnTo>
                  <a:pt x="213042" y="356870"/>
                </a:lnTo>
                <a:lnTo>
                  <a:pt x="196522" y="367030"/>
                </a:lnTo>
                <a:lnTo>
                  <a:pt x="161834" y="379730"/>
                </a:lnTo>
                <a:lnTo>
                  <a:pt x="130146" y="397510"/>
                </a:lnTo>
                <a:lnTo>
                  <a:pt x="103864" y="427990"/>
                </a:lnTo>
                <a:lnTo>
                  <a:pt x="92900" y="472440"/>
                </a:lnTo>
                <a:lnTo>
                  <a:pt x="92900" y="487680"/>
                </a:lnTo>
                <a:lnTo>
                  <a:pt x="499744" y="487680"/>
                </a:lnTo>
                <a:lnTo>
                  <a:pt x="499744" y="472440"/>
                </a:lnTo>
                <a:lnTo>
                  <a:pt x="496744" y="459740"/>
                </a:lnTo>
                <a:lnTo>
                  <a:pt x="121742" y="459740"/>
                </a:lnTo>
                <a:lnTo>
                  <a:pt x="131449" y="434340"/>
                </a:lnTo>
                <a:lnTo>
                  <a:pt x="148969" y="417830"/>
                </a:lnTo>
                <a:lnTo>
                  <a:pt x="171296" y="405130"/>
                </a:lnTo>
                <a:lnTo>
                  <a:pt x="195427" y="394970"/>
                </a:lnTo>
                <a:lnTo>
                  <a:pt x="198628" y="394970"/>
                </a:lnTo>
                <a:lnTo>
                  <a:pt x="218601" y="386080"/>
                </a:lnTo>
                <a:lnTo>
                  <a:pt x="240674" y="368300"/>
                </a:lnTo>
                <a:lnTo>
                  <a:pt x="258542" y="341630"/>
                </a:lnTo>
                <a:lnTo>
                  <a:pt x="265899" y="304800"/>
                </a:lnTo>
                <a:lnTo>
                  <a:pt x="262697" y="274320"/>
                </a:lnTo>
                <a:lnTo>
                  <a:pt x="254690" y="250190"/>
                </a:lnTo>
                <a:lnTo>
                  <a:pt x="244281" y="233680"/>
                </a:lnTo>
                <a:lnTo>
                  <a:pt x="233870" y="222250"/>
                </a:lnTo>
                <a:lnTo>
                  <a:pt x="230670" y="218440"/>
                </a:lnTo>
                <a:lnTo>
                  <a:pt x="230268" y="214630"/>
                </a:lnTo>
                <a:lnTo>
                  <a:pt x="229865" y="208280"/>
                </a:lnTo>
                <a:lnTo>
                  <a:pt x="230664" y="196850"/>
                </a:lnTo>
                <a:lnTo>
                  <a:pt x="233870" y="180340"/>
                </a:lnTo>
                <a:lnTo>
                  <a:pt x="233870" y="170180"/>
                </a:lnTo>
                <a:lnTo>
                  <a:pt x="230670" y="163830"/>
                </a:lnTo>
                <a:lnTo>
                  <a:pt x="224660" y="148590"/>
                </a:lnTo>
                <a:lnTo>
                  <a:pt x="218652" y="129540"/>
                </a:lnTo>
                <a:lnTo>
                  <a:pt x="216250" y="110490"/>
                </a:lnTo>
                <a:lnTo>
                  <a:pt x="221056" y="90170"/>
                </a:lnTo>
                <a:lnTo>
                  <a:pt x="230817" y="68580"/>
                </a:lnTo>
                <a:lnTo>
                  <a:pt x="241479" y="54610"/>
                </a:lnTo>
                <a:lnTo>
                  <a:pt x="253944" y="45720"/>
                </a:lnTo>
                <a:lnTo>
                  <a:pt x="269113" y="39370"/>
                </a:lnTo>
                <a:lnTo>
                  <a:pt x="272313" y="35560"/>
                </a:lnTo>
                <a:lnTo>
                  <a:pt x="277468" y="33020"/>
                </a:lnTo>
                <a:lnTo>
                  <a:pt x="287129" y="30480"/>
                </a:lnTo>
                <a:lnTo>
                  <a:pt x="299793" y="27940"/>
                </a:lnTo>
                <a:lnTo>
                  <a:pt x="313956" y="26670"/>
                </a:lnTo>
                <a:lnTo>
                  <a:pt x="371774" y="26670"/>
                </a:lnTo>
                <a:lnTo>
                  <a:pt x="363365" y="16510"/>
                </a:lnTo>
                <a:lnTo>
                  <a:pt x="352399" y="10160"/>
                </a:lnTo>
                <a:lnTo>
                  <a:pt x="342788" y="5080"/>
                </a:lnTo>
                <a:lnTo>
                  <a:pt x="333178" y="1270"/>
                </a:lnTo>
                <a:lnTo>
                  <a:pt x="323567" y="1270"/>
                </a:lnTo>
                <a:lnTo>
                  <a:pt x="313956" y="0"/>
                </a:lnTo>
                <a:close/>
              </a:path>
              <a:path w="596265" h="487679">
                <a:moveTo>
                  <a:pt x="371774" y="26670"/>
                </a:moveTo>
                <a:lnTo>
                  <a:pt x="321116" y="26670"/>
                </a:lnTo>
                <a:lnTo>
                  <a:pt x="327975" y="27940"/>
                </a:lnTo>
                <a:lnTo>
                  <a:pt x="334232" y="30480"/>
                </a:lnTo>
                <a:lnTo>
                  <a:pt x="365213" y="74930"/>
                </a:lnTo>
                <a:lnTo>
                  <a:pt x="377631" y="132080"/>
                </a:lnTo>
                <a:lnTo>
                  <a:pt x="373779" y="149860"/>
                </a:lnTo>
                <a:lnTo>
                  <a:pt x="368427" y="161290"/>
                </a:lnTo>
                <a:lnTo>
                  <a:pt x="362013" y="167640"/>
                </a:lnTo>
                <a:lnTo>
                  <a:pt x="362013" y="182880"/>
                </a:lnTo>
                <a:lnTo>
                  <a:pt x="365219" y="198120"/>
                </a:lnTo>
                <a:lnTo>
                  <a:pt x="366018" y="208280"/>
                </a:lnTo>
                <a:lnTo>
                  <a:pt x="365615" y="213360"/>
                </a:lnTo>
                <a:lnTo>
                  <a:pt x="365213" y="215900"/>
                </a:lnTo>
                <a:lnTo>
                  <a:pt x="362013" y="222250"/>
                </a:lnTo>
                <a:lnTo>
                  <a:pt x="358813" y="222250"/>
                </a:lnTo>
                <a:lnTo>
                  <a:pt x="350252" y="233680"/>
                </a:lnTo>
                <a:lnTo>
                  <a:pt x="340793" y="250190"/>
                </a:lnTo>
                <a:lnTo>
                  <a:pt x="333136" y="274320"/>
                </a:lnTo>
                <a:lnTo>
                  <a:pt x="329984" y="304800"/>
                </a:lnTo>
                <a:lnTo>
                  <a:pt x="336891" y="341630"/>
                </a:lnTo>
                <a:lnTo>
                  <a:pt x="354009" y="368300"/>
                </a:lnTo>
                <a:lnTo>
                  <a:pt x="375932" y="386080"/>
                </a:lnTo>
                <a:lnTo>
                  <a:pt x="397256" y="394970"/>
                </a:lnTo>
                <a:lnTo>
                  <a:pt x="422713" y="405130"/>
                </a:lnTo>
                <a:lnTo>
                  <a:pt x="444896" y="417830"/>
                </a:lnTo>
                <a:lnTo>
                  <a:pt x="461674" y="434340"/>
                </a:lnTo>
                <a:lnTo>
                  <a:pt x="470916" y="459740"/>
                </a:lnTo>
                <a:lnTo>
                  <a:pt x="496744" y="459740"/>
                </a:lnTo>
                <a:lnTo>
                  <a:pt x="463724" y="397510"/>
                </a:lnTo>
                <a:lnTo>
                  <a:pt x="403606" y="369570"/>
                </a:lnTo>
                <a:lnTo>
                  <a:pt x="396107" y="367030"/>
                </a:lnTo>
                <a:lnTo>
                  <a:pt x="379609" y="356870"/>
                </a:lnTo>
                <a:lnTo>
                  <a:pt x="363111" y="336550"/>
                </a:lnTo>
                <a:lnTo>
                  <a:pt x="355612" y="304800"/>
                </a:lnTo>
                <a:lnTo>
                  <a:pt x="358765" y="276860"/>
                </a:lnTo>
                <a:lnTo>
                  <a:pt x="366421" y="256540"/>
                </a:lnTo>
                <a:lnTo>
                  <a:pt x="375881" y="243840"/>
                </a:lnTo>
                <a:lnTo>
                  <a:pt x="384441" y="234950"/>
                </a:lnTo>
                <a:lnTo>
                  <a:pt x="386790" y="232410"/>
                </a:lnTo>
                <a:lnTo>
                  <a:pt x="391237" y="222250"/>
                </a:lnTo>
                <a:lnTo>
                  <a:pt x="393887" y="204470"/>
                </a:lnTo>
                <a:lnTo>
                  <a:pt x="390842" y="176530"/>
                </a:lnTo>
                <a:lnTo>
                  <a:pt x="400772" y="154940"/>
                </a:lnTo>
                <a:lnTo>
                  <a:pt x="405272" y="129540"/>
                </a:lnTo>
                <a:lnTo>
                  <a:pt x="402558" y="97790"/>
                </a:lnTo>
                <a:lnTo>
                  <a:pt x="390842" y="62230"/>
                </a:lnTo>
                <a:lnTo>
                  <a:pt x="381683" y="41910"/>
                </a:lnTo>
                <a:lnTo>
                  <a:pt x="372825" y="27940"/>
                </a:lnTo>
                <a:lnTo>
                  <a:pt x="371774" y="26670"/>
                </a:lnTo>
                <a:close/>
              </a:path>
              <a:path w="596265" h="487679">
                <a:moveTo>
                  <a:pt x="154579" y="54610"/>
                </a:moveTo>
                <a:lnTo>
                  <a:pt x="147370" y="54610"/>
                </a:lnTo>
                <a:lnTo>
                  <a:pt x="133152" y="55880"/>
                </a:lnTo>
                <a:lnTo>
                  <a:pt x="87847" y="72390"/>
                </a:lnTo>
                <a:lnTo>
                  <a:pt x="57670" y="115570"/>
                </a:lnTo>
                <a:lnTo>
                  <a:pt x="54214" y="137160"/>
                </a:lnTo>
                <a:lnTo>
                  <a:pt x="56465" y="157480"/>
                </a:lnTo>
                <a:lnTo>
                  <a:pt x="61719" y="175260"/>
                </a:lnTo>
                <a:lnTo>
                  <a:pt x="67271" y="190500"/>
                </a:lnTo>
                <a:lnTo>
                  <a:pt x="63723" y="212090"/>
                </a:lnTo>
                <a:lnTo>
                  <a:pt x="65278" y="227330"/>
                </a:lnTo>
                <a:lnTo>
                  <a:pt x="68632" y="234950"/>
                </a:lnTo>
                <a:lnTo>
                  <a:pt x="70484" y="237490"/>
                </a:lnTo>
                <a:lnTo>
                  <a:pt x="75687" y="243840"/>
                </a:lnTo>
                <a:lnTo>
                  <a:pt x="80892" y="254000"/>
                </a:lnTo>
                <a:lnTo>
                  <a:pt x="84897" y="270510"/>
                </a:lnTo>
                <a:lnTo>
                  <a:pt x="86499" y="292100"/>
                </a:lnTo>
                <a:lnTo>
                  <a:pt x="81995" y="316230"/>
                </a:lnTo>
                <a:lnTo>
                  <a:pt x="72085" y="328930"/>
                </a:lnTo>
                <a:lnTo>
                  <a:pt x="62175" y="336550"/>
                </a:lnTo>
                <a:lnTo>
                  <a:pt x="57670" y="337820"/>
                </a:lnTo>
                <a:lnTo>
                  <a:pt x="37847" y="346710"/>
                </a:lnTo>
                <a:lnTo>
                  <a:pt x="19224" y="361950"/>
                </a:lnTo>
                <a:lnTo>
                  <a:pt x="5407" y="384810"/>
                </a:lnTo>
                <a:lnTo>
                  <a:pt x="0" y="417830"/>
                </a:lnTo>
                <a:lnTo>
                  <a:pt x="0" y="434340"/>
                </a:lnTo>
                <a:lnTo>
                  <a:pt x="73685" y="434340"/>
                </a:lnTo>
                <a:lnTo>
                  <a:pt x="76135" y="426720"/>
                </a:lnTo>
                <a:lnTo>
                  <a:pt x="78887" y="419100"/>
                </a:lnTo>
                <a:lnTo>
                  <a:pt x="82241" y="411480"/>
                </a:lnTo>
                <a:lnTo>
                  <a:pt x="86499" y="405130"/>
                </a:lnTo>
                <a:lnTo>
                  <a:pt x="28828" y="405130"/>
                </a:lnTo>
                <a:lnTo>
                  <a:pt x="52260" y="368300"/>
                </a:lnTo>
                <a:lnTo>
                  <a:pt x="80192" y="356870"/>
                </a:lnTo>
                <a:lnTo>
                  <a:pt x="96910" y="342900"/>
                </a:lnTo>
                <a:lnTo>
                  <a:pt x="110023" y="322580"/>
                </a:lnTo>
                <a:lnTo>
                  <a:pt x="115328" y="292100"/>
                </a:lnTo>
                <a:lnTo>
                  <a:pt x="113176" y="265430"/>
                </a:lnTo>
                <a:lnTo>
                  <a:pt x="107719" y="245110"/>
                </a:lnTo>
                <a:lnTo>
                  <a:pt x="100460" y="231140"/>
                </a:lnTo>
                <a:lnTo>
                  <a:pt x="92900" y="222250"/>
                </a:lnTo>
                <a:lnTo>
                  <a:pt x="92900" y="218440"/>
                </a:lnTo>
                <a:lnTo>
                  <a:pt x="89700" y="212090"/>
                </a:lnTo>
                <a:lnTo>
                  <a:pt x="92900" y="196850"/>
                </a:lnTo>
                <a:lnTo>
                  <a:pt x="96113" y="190500"/>
                </a:lnTo>
                <a:lnTo>
                  <a:pt x="92900" y="182880"/>
                </a:lnTo>
                <a:lnTo>
                  <a:pt x="92900" y="176530"/>
                </a:lnTo>
                <a:lnTo>
                  <a:pt x="87798" y="167640"/>
                </a:lnTo>
                <a:lnTo>
                  <a:pt x="83294" y="154940"/>
                </a:lnTo>
                <a:lnTo>
                  <a:pt x="91407" y="109220"/>
                </a:lnTo>
                <a:lnTo>
                  <a:pt x="112128" y="90170"/>
                </a:lnTo>
                <a:lnTo>
                  <a:pt x="115328" y="90170"/>
                </a:lnTo>
                <a:lnTo>
                  <a:pt x="115328" y="87630"/>
                </a:lnTo>
                <a:lnTo>
                  <a:pt x="118541" y="87630"/>
                </a:lnTo>
                <a:lnTo>
                  <a:pt x="122594" y="86360"/>
                </a:lnTo>
                <a:lnTo>
                  <a:pt x="129351" y="83820"/>
                </a:lnTo>
                <a:lnTo>
                  <a:pt x="137910" y="81280"/>
                </a:lnTo>
                <a:lnTo>
                  <a:pt x="166585" y="81280"/>
                </a:lnTo>
                <a:lnTo>
                  <a:pt x="166585" y="74930"/>
                </a:lnTo>
                <a:lnTo>
                  <a:pt x="169799" y="71120"/>
                </a:lnTo>
                <a:lnTo>
                  <a:pt x="169799" y="64770"/>
                </a:lnTo>
                <a:lnTo>
                  <a:pt x="176199" y="58420"/>
                </a:lnTo>
                <a:lnTo>
                  <a:pt x="168991" y="55880"/>
                </a:lnTo>
                <a:lnTo>
                  <a:pt x="161785" y="55880"/>
                </a:lnTo>
                <a:lnTo>
                  <a:pt x="154579" y="54610"/>
                </a:lnTo>
                <a:close/>
              </a:path>
              <a:path w="596265" h="487679">
                <a:moveTo>
                  <a:pt x="514787" y="81280"/>
                </a:moveTo>
                <a:lnTo>
                  <a:pt x="456622" y="81280"/>
                </a:lnTo>
                <a:lnTo>
                  <a:pt x="466137" y="83820"/>
                </a:lnTo>
                <a:lnTo>
                  <a:pt x="473247" y="86360"/>
                </a:lnTo>
                <a:lnTo>
                  <a:pt x="477393" y="87630"/>
                </a:lnTo>
                <a:lnTo>
                  <a:pt x="480568" y="90170"/>
                </a:lnTo>
                <a:lnTo>
                  <a:pt x="489126" y="95250"/>
                </a:lnTo>
                <a:lnTo>
                  <a:pt x="496173" y="100330"/>
                </a:lnTo>
                <a:lnTo>
                  <a:pt x="502624" y="109220"/>
                </a:lnTo>
                <a:lnTo>
                  <a:pt x="509397" y="125730"/>
                </a:lnTo>
                <a:lnTo>
                  <a:pt x="513367" y="140970"/>
                </a:lnTo>
                <a:lnTo>
                  <a:pt x="512206" y="154940"/>
                </a:lnTo>
                <a:lnTo>
                  <a:pt x="508021" y="167640"/>
                </a:lnTo>
                <a:lnTo>
                  <a:pt x="502919" y="176530"/>
                </a:lnTo>
                <a:lnTo>
                  <a:pt x="499744" y="182880"/>
                </a:lnTo>
                <a:lnTo>
                  <a:pt x="499744" y="196850"/>
                </a:lnTo>
                <a:lnTo>
                  <a:pt x="502919" y="212090"/>
                </a:lnTo>
                <a:lnTo>
                  <a:pt x="502919" y="222250"/>
                </a:lnTo>
                <a:lnTo>
                  <a:pt x="499744" y="222250"/>
                </a:lnTo>
                <a:lnTo>
                  <a:pt x="494069" y="231140"/>
                </a:lnTo>
                <a:lnTo>
                  <a:pt x="487775" y="245110"/>
                </a:lnTo>
                <a:lnTo>
                  <a:pt x="482671" y="265430"/>
                </a:lnTo>
                <a:lnTo>
                  <a:pt x="480568" y="292100"/>
                </a:lnTo>
                <a:lnTo>
                  <a:pt x="485818" y="322580"/>
                </a:lnTo>
                <a:lnTo>
                  <a:pt x="498570" y="342900"/>
                </a:lnTo>
                <a:lnTo>
                  <a:pt x="514322" y="356870"/>
                </a:lnTo>
                <a:lnTo>
                  <a:pt x="528574" y="363220"/>
                </a:lnTo>
                <a:lnTo>
                  <a:pt x="542284" y="368300"/>
                </a:lnTo>
                <a:lnTo>
                  <a:pt x="553862" y="377190"/>
                </a:lnTo>
                <a:lnTo>
                  <a:pt x="562417" y="388620"/>
                </a:lnTo>
                <a:lnTo>
                  <a:pt x="567055" y="405130"/>
                </a:lnTo>
                <a:lnTo>
                  <a:pt x="509397" y="405130"/>
                </a:lnTo>
                <a:lnTo>
                  <a:pt x="512294" y="411480"/>
                </a:lnTo>
                <a:lnTo>
                  <a:pt x="519326" y="426720"/>
                </a:lnTo>
                <a:lnTo>
                  <a:pt x="522224" y="434340"/>
                </a:lnTo>
                <a:lnTo>
                  <a:pt x="595884" y="434340"/>
                </a:lnTo>
                <a:lnTo>
                  <a:pt x="595884" y="417830"/>
                </a:lnTo>
                <a:lnTo>
                  <a:pt x="590036" y="384810"/>
                </a:lnTo>
                <a:lnTo>
                  <a:pt x="575484" y="361950"/>
                </a:lnTo>
                <a:lnTo>
                  <a:pt x="556718" y="346710"/>
                </a:lnTo>
                <a:lnTo>
                  <a:pt x="538226" y="337820"/>
                </a:lnTo>
                <a:lnTo>
                  <a:pt x="533225" y="336550"/>
                </a:lnTo>
                <a:lnTo>
                  <a:pt x="522224" y="328930"/>
                </a:lnTo>
                <a:lnTo>
                  <a:pt x="511222" y="316230"/>
                </a:lnTo>
                <a:lnTo>
                  <a:pt x="506222" y="292100"/>
                </a:lnTo>
                <a:lnTo>
                  <a:pt x="507811" y="270510"/>
                </a:lnTo>
                <a:lnTo>
                  <a:pt x="511794" y="254000"/>
                </a:lnTo>
                <a:lnTo>
                  <a:pt x="516991" y="243840"/>
                </a:lnTo>
                <a:lnTo>
                  <a:pt x="522224" y="237490"/>
                </a:lnTo>
                <a:lnTo>
                  <a:pt x="524077" y="234950"/>
                </a:lnTo>
                <a:lnTo>
                  <a:pt x="527431" y="227330"/>
                </a:lnTo>
                <a:lnTo>
                  <a:pt x="528974" y="212090"/>
                </a:lnTo>
                <a:lnTo>
                  <a:pt x="525399" y="190500"/>
                </a:lnTo>
                <a:lnTo>
                  <a:pt x="532782" y="175260"/>
                </a:lnTo>
                <a:lnTo>
                  <a:pt x="538654" y="157480"/>
                </a:lnTo>
                <a:lnTo>
                  <a:pt x="540311" y="137160"/>
                </a:lnTo>
                <a:lnTo>
                  <a:pt x="535051" y="115570"/>
                </a:lnTo>
                <a:lnTo>
                  <a:pt x="525778" y="96520"/>
                </a:lnTo>
                <a:lnTo>
                  <a:pt x="516207" y="82550"/>
                </a:lnTo>
                <a:lnTo>
                  <a:pt x="514787" y="81280"/>
                </a:lnTo>
                <a:close/>
              </a:path>
              <a:path w="596265" h="487679">
                <a:moveTo>
                  <a:pt x="166585" y="81280"/>
                </a:moveTo>
                <a:lnTo>
                  <a:pt x="160185" y="81280"/>
                </a:lnTo>
                <a:lnTo>
                  <a:pt x="166585" y="83820"/>
                </a:lnTo>
                <a:lnTo>
                  <a:pt x="166585" y="81280"/>
                </a:lnTo>
                <a:close/>
              </a:path>
              <a:path w="596265" h="487679">
                <a:moveTo>
                  <a:pt x="445262" y="54610"/>
                </a:moveTo>
                <a:lnTo>
                  <a:pt x="438148" y="54610"/>
                </a:lnTo>
                <a:lnTo>
                  <a:pt x="431307" y="55880"/>
                </a:lnTo>
                <a:lnTo>
                  <a:pt x="425063" y="55880"/>
                </a:lnTo>
                <a:lnTo>
                  <a:pt x="419734" y="58420"/>
                </a:lnTo>
                <a:lnTo>
                  <a:pt x="422066" y="66040"/>
                </a:lnTo>
                <a:lnTo>
                  <a:pt x="424100" y="72390"/>
                </a:lnTo>
                <a:lnTo>
                  <a:pt x="425539" y="78740"/>
                </a:lnTo>
                <a:lnTo>
                  <a:pt x="426084" y="83820"/>
                </a:lnTo>
                <a:lnTo>
                  <a:pt x="429259" y="83820"/>
                </a:lnTo>
                <a:lnTo>
                  <a:pt x="432434" y="81280"/>
                </a:lnTo>
                <a:lnTo>
                  <a:pt x="514787" y="81280"/>
                </a:lnTo>
                <a:lnTo>
                  <a:pt x="504850" y="72390"/>
                </a:lnTo>
                <a:lnTo>
                  <a:pt x="490219" y="64770"/>
                </a:lnTo>
                <a:lnTo>
                  <a:pt x="472551" y="58420"/>
                </a:lnTo>
                <a:lnTo>
                  <a:pt x="459519" y="55880"/>
                </a:lnTo>
                <a:lnTo>
                  <a:pt x="445262" y="54610"/>
                </a:lnTo>
                <a:close/>
              </a:path>
            </a:pathLst>
          </a:custGeom>
          <a:solidFill>
            <a:srgbClr val="2A85A0"/>
          </a:solidFill>
        </p:spPr>
        <p:txBody>
          <a:bodyPr lIns="0" tIns="0" rIns="0" bIns="0"/>
          <a:lstStyle/>
          <a:p>
            <a:pPr eaLnBrk="1" fontAlgn="auto" hangingPunct="1">
              <a:spcBef>
                <a:spcPts val="0"/>
              </a:spcBef>
              <a:spcAft>
                <a:spcPts val="0"/>
              </a:spcAft>
              <a:defRPr/>
            </a:pPr>
            <a:endParaRPr sz="1588" dirty="0">
              <a:solidFill>
                <a:schemeClr val="tx1">
                  <a:lumMod val="75000"/>
                  <a:lumOff val="25000"/>
                </a:schemeClr>
              </a:solidFill>
              <a:latin typeface="+mn-lt"/>
            </a:endParaRPr>
          </a:p>
        </p:txBody>
      </p:sp>
      <p:sp>
        <p:nvSpPr>
          <p:cNvPr id="18" name="object 18">
            <a:extLst>
              <a:ext uri="{FF2B5EF4-FFF2-40B4-BE49-F238E27FC236}">
                <a16:creationId xmlns:a16="http://schemas.microsoft.com/office/drawing/2014/main" id="{860BC8A0-F78D-DB46-8864-CB1CE80EF331}"/>
              </a:ext>
            </a:extLst>
          </p:cNvPr>
          <p:cNvSpPr/>
          <p:nvPr/>
        </p:nvSpPr>
        <p:spPr>
          <a:xfrm>
            <a:off x="6978650" y="860425"/>
            <a:ext cx="3749675" cy="4670425"/>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28" name="Rectangle: Rounded Corners 27">
            <a:extLst>
              <a:ext uri="{FF2B5EF4-FFF2-40B4-BE49-F238E27FC236}">
                <a16:creationId xmlns:a16="http://schemas.microsoft.com/office/drawing/2014/main" id="{F558911C-9ED9-4266-9FD0-5DF3C61E5015}"/>
              </a:ext>
            </a:extLst>
          </p:cNvPr>
          <p:cNvSpPr/>
          <p:nvPr/>
        </p:nvSpPr>
        <p:spPr>
          <a:xfrm>
            <a:off x="669925" y="4983163"/>
            <a:ext cx="3989388" cy="941387"/>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pic>
        <p:nvPicPr>
          <p:cNvPr id="57359" name="Picture 1">
            <a:extLst>
              <a:ext uri="{FF2B5EF4-FFF2-40B4-BE49-F238E27FC236}">
                <a16:creationId xmlns:a16="http://schemas.microsoft.com/office/drawing/2014/main" id="{66C6BF64-ED0B-4E1C-9075-45FEF6E8F9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363" y="1147763"/>
            <a:ext cx="3351212"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16">
            <a:hlinkClick r:id="rId4"/>
            <a:extLst>
              <a:ext uri="{FF2B5EF4-FFF2-40B4-BE49-F238E27FC236}">
                <a16:creationId xmlns:a16="http://schemas.microsoft.com/office/drawing/2014/main" id="{3F1066F9-4017-4108-AD3A-48FAD00413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263" y="341313"/>
            <a:ext cx="3227387"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object 5">
            <a:extLst>
              <a:ext uri="{FF2B5EF4-FFF2-40B4-BE49-F238E27FC236}">
                <a16:creationId xmlns:a16="http://schemas.microsoft.com/office/drawing/2014/main" id="{261025A1-5BCD-4D8A-AB64-E3AF79C6340C}"/>
              </a:ext>
            </a:extLst>
          </p:cNvPr>
          <p:cNvSpPr txBox="1">
            <a:spLocks noChangeArrowheads="1"/>
          </p:cNvSpPr>
          <p:nvPr/>
        </p:nvSpPr>
        <p:spPr bwMode="auto">
          <a:xfrm>
            <a:off x="676275" y="2641600"/>
            <a:ext cx="1925638"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8441"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613"/>
              </a:spcBef>
              <a:buFontTx/>
              <a:buChar char="•"/>
            </a:pPr>
            <a:r>
              <a:rPr lang="en-US" altLang="en-US" sz="1200">
                <a:cs typeface="Arial" panose="020B0604020202020204" pitchFamily="34" charset="0"/>
              </a:rPr>
              <a:t>Value-Based Care</a:t>
            </a:r>
          </a:p>
          <a:p>
            <a:pPr eaLnBrk="1" hangingPunct="1">
              <a:lnSpc>
                <a:spcPct val="100000"/>
              </a:lnSpc>
              <a:spcBef>
                <a:spcPts val="613"/>
              </a:spcBef>
              <a:buFontTx/>
              <a:buChar char="•"/>
            </a:pPr>
            <a:r>
              <a:rPr lang="en-US" altLang="en-US" sz="1200">
                <a:cs typeface="Arial" panose="020B0604020202020204" pitchFamily="34" charset="0"/>
              </a:rPr>
              <a:t>Revenue Cycle Management</a:t>
            </a:r>
          </a:p>
          <a:p>
            <a:pPr eaLnBrk="1" hangingPunct="1">
              <a:lnSpc>
                <a:spcPct val="100000"/>
              </a:lnSpc>
              <a:spcBef>
                <a:spcPts val="613"/>
              </a:spcBef>
              <a:buFontTx/>
              <a:buChar char="•"/>
            </a:pPr>
            <a:r>
              <a:rPr lang="en-US" altLang="en-US" sz="1200">
                <a:cs typeface="Arial" panose="020B0604020202020204" pitchFamily="34" charset="0"/>
              </a:rPr>
              <a:t>Supply Chain Management</a:t>
            </a:r>
          </a:p>
          <a:p>
            <a:pPr eaLnBrk="1" hangingPunct="1">
              <a:lnSpc>
                <a:spcPct val="100000"/>
              </a:lnSpc>
              <a:spcBef>
                <a:spcPts val="613"/>
              </a:spcBef>
              <a:buFontTx/>
              <a:buChar char="•"/>
            </a:pPr>
            <a:r>
              <a:rPr lang="en-US" altLang="en-US" sz="1200">
                <a:cs typeface="Arial" panose="020B0604020202020204" pitchFamily="34" charset="0"/>
              </a:rPr>
              <a:t>Bundled Payments</a:t>
            </a:r>
          </a:p>
          <a:p>
            <a:pPr eaLnBrk="1" hangingPunct="1">
              <a:lnSpc>
                <a:spcPct val="100000"/>
              </a:lnSpc>
              <a:spcBef>
                <a:spcPts val="613"/>
              </a:spcBef>
              <a:buFontTx/>
              <a:buChar char="•"/>
            </a:pPr>
            <a:r>
              <a:rPr lang="en-US" altLang="en-US" sz="1200">
                <a:cs typeface="Arial" panose="020B0604020202020204" pitchFamily="34" charset="0"/>
              </a:rPr>
              <a:t>Claims Management</a:t>
            </a:r>
          </a:p>
          <a:p>
            <a:pPr eaLnBrk="1" hangingPunct="1">
              <a:lnSpc>
                <a:spcPct val="100000"/>
              </a:lnSpc>
              <a:spcBef>
                <a:spcPts val="613"/>
              </a:spcBef>
              <a:buFontTx/>
              <a:buChar char="•"/>
            </a:pPr>
            <a:r>
              <a:rPr lang="en-US" altLang="en-US" sz="1200">
                <a:cs typeface="Arial" panose="020B0604020202020204" pitchFamily="34" charset="0"/>
              </a:rPr>
              <a:t>Claims Reimbursement</a:t>
            </a:r>
          </a:p>
        </p:txBody>
      </p:sp>
      <p:sp>
        <p:nvSpPr>
          <p:cNvPr id="58371" name="object 6">
            <a:extLst>
              <a:ext uri="{FF2B5EF4-FFF2-40B4-BE49-F238E27FC236}">
                <a16:creationId xmlns:a16="http://schemas.microsoft.com/office/drawing/2014/main" id="{DB531BD5-56AB-456B-B9F5-24A8BC3E6318}"/>
              </a:ext>
            </a:extLst>
          </p:cNvPr>
          <p:cNvSpPr txBox="1">
            <a:spLocks noChangeArrowheads="1"/>
          </p:cNvSpPr>
          <p:nvPr/>
        </p:nvSpPr>
        <p:spPr bwMode="auto">
          <a:xfrm>
            <a:off x="3168650" y="2708275"/>
            <a:ext cx="2298700" cy="142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766" rIns="0" bIns="0">
            <a:spAutoFit/>
          </a:bodyPr>
          <a:lstStyle>
            <a:lvl1pPr marL="166688" indent="-155575">
              <a:lnSpc>
                <a:spcPct val="90000"/>
              </a:lnSpc>
              <a:spcBef>
                <a:spcPts val="1400"/>
              </a:spcBef>
              <a:buFont typeface="Arial" panose="020B0604020202020204" pitchFamily="34" charset="0"/>
              <a:tabLst>
                <a:tab pos="168275" algn="l"/>
              </a:tabLst>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tabLst>
                <a:tab pos="168275" algn="l"/>
              </a:tabLst>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tabLst>
                <a:tab pos="168275" algn="l"/>
              </a:tabLst>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tabLst>
                <a:tab pos="168275" algn="l"/>
              </a:tabLst>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168275" algn="l"/>
              </a:tabLst>
              <a:defRPr sz="1400">
                <a:solidFill>
                  <a:schemeClr val="tx1"/>
                </a:solidFill>
                <a:latin typeface="Arial" panose="020B0604020202020204" pitchFamily="34" charset="0"/>
              </a:defRPr>
            </a:lvl9pPr>
          </a:lstStyle>
          <a:p>
            <a:pPr eaLnBrk="1" hangingPunct="1">
              <a:lnSpc>
                <a:spcPct val="100000"/>
              </a:lnSpc>
              <a:spcBef>
                <a:spcPts val="613"/>
              </a:spcBef>
              <a:buFontTx/>
              <a:buChar char="•"/>
            </a:pPr>
            <a:r>
              <a:rPr lang="en-US" altLang="en-US" sz="1200">
                <a:cs typeface="Arial" panose="020B0604020202020204" pitchFamily="34" charset="0"/>
              </a:rPr>
              <a:t>Chief Financial Officers</a:t>
            </a:r>
          </a:p>
          <a:p>
            <a:pPr eaLnBrk="1" hangingPunct="1">
              <a:lnSpc>
                <a:spcPct val="100000"/>
              </a:lnSpc>
              <a:spcBef>
                <a:spcPts val="613"/>
              </a:spcBef>
              <a:buFontTx/>
              <a:buChar char="•"/>
            </a:pPr>
            <a:r>
              <a:rPr lang="en-US" altLang="en-US" sz="1200">
                <a:cs typeface="Arial" panose="020B0604020202020204" pitchFamily="34" charset="0"/>
              </a:rPr>
              <a:t>Directors of Revenue Cycle</a:t>
            </a:r>
          </a:p>
          <a:p>
            <a:pPr eaLnBrk="1" hangingPunct="1">
              <a:lnSpc>
                <a:spcPct val="100000"/>
              </a:lnSpc>
              <a:spcBef>
                <a:spcPts val="613"/>
              </a:spcBef>
              <a:buFontTx/>
              <a:buChar char="•"/>
            </a:pPr>
            <a:r>
              <a:rPr lang="en-US" altLang="en-US" sz="1200">
                <a:cs typeface="Arial" panose="020B0604020202020204" pitchFamily="34" charset="0"/>
              </a:rPr>
              <a:t>Controllers</a:t>
            </a:r>
          </a:p>
          <a:p>
            <a:pPr eaLnBrk="1" hangingPunct="1">
              <a:lnSpc>
                <a:spcPct val="100000"/>
              </a:lnSpc>
              <a:spcBef>
                <a:spcPts val="613"/>
              </a:spcBef>
              <a:buFontTx/>
              <a:buChar char="•"/>
            </a:pPr>
            <a:r>
              <a:rPr lang="en-US" altLang="en-US" sz="1200">
                <a:cs typeface="Arial" panose="020B0604020202020204" pitchFamily="34" charset="0"/>
              </a:rPr>
              <a:t>Directors of Patient Accounts &amp; Financial Services</a:t>
            </a:r>
          </a:p>
          <a:p>
            <a:pPr eaLnBrk="1" hangingPunct="1">
              <a:lnSpc>
                <a:spcPct val="100000"/>
              </a:lnSpc>
              <a:spcBef>
                <a:spcPts val="613"/>
              </a:spcBef>
              <a:buFontTx/>
              <a:buChar char="•"/>
            </a:pPr>
            <a:r>
              <a:rPr lang="en-US" altLang="en-US" sz="1200">
                <a:cs typeface="Arial" panose="020B0604020202020204" pitchFamily="34" charset="0"/>
              </a:rPr>
              <a:t>Business Managers</a:t>
            </a:r>
          </a:p>
        </p:txBody>
      </p:sp>
      <p:sp>
        <p:nvSpPr>
          <p:cNvPr id="58372" name="object 7">
            <a:extLst>
              <a:ext uri="{FF2B5EF4-FFF2-40B4-BE49-F238E27FC236}">
                <a16:creationId xmlns:a16="http://schemas.microsoft.com/office/drawing/2014/main" id="{FEBB07D3-BE59-4E77-AF74-3F3E4EC66FF7}"/>
              </a:ext>
            </a:extLst>
          </p:cNvPr>
          <p:cNvSpPr txBox="1">
            <a:spLocks noChangeArrowheads="1"/>
          </p:cNvSpPr>
          <p:nvPr/>
        </p:nvSpPr>
        <p:spPr bwMode="auto">
          <a:xfrm>
            <a:off x="650875" y="1717675"/>
            <a:ext cx="4960938"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1400" b="1">
                <a:cs typeface="Arial" panose="020B0604020202020204" pitchFamily="34" charset="0"/>
              </a:rPr>
              <a:t>The leading online resource for information  about the revenue cycle for both payers and  healthcare providers.</a:t>
            </a:r>
            <a:endParaRPr lang="en-US" altLang="en-US" sz="1400">
              <a:cs typeface="Arial" panose="020B0604020202020204" pitchFamily="34" charset="0"/>
            </a:endParaRPr>
          </a:p>
          <a:p>
            <a:pPr eaLnBrk="1" hangingPunct="1">
              <a:lnSpc>
                <a:spcPct val="100000"/>
              </a:lnSpc>
              <a:spcBef>
                <a:spcPts val="25"/>
              </a:spcBef>
              <a:buFontTx/>
              <a:buNone/>
            </a:pPr>
            <a:endParaRPr lang="en-US" altLang="en-US" sz="1400">
              <a:latin typeface="Times New Roman" panose="02020603050405020304" pitchFamily="18" charset="0"/>
              <a:cs typeface="Times New Roman" panose="02020603050405020304" pitchFamily="18" charset="0"/>
            </a:endParaRPr>
          </a:p>
          <a:p>
            <a:pPr eaLnBrk="1" hangingPunct="1">
              <a:lnSpc>
                <a:spcPct val="100000"/>
              </a:lnSpc>
              <a:spcBef>
                <a:spcPct val="0"/>
              </a:spcBef>
              <a:buFontTx/>
              <a:buNone/>
            </a:pPr>
            <a:r>
              <a:rPr lang="en-US" altLang="en-US" sz="1400" b="1">
                <a:cs typeface="Arial" panose="020B0604020202020204" pitchFamily="34" charset="0"/>
              </a:rPr>
              <a:t>Covered Topics	        Audience Includes</a:t>
            </a:r>
            <a:endParaRPr lang="en-US" altLang="en-US" sz="1400">
              <a:cs typeface="Arial" panose="020B0604020202020204" pitchFamily="34" charset="0"/>
            </a:endParaRPr>
          </a:p>
        </p:txBody>
      </p:sp>
      <p:sp>
        <p:nvSpPr>
          <p:cNvPr id="8" name="object 8">
            <a:extLst>
              <a:ext uri="{FF2B5EF4-FFF2-40B4-BE49-F238E27FC236}">
                <a16:creationId xmlns:a16="http://schemas.microsoft.com/office/drawing/2014/main" id="{5F8424A6-39EE-944F-8923-70988BEC2106}"/>
              </a:ext>
            </a:extLst>
          </p:cNvPr>
          <p:cNvSpPr txBox="1"/>
          <p:nvPr/>
        </p:nvSpPr>
        <p:spPr>
          <a:xfrm>
            <a:off x="1624013" y="5080000"/>
            <a:ext cx="2820987" cy="785813"/>
          </a:xfrm>
          <a:prstGeom prst="rect">
            <a:avLst/>
          </a:prstGeom>
        </p:spPr>
        <p:txBody>
          <a:bodyPr lIns="0" tIns="10646" rIns="0" bIns="0">
            <a:spAutoFit/>
          </a:bodyPr>
          <a:lstStyle/>
          <a:p>
            <a:pPr marL="11206" eaLnBrk="1" fontAlgn="auto" hangingPunct="1">
              <a:spcBef>
                <a:spcPts val="84"/>
              </a:spcBef>
              <a:spcAft>
                <a:spcPts val="0"/>
              </a:spcAft>
              <a:defRPr/>
            </a:pPr>
            <a:r>
              <a:rPr sz="1412" b="1" spc="-9" dirty="0">
                <a:latin typeface="Arial"/>
                <a:cs typeface="Arial"/>
              </a:rPr>
              <a:t>1</a:t>
            </a:r>
            <a:r>
              <a:rPr lang="en-US" sz="1412" b="1" spc="-9" dirty="0">
                <a:latin typeface="Arial"/>
                <a:cs typeface="Arial"/>
              </a:rPr>
              <a:t>36</a:t>
            </a:r>
            <a:r>
              <a:rPr sz="1412" b="1" spc="-9" dirty="0">
                <a:latin typeface="Arial"/>
                <a:cs typeface="Arial"/>
              </a:rPr>
              <a:t>,000</a:t>
            </a:r>
            <a:r>
              <a:rPr lang="en-US" sz="1412" b="1" spc="-9" dirty="0">
                <a:latin typeface="Arial"/>
                <a:cs typeface="Arial"/>
              </a:rPr>
              <a:t>+ monthly </a:t>
            </a:r>
            <a:r>
              <a:rPr sz="1412" b="1" spc="-4" dirty="0">
                <a:latin typeface="Arial"/>
                <a:cs typeface="Arial"/>
              </a:rPr>
              <a:t>page views</a:t>
            </a:r>
            <a:r>
              <a:rPr sz="1412" b="1" spc="66" dirty="0">
                <a:latin typeface="Arial"/>
                <a:cs typeface="Arial"/>
              </a:rPr>
              <a:t> </a:t>
            </a:r>
            <a:endParaRPr sz="1412" dirty="0">
              <a:latin typeface="Arial"/>
              <a:cs typeface="Arial"/>
            </a:endParaRPr>
          </a:p>
          <a:p>
            <a:pPr marL="11206" eaLnBrk="1" fontAlgn="auto" hangingPunct="1">
              <a:spcBef>
                <a:spcPts val="4"/>
              </a:spcBef>
              <a:spcAft>
                <a:spcPts val="0"/>
              </a:spcAft>
              <a:defRPr/>
            </a:pPr>
            <a:r>
              <a:rPr lang="en-US" sz="1412" b="1" spc="-4" dirty="0">
                <a:latin typeface="Arial"/>
                <a:cs typeface="Arial"/>
              </a:rPr>
              <a:t>69</a:t>
            </a:r>
            <a:r>
              <a:rPr sz="1412" b="1" spc="-4" dirty="0">
                <a:latin typeface="Arial"/>
                <a:cs typeface="Arial"/>
              </a:rPr>
              <a:t>,000 </a:t>
            </a:r>
            <a:r>
              <a:rPr sz="1412" b="1" spc="-9" dirty="0">
                <a:latin typeface="Arial"/>
                <a:cs typeface="Arial"/>
              </a:rPr>
              <a:t>unique visitors</a:t>
            </a:r>
            <a:r>
              <a:rPr lang="en-US" sz="1412" b="1" spc="-9" dirty="0">
                <a:latin typeface="Arial"/>
                <a:cs typeface="Arial"/>
              </a:rPr>
              <a:t>/</a:t>
            </a:r>
            <a:r>
              <a:rPr sz="1412" b="1" spc="-9" dirty="0">
                <a:latin typeface="Arial"/>
                <a:cs typeface="Arial"/>
              </a:rPr>
              <a:t>month</a:t>
            </a:r>
            <a:endParaRPr lang="en-US" sz="1412" b="1" spc="-9" dirty="0">
              <a:latin typeface="Arial"/>
              <a:cs typeface="Arial"/>
            </a:endParaRPr>
          </a:p>
          <a:p>
            <a:pPr marL="11206" eaLnBrk="1" fontAlgn="auto" hangingPunct="1">
              <a:spcBef>
                <a:spcPts val="4"/>
              </a:spcBef>
              <a:spcAft>
                <a:spcPts val="0"/>
              </a:spcAft>
              <a:defRPr/>
            </a:pPr>
            <a:r>
              <a:rPr lang="en-US" sz="1412" b="1" spc="-9" dirty="0">
                <a:latin typeface="Arial"/>
                <a:cs typeface="Arial"/>
              </a:rPr>
              <a:t>35,000 newsletter subscribers</a:t>
            </a:r>
          </a:p>
          <a:p>
            <a:pPr marL="11206" eaLnBrk="1" fontAlgn="auto" hangingPunct="1">
              <a:spcBef>
                <a:spcPts val="4"/>
              </a:spcBef>
              <a:spcAft>
                <a:spcPts val="0"/>
              </a:spcAft>
              <a:defRPr/>
            </a:pPr>
            <a:r>
              <a:rPr lang="en-US" sz="800" b="1" spc="-9" dirty="0">
                <a:latin typeface="Arial"/>
                <a:cs typeface="Arial"/>
              </a:rPr>
              <a:t>*stats as of Aug 2019</a:t>
            </a:r>
            <a:endParaRPr lang="en-US" sz="800" dirty="0">
              <a:latin typeface="Arial"/>
              <a:cs typeface="Arial"/>
            </a:endParaRPr>
          </a:p>
        </p:txBody>
      </p:sp>
      <p:sp>
        <p:nvSpPr>
          <p:cNvPr id="9" name="object 9">
            <a:extLst>
              <a:ext uri="{FF2B5EF4-FFF2-40B4-BE49-F238E27FC236}">
                <a16:creationId xmlns:a16="http://schemas.microsoft.com/office/drawing/2014/main" id="{FCF8A335-00A6-8048-8301-93C96AEEFF1E}"/>
              </a:ext>
            </a:extLst>
          </p:cNvPr>
          <p:cNvSpPr/>
          <p:nvPr/>
        </p:nvSpPr>
        <p:spPr>
          <a:xfrm>
            <a:off x="827088" y="5195888"/>
            <a:ext cx="527050" cy="428625"/>
          </a:xfrm>
          <a:custGeom>
            <a:avLst/>
            <a:gdLst/>
            <a:ahLst/>
            <a:cxnLst/>
            <a:rect l="l" t="t" r="r" b="b"/>
            <a:pathLst>
              <a:path w="596265" h="486410">
                <a:moveTo>
                  <a:pt x="333178" y="0"/>
                </a:moveTo>
                <a:lnTo>
                  <a:pt x="295485" y="0"/>
                </a:lnTo>
                <a:lnTo>
                  <a:pt x="279117" y="3809"/>
                </a:lnTo>
                <a:lnTo>
                  <a:pt x="238227" y="22859"/>
                </a:lnTo>
                <a:lnTo>
                  <a:pt x="208090" y="53339"/>
                </a:lnTo>
                <a:lnTo>
                  <a:pt x="189266" y="106679"/>
                </a:lnTo>
                <a:lnTo>
                  <a:pt x="191819" y="132079"/>
                </a:lnTo>
                <a:lnTo>
                  <a:pt x="198579" y="154939"/>
                </a:lnTo>
                <a:lnTo>
                  <a:pt x="205041" y="172719"/>
                </a:lnTo>
                <a:lnTo>
                  <a:pt x="201985" y="200659"/>
                </a:lnTo>
                <a:lnTo>
                  <a:pt x="204636" y="219709"/>
                </a:lnTo>
                <a:lnTo>
                  <a:pt x="209090" y="229869"/>
                </a:lnTo>
                <a:lnTo>
                  <a:pt x="211442" y="233679"/>
                </a:lnTo>
                <a:lnTo>
                  <a:pt x="218152" y="242569"/>
                </a:lnTo>
                <a:lnTo>
                  <a:pt x="226661" y="255269"/>
                </a:lnTo>
                <a:lnTo>
                  <a:pt x="233968" y="275589"/>
                </a:lnTo>
                <a:lnTo>
                  <a:pt x="237070" y="303529"/>
                </a:lnTo>
                <a:lnTo>
                  <a:pt x="229562" y="335279"/>
                </a:lnTo>
                <a:lnTo>
                  <a:pt x="213042" y="355599"/>
                </a:lnTo>
                <a:lnTo>
                  <a:pt x="196522" y="365759"/>
                </a:lnTo>
                <a:lnTo>
                  <a:pt x="161834" y="378459"/>
                </a:lnTo>
                <a:lnTo>
                  <a:pt x="130146" y="396239"/>
                </a:lnTo>
                <a:lnTo>
                  <a:pt x="103864" y="426719"/>
                </a:lnTo>
                <a:lnTo>
                  <a:pt x="92900" y="471169"/>
                </a:lnTo>
                <a:lnTo>
                  <a:pt x="92900" y="486409"/>
                </a:lnTo>
                <a:lnTo>
                  <a:pt x="499744" y="486409"/>
                </a:lnTo>
                <a:lnTo>
                  <a:pt x="499744" y="471169"/>
                </a:lnTo>
                <a:lnTo>
                  <a:pt x="496744" y="458469"/>
                </a:lnTo>
                <a:lnTo>
                  <a:pt x="121742" y="458469"/>
                </a:lnTo>
                <a:lnTo>
                  <a:pt x="131449" y="433069"/>
                </a:lnTo>
                <a:lnTo>
                  <a:pt x="148969" y="416559"/>
                </a:lnTo>
                <a:lnTo>
                  <a:pt x="171296" y="403859"/>
                </a:lnTo>
                <a:lnTo>
                  <a:pt x="195427" y="393699"/>
                </a:lnTo>
                <a:lnTo>
                  <a:pt x="198628" y="393699"/>
                </a:lnTo>
                <a:lnTo>
                  <a:pt x="218601" y="384809"/>
                </a:lnTo>
                <a:lnTo>
                  <a:pt x="240674" y="367029"/>
                </a:lnTo>
                <a:lnTo>
                  <a:pt x="258542" y="340359"/>
                </a:lnTo>
                <a:lnTo>
                  <a:pt x="265899" y="303529"/>
                </a:lnTo>
                <a:lnTo>
                  <a:pt x="262697" y="273049"/>
                </a:lnTo>
                <a:lnTo>
                  <a:pt x="254690" y="248919"/>
                </a:lnTo>
                <a:lnTo>
                  <a:pt x="244281" y="232409"/>
                </a:lnTo>
                <a:lnTo>
                  <a:pt x="233870" y="220979"/>
                </a:lnTo>
                <a:lnTo>
                  <a:pt x="230670" y="217169"/>
                </a:lnTo>
                <a:lnTo>
                  <a:pt x="230268" y="213359"/>
                </a:lnTo>
                <a:lnTo>
                  <a:pt x="229865" y="207009"/>
                </a:lnTo>
                <a:lnTo>
                  <a:pt x="230664" y="195579"/>
                </a:lnTo>
                <a:lnTo>
                  <a:pt x="233870" y="179069"/>
                </a:lnTo>
                <a:lnTo>
                  <a:pt x="233870" y="168909"/>
                </a:lnTo>
                <a:lnTo>
                  <a:pt x="230670" y="162559"/>
                </a:lnTo>
                <a:lnTo>
                  <a:pt x="224660" y="147319"/>
                </a:lnTo>
                <a:lnTo>
                  <a:pt x="218652" y="128269"/>
                </a:lnTo>
                <a:lnTo>
                  <a:pt x="216250" y="109219"/>
                </a:lnTo>
                <a:lnTo>
                  <a:pt x="221056" y="88899"/>
                </a:lnTo>
                <a:lnTo>
                  <a:pt x="230817" y="67309"/>
                </a:lnTo>
                <a:lnTo>
                  <a:pt x="241479" y="53339"/>
                </a:lnTo>
                <a:lnTo>
                  <a:pt x="253944" y="44449"/>
                </a:lnTo>
                <a:lnTo>
                  <a:pt x="269113" y="38099"/>
                </a:lnTo>
                <a:lnTo>
                  <a:pt x="272313" y="34289"/>
                </a:lnTo>
                <a:lnTo>
                  <a:pt x="277468" y="31749"/>
                </a:lnTo>
                <a:lnTo>
                  <a:pt x="287129" y="29209"/>
                </a:lnTo>
                <a:lnTo>
                  <a:pt x="299793" y="26669"/>
                </a:lnTo>
                <a:lnTo>
                  <a:pt x="313956" y="25399"/>
                </a:lnTo>
                <a:lnTo>
                  <a:pt x="371774" y="25399"/>
                </a:lnTo>
                <a:lnTo>
                  <a:pt x="363365" y="15239"/>
                </a:lnTo>
                <a:lnTo>
                  <a:pt x="352399" y="8889"/>
                </a:lnTo>
                <a:lnTo>
                  <a:pt x="342788" y="3809"/>
                </a:lnTo>
                <a:lnTo>
                  <a:pt x="333178" y="0"/>
                </a:lnTo>
                <a:close/>
              </a:path>
              <a:path w="596265" h="486410">
                <a:moveTo>
                  <a:pt x="371774" y="25399"/>
                </a:moveTo>
                <a:lnTo>
                  <a:pt x="321116" y="25399"/>
                </a:lnTo>
                <a:lnTo>
                  <a:pt x="327975" y="26669"/>
                </a:lnTo>
                <a:lnTo>
                  <a:pt x="334232" y="29209"/>
                </a:lnTo>
                <a:lnTo>
                  <a:pt x="365213" y="73659"/>
                </a:lnTo>
                <a:lnTo>
                  <a:pt x="377631" y="130809"/>
                </a:lnTo>
                <a:lnTo>
                  <a:pt x="373779" y="148589"/>
                </a:lnTo>
                <a:lnTo>
                  <a:pt x="368427" y="160019"/>
                </a:lnTo>
                <a:lnTo>
                  <a:pt x="362013" y="166369"/>
                </a:lnTo>
                <a:lnTo>
                  <a:pt x="362013" y="181609"/>
                </a:lnTo>
                <a:lnTo>
                  <a:pt x="365219" y="196849"/>
                </a:lnTo>
                <a:lnTo>
                  <a:pt x="366018" y="207009"/>
                </a:lnTo>
                <a:lnTo>
                  <a:pt x="365615" y="212089"/>
                </a:lnTo>
                <a:lnTo>
                  <a:pt x="365213" y="214629"/>
                </a:lnTo>
                <a:lnTo>
                  <a:pt x="362013" y="220979"/>
                </a:lnTo>
                <a:lnTo>
                  <a:pt x="358813" y="220979"/>
                </a:lnTo>
                <a:lnTo>
                  <a:pt x="350252" y="232409"/>
                </a:lnTo>
                <a:lnTo>
                  <a:pt x="340793" y="248919"/>
                </a:lnTo>
                <a:lnTo>
                  <a:pt x="333136" y="273049"/>
                </a:lnTo>
                <a:lnTo>
                  <a:pt x="329984" y="303529"/>
                </a:lnTo>
                <a:lnTo>
                  <a:pt x="336891" y="340359"/>
                </a:lnTo>
                <a:lnTo>
                  <a:pt x="354009" y="367029"/>
                </a:lnTo>
                <a:lnTo>
                  <a:pt x="375932" y="384809"/>
                </a:lnTo>
                <a:lnTo>
                  <a:pt x="397256" y="393699"/>
                </a:lnTo>
                <a:lnTo>
                  <a:pt x="422713" y="403859"/>
                </a:lnTo>
                <a:lnTo>
                  <a:pt x="444896" y="416559"/>
                </a:lnTo>
                <a:lnTo>
                  <a:pt x="461674" y="433069"/>
                </a:lnTo>
                <a:lnTo>
                  <a:pt x="470916" y="458469"/>
                </a:lnTo>
                <a:lnTo>
                  <a:pt x="496744" y="458469"/>
                </a:lnTo>
                <a:lnTo>
                  <a:pt x="463724" y="396239"/>
                </a:lnTo>
                <a:lnTo>
                  <a:pt x="403606" y="368299"/>
                </a:lnTo>
                <a:lnTo>
                  <a:pt x="396107" y="365759"/>
                </a:lnTo>
                <a:lnTo>
                  <a:pt x="379609" y="355599"/>
                </a:lnTo>
                <a:lnTo>
                  <a:pt x="363111" y="335279"/>
                </a:lnTo>
                <a:lnTo>
                  <a:pt x="355612" y="303529"/>
                </a:lnTo>
                <a:lnTo>
                  <a:pt x="358765" y="275589"/>
                </a:lnTo>
                <a:lnTo>
                  <a:pt x="366421" y="255269"/>
                </a:lnTo>
                <a:lnTo>
                  <a:pt x="375881" y="242569"/>
                </a:lnTo>
                <a:lnTo>
                  <a:pt x="384441" y="233679"/>
                </a:lnTo>
                <a:lnTo>
                  <a:pt x="386790" y="231139"/>
                </a:lnTo>
                <a:lnTo>
                  <a:pt x="391237" y="220979"/>
                </a:lnTo>
                <a:lnTo>
                  <a:pt x="393887" y="203199"/>
                </a:lnTo>
                <a:lnTo>
                  <a:pt x="390842" y="175259"/>
                </a:lnTo>
                <a:lnTo>
                  <a:pt x="400772" y="153669"/>
                </a:lnTo>
                <a:lnTo>
                  <a:pt x="405272" y="128269"/>
                </a:lnTo>
                <a:lnTo>
                  <a:pt x="402558" y="96519"/>
                </a:lnTo>
                <a:lnTo>
                  <a:pt x="390842" y="59689"/>
                </a:lnTo>
                <a:lnTo>
                  <a:pt x="381683" y="40639"/>
                </a:lnTo>
                <a:lnTo>
                  <a:pt x="372825" y="26669"/>
                </a:lnTo>
                <a:lnTo>
                  <a:pt x="371774" y="25399"/>
                </a:lnTo>
                <a:close/>
              </a:path>
              <a:path w="596265" h="486410">
                <a:moveTo>
                  <a:pt x="154579" y="53339"/>
                </a:moveTo>
                <a:lnTo>
                  <a:pt x="147370" y="53339"/>
                </a:lnTo>
                <a:lnTo>
                  <a:pt x="133152" y="54609"/>
                </a:lnTo>
                <a:lnTo>
                  <a:pt x="87847" y="71119"/>
                </a:lnTo>
                <a:lnTo>
                  <a:pt x="57670" y="114299"/>
                </a:lnTo>
                <a:lnTo>
                  <a:pt x="54214" y="135889"/>
                </a:lnTo>
                <a:lnTo>
                  <a:pt x="56465" y="156209"/>
                </a:lnTo>
                <a:lnTo>
                  <a:pt x="61719" y="173989"/>
                </a:lnTo>
                <a:lnTo>
                  <a:pt x="67271" y="189229"/>
                </a:lnTo>
                <a:lnTo>
                  <a:pt x="63723" y="210819"/>
                </a:lnTo>
                <a:lnTo>
                  <a:pt x="65278" y="226059"/>
                </a:lnTo>
                <a:lnTo>
                  <a:pt x="68632" y="233679"/>
                </a:lnTo>
                <a:lnTo>
                  <a:pt x="70484" y="236219"/>
                </a:lnTo>
                <a:lnTo>
                  <a:pt x="75687" y="242569"/>
                </a:lnTo>
                <a:lnTo>
                  <a:pt x="80892" y="252729"/>
                </a:lnTo>
                <a:lnTo>
                  <a:pt x="84897" y="269239"/>
                </a:lnTo>
                <a:lnTo>
                  <a:pt x="86499" y="290829"/>
                </a:lnTo>
                <a:lnTo>
                  <a:pt x="81995" y="314959"/>
                </a:lnTo>
                <a:lnTo>
                  <a:pt x="72085" y="327659"/>
                </a:lnTo>
                <a:lnTo>
                  <a:pt x="62175" y="335279"/>
                </a:lnTo>
                <a:lnTo>
                  <a:pt x="57670" y="336549"/>
                </a:lnTo>
                <a:lnTo>
                  <a:pt x="37847" y="345439"/>
                </a:lnTo>
                <a:lnTo>
                  <a:pt x="19224" y="360679"/>
                </a:lnTo>
                <a:lnTo>
                  <a:pt x="5407" y="383539"/>
                </a:lnTo>
                <a:lnTo>
                  <a:pt x="0" y="416559"/>
                </a:lnTo>
                <a:lnTo>
                  <a:pt x="0" y="433069"/>
                </a:lnTo>
                <a:lnTo>
                  <a:pt x="73685" y="433069"/>
                </a:lnTo>
                <a:lnTo>
                  <a:pt x="76135" y="425449"/>
                </a:lnTo>
                <a:lnTo>
                  <a:pt x="78887" y="417829"/>
                </a:lnTo>
                <a:lnTo>
                  <a:pt x="82241" y="410209"/>
                </a:lnTo>
                <a:lnTo>
                  <a:pt x="86499" y="403859"/>
                </a:lnTo>
                <a:lnTo>
                  <a:pt x="28828" y="403859"/>
                </a:lnTo>
                <a:lnTo>
                  <a:pt x="52260" y="367029"/>
                </a:lnTo>
                <a:lnTo>
                  <a:pt x="80192" y="355599"/>
                </a:lnTo>
                <a:lnTo>
                  <a:pt x="96910" y="341629"/>
                </a:lnTo>
                <a:lnTo>
                  <a:pt x="110023" y="321309"/>
                </a:lnTo>
                <a:lnTo>
                  <a:pt x="115328" y="290829"/>
                </a:lnTo>
                <a:lnTo>
                  <a:pt x="113176" y="264159"/>
                </a:lnTo>
                <a:lnTo>
                  <a:pt x="107719" y="243839"/>
                </a:lnTo>
                <a:lnTo>
                  <a:pt x="100460" y="229869"/>
                </a:lnTo>
                <a:lnTo>
                  <a:pt x="92900" y="220979"/>
                </a:lnTo>
                <a:lnTo>
                  <a:pt x="92900" y="217169"/>
                </a:lnTo>
                <a:lnTo>
                  <a:pt x="89700" y="210819"/>
                </a:lnTo>
                <a:lnTo>
                  <a:pt x="92900" y="195579"/>
                </a:lnTo>
                <a:lnTo>
                  <a:pt x="96113" y="189229"/>
                </a:lnTo>
                <a:lnTo>
                  <a:pt x="92900" y="181609"/>
                </a:lnTo>
                <a:lnTo>
                  <a:pt x="92900" y="175259"/>
                </a:lnTo>
                <a:lnTo>
                  <a:pt x="87798" y="166369"/>
                </a:lnTo>
                <a:lnTo>
                  <a:pt x="83294" y="153669"/>
                </a:lnTo>
                <a:lnTo>
                  <a:pt x="91407" y="107949"/>
                </a:lnTo>
                <a:lnTo>
                  <a:pt x="104019" y="93979"/>
                </a:lnTo>
                <a:lnTo>
                  <a:pt x="112128" y="88899"/>
                </a:lnTo>
                <a:lnTo>
                  <a:pt x="115328" y="88899"/>
                </a:lnTo>
                <a:lnTo>
                  <a:pt x="115328" y="86359"/>
                </a:lnTo>
                <a:lnTo>
                  <a:pt x="118541" y="86359"/>
                </a:lnTo>
                <a:lnTo>
                  <a:pt x="122594" y="85089"/>
                </a:lnTo>
                <a:lnTo>
                  <a:pt x="129351" y="82549"/>
                </a:lnTo>
                <a:lnTo>
                  <a:pt x="137910" y="80009"/>
                </a:lnTo>
                <a:lnTo>
                  <a:pt x="166585" y="80009"/>
                </a:lnTo>
                <a:lnTo>
                  <a:pt x="166585" y="73659"/>
                </a:lnTo>
                <a:lnTo>
                  <a:pt x="169799" y="69849"/>
                </a:lnTo>
                <a:lnTo>
                  <a:pt x="169799" y="63499"/>
                </a:lnTo>
                <a:lnTo>
                  <a:pt x="176199" y="57149"/>
                </a:lnTo>
                <a:lnTo>
                  <a:pt x="168991" y="54609"/>
                </a:lnTo>
                <a:lnTo>
                  <a:pt x="161785" y="54609"/>
                </a:lnTo>
                <a:lnTo>
                  <a:pt x="154579" y="53339"/>
                </a:lnTo>
                <a:close/>
              </a:path>
              <a:path w="596265" h="486410">
                <a:moveTo>
                  <a:pt x="514787" y="80009"/>
                </a:moveTo>
                <a:lnTo>
                  <a:pt x="456622" y="80009"/>
                </a:lnTo>
                <a:lnTo>
                  <a:pt x="466137" y="82549"/>
                </a:lnTo>
                <a:lnTo>
                  <a:pt x="473247" y="85089"/>
                </a:lnTo>
                <a:lnTo>
                  <a:pt x="477393" y="86359"/>
                </a:lnTo>
                <a:lnTo>
                  <a:pt x="480568" y="88899"/>
                </a:lnTo>
                <a:lnTo>
                  <a:pt x="489126" y="93979"/>
                </a:lnTo>
                <a:lnTo>
                  <a:pt x="496173" y="97789"/>
                </a:lnTo>
                <a:lnTo>
                  <a:pt x="502624" y="107949"/>
                </a:lnTo>
                <a:lnTo>
                  <a:pt x="509397" y="124459"/>
                </a:lnTo>
                <a:lnTo>
                  <a:pt x="513367" y="139699"/>
                </a:lnTo>
                <a:lnTo>
                  <a:pt x="512206" y="153669"/>
                </a:lnTo>
                <a:lnTo>
                  <a:pt x="508021" y="166369"/>
                </a:lnTo>
                <a:lnTo>
                  <a:pt x="502919" y="175259"/>
                </a:lnTo>
                <a:lnTo>
                  <a:pt x="499744" y="181609"/>
                </a:lnTo>
                <a:lnTo>
                  <a:pt x="499744" y="195579"/>
                </a:lnTo>
                <a:lnTo>
                  <a:pt x="502919" y="210819"/>
                </a:lnTo>
                <a:lnTo>
                  <a:pt x="502919" y="220979"/>
                </a:lnTo>
                <a:lnTo>
                  <a:pt x="499744" y="220979"/>
                </a:lnTo>
                <a:lnTo>
                  <a:pt x="494069" y="229869"/>
                </a:lnTo>
                <a:lnTo>
                  <a:pt x="487775" y="243839"/>
                </a:lnTo>
                <a:lnTo>
                  <a:pt x="482671" y="264159"/>
                </a:lnTo>
                <a:lnTo>
                  <a:pt x="480568" y="290829"/>
                </a:lnTo>
                <a:lnTo>
                  <a:pt x="485818" y="321309"/>
                </a:lnTo>
                <a:lnTo>
                  <a:pt x="498570" y="342899"/>
                </a:lnTo>
                <a:lnTo>
                  <a:pt x="514322" y="355599"/>
                </a:lnTo>
                <a:lnTo>
                  <a:pt x="528574" y="361949"/>
                </a:lnTo>
                <a:lnTo>
                  <a:pt x="542284" y="367029"/>
                </a:lnTo>
                <a:lnTo>
                  <a:pt x="553862" y="375919"/>
                </a:lnTo>
                <a:lnTo>
                  <a:pt x="562417" y="387349"/>
                </a:lnTo>
                <a:lnTo>
                  <a:pt x="567055" y="403859"/>
                </a:lnTo>
                <a:lnTo>
                  <a:pt x="509397" y="403859"/>
                </a:lnTo>
                <a:lnTo>
                  <a:pt x="512294" y="410209"/>
                </a:lnTo>
                <a:lnTo>
                  <a:pt x="519326" y="425449"/>
                </a:lnTo>
                <a:lnTo>
                  <a:pt x="522224" y="433069"/>
                </a:lnTo>
                <a:lnTo>
                  <a:pt x="595884" y="433069"/>
                </a:lnTo>
                <a:lnTo>
                  <a:pt x="595884" y="416559"/>
                </a:lnTo>
                <a:lnTo>
                  <a:pt x="590036" y="383539"/>
                </a:lnTo>
                <a:lnTo>
                  <a:pt x="575484" y="360679"/>
                </a:lnTo>
                <a:lnTo>
                  <a:pt x="556718" y="345439"/>
                </a:lnTo>
                <a:lnTo>
                  <a:pt x="538226" y="336549"/>
                </a:lnTo>
                <a:lnTo>
                  <a:pt x="533225" y="335279"/>
                </a:lnTo>
                <a:lnTo>
                  <a:pt x="522224" y="327659"/>
                </a:lnTo>
                <a:lnTo>
                  <a:pt x="511222" y="314959"/>
                </a:lnTo>
                <a:lnTo>
                  <a:pt x="506222" y="290829"/>
                </a:lnTo>
                <a:lnTo>
                  <a:pt x="507811" y="269239"/>
                </a:lnTo>
                <a:lnTo>
                  <a:pt x="511794" y="252729"/>
                </a:lnTo>
                <a:lnTo>
                  <a:pt x="516991" y="242569"/>
                </a:lnTo>
                <a:lnTo>
                  <a:pt x="522224" y="236219"/>
                </a:lnTo>
                <a:lnTo>
                  <a:pt x="524077" y="233679"/>
                </a:lnTo>
                <a:lnTo>
                  <a:pt x="527431" y="226059"/>
                </a:lnTo>
                <a:lnTo>
                  <a:pt x="528974" y="210819"/>
                </a:lnTo>
                <a:lnTo>
                  <a:pt x="525399" y="189229"/>
                </a:lnTo>
                <a:lnTo>
                  <a:pt x="532782" y="173989"/>
                </a:lnTo>
                <a:lnTo>
                  <a:pt x="538654" y="156209"/>
                </a:lnTo>
                <a:lnTo>
                  <a:pt x="540311" y="135889"/>
                </a:lnTo>
                <a:lnTo>
                  <a:pt x="535051" y="114299"/>
                </a:lnTo>
                <a:lnTo>
                  <a:pt x="525778" y="95249"/>
                </a:lnTo>
                <a:lnTo>
                  <a:pt x="516207" y="81279"/>
                </a:lnTo>
                <a:lnTo>
                  <a:pt x="514787" y="80009"/>
                </a:lnTo>
                <a:close/>
              </a:path>
              <a:path w="596265" h="486410">
                <a:moveTo>
                  <a:pt x="166585" y="80009"/>
                </a:moveTo>
                <a:lnTo>
                  <a:pt x="160185" y="80009"/>
                </a:lnTo>
                <a:lnTo>
                  <a:pt x="166585" y="82549"/>
                </a:lnTo>
                <a:lnTo>
                  <a:pt x="166585" y="80009"/>
                </a:lnTo>
                <a:close/>
              </a:path>
              <a:path w="596265" h="486410">
                <a:moveTo>
                  <a:pt x="445262" y="53339"/>
                </a:moveTo>
                <a:lnTo>
                  <a:pt x="438148" y="53339"/>
                </a:lnTo>
                <a:lnTo>
                  <a:pt x="431307" y="54609"/>
                </a:lnTo>
                <a:lnTo>
                  <a:pt x="425063" y="54609"/>
                </a:lnTo>
                <a:lnTo>
                  <a:pt x="419734" y="57149"/>
                </a:lnTo>
                <a:lnTo>
                  <a:pt x="422066" y="64769"/>
                </a:lnTo>
                <a:lnTo>
                  <a:pt x="424100" y="71119"/>
                </a:lnTo>
                <a:lnTo>
                  <a:pt x="425539" y="77469"/>
                </a:lnTo>
                <a:lnTo>
                  <a:pt x="426084" y="82549"/>
                </a:lnTo>
                <a:lnTo>
                  <a:pt x="429259" y="82549"/>
                </a:lnTo>
                <a:lnTo>
                  <a:pt x="432434" y="80009"/>
                </a:lnTo>
                <a:lnTo>
                  <a:pt x="514787" y="80009"/>
                </a:lnTo>
                <a:lnTo>
                  <a:pt x="504850" y="71119"/>
                </a:lnTo>
                <a:lnTo>
                  <a:pt x="490219" y="63499"/>
                </a:lnTo>
                <a:lnTo>
                  <a:pt x="472551" y="57149"/>
                </a:lnTo>
                <a:lnTo>
                  <a:pt x="459519" y="54609"/>
                </a:lnTo>
                <a:lnTo>
                  <a:pt x="445262" y="53339"/>
                </a:lnTo>
                <a:close/>
              </a:path>
            </a:pathLst>
          </a:custGeom>
          <a:solidFill>
            <a:srgbClr val="2A85A0"/>
          </a:solidFill>
        </p:spPr>
        <p:txBody>
          <a:bodyPr lIns="0" tIns="0" rIns="0" bIns="0"/>
          <a:lstStyle/>
          <a:p>
            <a:pPr eaLnBrk="1" fontAlgn="auto" hangingPunct="1">
              <a:spcBef>
                <a:spcPts val="0"/>
              </a:spcBef>
              <a:spcAft>
                <a:spcPts val="0"/>
              </a:spcAft>
              <a:defRPr/>
            </a:pPr>
            <a:endParaRPr sz="1588" dirty="0">
              <a:solidFill>
                <a:schemeClr val="tx1">
                  <a:lumMod val="75000"/>
                  <a:lumOff val="25000"/>
                </a:schemeClr>
              </a:solidFill>
              <a:latin typeface="+mn-lt"/>
            </a:endParaRPr>
          </a:p>
        </p:txBody>
      </p:sp>
      <p:sp>
        <p:nvSpPr>
          <p:cNvPr id="11" name="object 11">
            <a:extLst>
              <a:ext uri="{FF2B5EF4-FFF2-40B4-BE49-F238E27FC236}">
                <a16:creationId xmlns:a16="http://schemas.microsoft.com/office/drawing/2014/main" id="{B337D49A-0C7B-5640-AD1E-7E0FA6D4CED6}"/>
              </a:ext>
            </a:extLst>
          </p:cNvPr>
          <p:cNvSpPr/>
          <p:nvPr/>
        </p:nvSpPr>
        <p:spPr>
          <a:xfrm>
            <a:off x="7145338" y="1063625"/>
            <a:ext cx="3749675" cy="4711700"/>
          </a:xfrm>
          <a:prstGeom prst="rect">
            <a:avLst/>
          </a:prstGeom>
          <a:blipFill>
            <a:blip r:embed="rId2" cstate="print"/>
            <a:stretch>
              <a:fillRect/>
            </a:stretch>
          </a:blipFill>
        </p:spPr>
        <p:txBody>
          <a:bodyPr lIns="0" tIns="0" rIns="0" bIns="0"/>
          <a:lstStyle/>
          <a:p>
            <a:pPr eaLnBrk="1" fontAlgn="auto" hangingPunct="1">
              <a:spcBef>
                <a:spcPts val="0"/>
              </a:spcBef>
              <a:spcAft>
                <a:spcPts val="0"/>
              </a:spcAft>
              <a:defRPr/>
            </a:pPr>
            <a:endParaRPr sz="1588" dirty="0">
              <a:latin typeface="+mn-lt"/>
            </a:endParaRPr>
          </a:p>
        </p:txBody>
      </p:sp>
      <p:sp>
        <p:nvSpPr>
          <p:cNvPr id="20" name="Rectangle: Rounded Corners 19">
            <a:extLst>
              <a:ext uri="{FF2B5EF4-FFF2-40B4-BE49-F238E27FC236}">
                <a16:creationId xmlns:a16="http://schemas.microsoft.com/office/drawing/2014/main" id="{8793F5E9-CF58-49BF-AEAF-27BD9477A752}"/>
              </a:ext>
            </a:extLst>
          </p:cNvPr>
          <p:cNvSpPr/>
          <p:nvPr/>
        </p:nvSpPr>
        <p:spPr>
          <a:xfrm>
            <a:off x="660400" y="4935538"/>
            <a:ext cx="3989388" cy="941387"/>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pic>
        <p:nvPicPr>
          <p:cNvPr id="58377" name="Picture 1">
            <a:extLst>
              <a:ext uri="{FF2B5EF4-FFF2-40B4-BE49-F238E27FC236}">
                <a16:creationId xmlns:a16="http://schemas.microsoft.com/office/drawing/2014/main" id="{A37648DD-CDF0-4F48-8F1C-33DE666DE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575" y="1344613"/>
            <a:ext cx="3427413" cy="399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8" name="Picture 3">
            <a:hlinkClick r:id="rId4"/>
            <a:extLst>
              <a:ext uri="{FF2B5EF4-FFF2-40B4-BE49-F238E27FC236}">
                <a16:creationId xmlns:a16="http://schemas.microsoft.com/office/drawing/2014/main" id="{3DE1D007-9CEC-4D94-8D93-C9C541D1BD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75" y="361950"/>
            <a:ext cx="3227388"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7">
            <a:extLst>
              <a:ext uri="{FF2B5EF4-FFF2-40B4-BE49-F238E27FC236}">
                <a16:creationId xmlns:a16="http://schemas.microsoft.com/office/drawing/2014/main" id="{296696CA-6B7F-47C8-8092-C852F8CA8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725" y="1463675"/>
            <a:ext cx="3227388"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8">
            <a:extLst>
              <a:ext uri="{FF2B5EF4-FFF2-40B4-BE49-F238E27FC236}">
                <a16:creationId xmlns:a16="http://schemas.microsoft.com/office/drawing/2014/main" id="{F9CB478E-A8C4-46E3-A717-321EACF84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3711575"/>
            <a:ext cx="3227388"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9">
            <a:extLst>
              <a:ext uri="{FF2B5EF4-FFF2-40B4-BE49-F238E27FC236}">
                <a16:creationId xmlns:a16="http://schemas.microsoft.com/office/drawing/2014/main" id="{3417FBDF-B177-4624-8820-11092DD55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725" y="2501900"/>
            <a:ext cx="322738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10">
            <a:extLst>
              <a:ext uri="{FF2B5EF4-FFF2-40B4-BE49-F238E27FC236}">
                <a16:creationId xmlns:a16="http://schemas.microsoft.com/office/drawing/2014/main" id="{3B5FB4A5-ECC4-4A40-823C-76E8A7B36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2613" y="4800600"/>
            <a:ext cx="3227387"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1">
            <a:extLst>
              <a:ext uri="{FF2B5EF4-FFF2-40B4-BE49-F238E27FC236}">
                <a16:creationId xmlns:a16="http://schemas.microsoft.com/office/drawing/2014/main" id="{C9016CE8-228C-406B-AEBD-3B28F14EB0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475" y="2581275"/>
            <a:ext cx="322738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2">
            <a:extLst>
              <a:ext uri="{FF2B5EF4-FFF2-40B4-BE49-F238E27FC236}">
                <a16:creationId xmlns:a16="http://schemas.microsoft.com/office/drawing/2014/main" id="{2CC1021F-F659-4231-BE5A-F2CDE7CA5D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063" y="4787900"/>
            <a:ext cx="3227387"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0" name="Picture 13">
            <a:extLst>
              <a:ext uri="{FF2B5EF4-FFF2-40B4-BE49-F238E27FC236}">
                <a16:creationId xmlns:a16="http://schemas.microsoft.com/office/drawing/2014/main" id="{88FEA7B2-B35D-4583-B48B-AF7FD99CA3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57725" y="3705225"/>
            <a:ext cx="322738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1" name="Picture 14">
            <a:extLst>
              <a:ext uri="{FF2B5EF4-FFF2-40B4-BE49-F238E27FC236}">
                <a16:creationId xmlns:a16="http://schemas.microsoft.com/office/drawing/2014/main" id="{672CEACD-229A-4F3F-88C9-3378B5FD73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8525" y="1377950"/>
            <a:ext cx="322738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16">
            <a:extLst>
              <a:ext uri="{FF2B5EF4-FFF2-40B4-BE49-F238E27FC236}">
                <a16:creationId xmlns:a16="http://schemas.microsoft.com/office/drawing/2014/main" id="{04FA8077-41EC-4793-B78C-43AD5E4325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1550" y="3578225"/>
            <a:ext cx="322738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17">
            <a:extLst>
              <a:ext uri="{FF2B5EF4-FFF2-40B4-BE49-F238E27FC236}">
                <a16:creationId xmlns:a16="http://schemas.microsoft.com/office/drawing/2014/main" id="{1B1D2C24-0599-4030-AB51-91FCFB3FBE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91550" y="2455863"/>
            <a:ext cx="3227388"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4" name="Title 1">
            <a:extLst>
              <a:ext uri="{FF2B5EF4-FFF2-40B4-BE49-F238E27FC236}">
                <a16:creationId xmlns:a16="http://schemas.microsoft.com/office/drawing/2014/main" id="{184697CE-17F4-4553-ACFF-937174C76868}"/>
              </a:ext>
            </a:extLst>
          </p:cNvPr>
          <p:cNvSpPr>
            <a:spLocks noGrp="1" noChangeArrowheads="1"/>
          </p:cNvSpPr>
          <p:nvPr>
            <p:ph type="title"/>
          </p:nvPr>
        </p:nvSpPr>
        <p:spPr>
          <a:xfrm>
            <a:off x="560388" y="317500"/>
            <a:ext cx="10506075" cy="831850"/>
          </a:xfrm>
        </p:spPr>
        <p:txBody>
          <a:bodyPr/>
          <a:lstStyle/>
          <a:p>
            <a:pPr eaLnBrk="1" hangingPunct="1"/>
            <a:r>
              <a:rPr lang="en-US" altLang="en-US"/>
              <a:t>Our Websites &amp; Events</a:t>
            </a:r>
          </a:p>
        </p:txBody>
      </p:sp>
      <p:sp>
        <p:nvSpPr>
          <p:cNvPr id="59405" name="Title 1">
            <a:extLst>
              <a:ext uri="{FF2B5EF4-FFF2-40B4-BE49-F238E27FC236}">
                <a16:creationId xmlns:a16="http://schemas.microsoft.com/office/drawing/2014/main" id="{691EBCA7-15C2-4A40-8205-95BB9195FF7A}"/>
              </a:ext>
            </a:extLst>
          </p:cNvPr>
          <p:cNvSpPr txBox="1">
            <a:spLocks noChangeArrowheads="1"/>
          </p:cNvSpPr>
          <p:nvPr/>
        </p:nvSpPr>
        <p:spPr bwMode="auto">
          <a:xfrm>
            <a:off x="8891588" y="1566863"/>
            <a:ext cx="105060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spcBef>
                <a:spcPct val="0"/>
              </a:spcBef>
              <a:buFontTx/>
              <a:buNone/>
            </a:pPr>
            <a:r>
              <a:rPr lang="en-US" altLang="en-US" sz="2800">
                <a:solidFill>
                  <a:schemeClr val="tx2"/>
                </a:solidFill>
              </a:rPr>
              <a:t>Events</a:t>
            </a:r>
          </a:p>
        </p:txBody>
      </p:sp>
      <p:sp>
        <p:nvSpPr>
          <p:cNvPr id="20" name="Rectangle: Rounded Corners 19">
            <a:extLst>
              <a:ext uri="{FF2B5EF4-FFF2-40B4-BE49-F238E27FC236}">
                <a16:creationId xmlns:a16="http://schemas.microsoft.com/office/drawing/2014/main" id="{D2AE4F98-E6E8-0646-B5AF-81BDC9490CAC}"/>
              </a:ext>
            </a:extLst>
          </p:cNvPr>
          <p:cNvSpPr/>
          <p:nvPr/>
        </p:nvSpPr>
        <p:spPr>
          <a:xfrm>
            <a:off x="8574088" y="1654175"/>
            <a:ext cx="3244850" cy="3348038"/>
          </a:xfrm>
          <a:prstGeom prst="roundRect">
            <a:avLst/>
          </a:prstGeom>
          <a:no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BEE2D3DC-17A9-450D-A7BB-2F7C811083F8}"/>
              </a:ext>
            </a:extLst>
          </p:cNvPr>
          <p:cNvSpPr txBox="1"/>
          <p:nvPr/>
        </p:nvSpPr>
        <p:spPr>
          <a:xfrm>
            <a:off x="3900488" y="2401888"/>
            <a:ext cx="4651375" cy="1027112"/>
          </a:xfrm>
          <a:prstGeom prst="rect">
            <a:avLst/>
          </a:prstGeom>
        </p:spPr>
        <p:txBody>
          <a:bodyPr lIns="0" tIns="11206" rIns="0" bIns="0">
            <a:spAutoFit/>
          </a:bodyPr>
          <a:lstStyle/>
          <a:p>
            <a:pPr marL="11206" eaLnBrk="1" fontAlgn="auto" hangingPunct="1">
              <a:spcBef>
                <a:spcPts val="88"/>
              </a:spcBef>
              <a:spcAft>
                <a:spcPts val="0"/>
              </a:spcAft>
              <a:defRPr/>
            </a:pPr>
            <a:r>
              <a:rPr lang="en-US" sz="6600" spc="-4" dirty="0">
                <a:solidFill>
                  <a:srgbClr val="006DB7"/>
                </a:solidFill>
                <a:latin typeface="Arial"/>
                <a:cs typeface="Arial"/>
              </a:rPr>
              <a:t>Thank you.</a:t>
            </a:r>
            <a:endParaRPr sz="6600" dirty="0">
              <a:solidFill>
                <a:srgbClr val="006DB7"/>
              </a:solidFill>
              <a:latin typeface="Arial"/>
              <a:cs typeface="Arial"/>
            </a:endParaRPr>
          </a:p>
        </p:txBody>
      </p:sp>
      <p:pic>
        <p:nvPicPr>
          <p:cNvPr id="60419" name="Picture 4">
            <a:extLst>
              <a:ext uri="{FF2B5EF4-FFF2-40B4-BE49-F238E27FC236}">
                <a16:creationId xmlns:a16="http://schemas.microsoft.com/office/drawing/2014/main" id="{2417394A-941A-4E44-9A94-077716869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025" y="4667250"/>
            <a:ext cx="23939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5C91D59F-2C75-1947-9050-FE861E92F6E7}"/>
              </a:ext>
            </a:extLst>
          </p:cNvPr>
          <p:cNvSpPr/>
          <p:nvPr/>
        </p:nvSpPr>
        <p:spPr>
          <a:xfrm>
            <a:off x="249238" y="5632450"/>
            <a:ext cx="11763375" cy="10795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B46CAD0-1641-47C0-B09E-93EB4F2E15AF}"/>
              </a:ext>
            </a:extLst>
          </p:cNvPr>
          <p:cNvSpPr>
            <a:spLocks noGrp="1" noChangeArrowheads="1"/>
          </p:cNvSpPr>
          <p:nvPr>
            <p:ph type="title"/>
          </p:nvPr>
        </p:nvSpPr>
        <p:spPr>
          <a:xfrm>
            <a:off x="550863" y="571500"/>
            <a:ext cx="10506075" cy="831850"/>
          </a:xfrm>
        </p:spPr>
        <p:txBody>
          <a:bodyPr/>
          <a:lstStyle/>
          <a:p>
            <a:pPr eaLnBrk="1" hangingPunct="1"/>
            <a:r>
              <a:rPr lang="en-US" altLang="en-US">
                <a:solidFill>
                  <a:srgbClr val="2469B2"/>
                </a:solidFill>
              </a:rPr>
              <a:t>We know what’s on the minds of 300,000+ healthcare executives and IT professionals</a:t>
            </a:r>
            <a:endParaRPr lang="en-US" altLang="en-US"/>
          </a:p>
        </p:txBody>
      </p:sp>
      <p:sp>
        <p:nvSpPr>
          <p:cNvPr id="7" name="Text Placeholder 6">
            <a:extLst>
              <a:ext uri="{FF2B5EF4-FFF2-40B4-BE49-F238E27FC236}">
                <a16:creationId xmlns:a16="http://schemas.microsoft.com/office/drawing/2014/main" id="{6E7C2E2C-8290-7449-A8A2-46904491E509}"/>
              </a:ext>
            </a:extLst>
          </p:cNvPr>
          <p:cNvSpPr>
            <a:spLocks noGrp="1"/>
          </p:cNvSpPr>
          <p:nvPr>
            <p:ph type="body" sz="quarter" idx="13"/>
          </p:nvPr>
        </p:nvSpPr>
        <p:spPr>
          <a:xfrm>
            <a:off x="550863" y="1511300"/>
            <a:ext cx="10506075" cy="527050"/>
          </a:xfrm>
        </p:spPr>
        <p:txBody>
          <a:bodyPr rtlCol="0">
            <a:normAutofit fontScale="92500"/>
          </a:bodyPr>
          <a:lstStyle/>
          <a:p>
            <a:pPr eaLnBrk="1" fontAlgn="auto" hangingPunct="1">
              <a:spcAft>
                <a:spcPts val="0"/>
              </a:spcAft>
              <a:defRPr/>
            </a:pPr>
            <a:r>
              <a:rPr lang="en-US" dirty="0">
                <a:cs typeface="Arial" panose="020B0604020202020204" pitchFamily="34" charset="0"/>
              </a:rPr>
              <a:t>Our audience accesses TOPICAL content across the Xtelligent platform</a:t>
            </a:r>
          </a:p>
          <a:p>
            <a:pPr eaLnBrk="1" fontAlgn="auto" hangingPunct="1">
              <a:spcAft>
                <a:spcPts val="0"/>
              </a:spcAft>
              <a:defRPr/>
            </a:pPr>
            <a:endParaRPr lang="en-US" dirty="0"/>
          </a:p>
        </p:txBody>
      </p:sp>
      <p:sp>
        <p:nvSpPr>
          <p:cNvPr id="4" name="Rectangle: Rounded Corners 6">
            <a:extLst>
              <a:ext uri="{FF2B5EF4-FFF2-40B4-BE49-F238E27FC236}">
                <a16:creationId xmlns:a16="http://schemas.microsoft.com/office/drawing/2014/main" id="{B1C632D7-7D84-3049-B6AF-F27D2FA04092}"/>
              </a:ext>
            </a:extLst>
          </p:cNvPr>
          <p:cNvSpPr/>
          <p:nvPr/>
        </p:nvSpPr>
        <p:spPr>
          <a:xfrm>
            <a:off x="1998663" y="2146300"/>
            <a:ext cx="7929562" cy="3802063"/>
          </a:xfrm>
          <a:prstGeom prst="roundRect">
            <a:avLst/>
          </a:prstGeom>
          <a:noFill/>
          <a:ln w="19050">
            <a:solidFill>
              <a:srgbClr val="00549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pic>
        <p:nvPicPr>
          <p:cNvPr id="20485" name="Picture 4">
            <a:extLst>
              <a:ext uri="{FF2B5EF4-FFF2-40B4-BE49-F238E27FC236}">
                <a16:creationId xmlns:a16="http://schemas.microsoft.com/office/drawing/2014/main" id="{D03E6A01-AED6-4972-8988-013E3BB232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28" t="2296" r="2211" b="4321"/>
          <a:stretch>
            <a:fillRect/>
          </a:stretch>
        </p:blipFill>
        <p:spPr bwMode="auto">
          <a:xfrm>
            <a:off x="2330450" y="2222500"/>
            <a:ext cx="7329488"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317DC937-86DA-4AE2-B26F-AA57078CA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617"/>
          <a:stretch>
            <a:fillRect/>
          </a:stretch>
        </p:blipFill>
        <p:spPr bwMode="auto">
          <a:xfrm>
            <a:off x="657225" y="2190750"/>
            <a:ext cx="4357688" cy="356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4">
            <a:extLst>
              <a:ext uri="{FF2B5EF4-FFF2-40B4-BE49-F238E27FC236}">
                <a16:creationId xmlns:a16="http://schemas.microsoft.com/office/drawing/2014/main" id="{7350945D-46A5-4BE6-9CB6-9BA9045EC793}"/>
              </a:ext>
            </a:extLst>
          </p:cNvPr>
          <p:cNvSpPr>
            <a:spLocks noChangeArrowheads="1"/>
          </p:cNvSpPr>
          <p:nvPr/>
        </p:nvSpPr>
        <p:spPr bwMode="auto">
          <a:xfrm>
            <a:off x="5624513" y="1833563"/>
            <a:ext cx="4706937"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endParaRPr lang="en-US" altLang="en-US" sz="2400">
              <a:cs typeface="Arial" panose="020B0604020202020204" pitchFamily="34" charset="0"/>
            </a:endParaRPr>
          </a:p>
          <a:p>
            <a:pPr eaLnBrk="1" hangingPunct="1">
              <a:lnSpc>
                <a:spcPct val="100000"/>
              </a:lnSpc>
              <a:spcBef>
                <a:spcPts val="88"/>
              </a:spcBef>
              <a:buFontTx/>
              <a:buNone/>
            </a:pPr>
            <a:endParaRPr lang="en-US" altLang="en-US" sz="2400">
              <a:cs typeface="Arial" panose="020B0604020202020204" pitchFamily="34" charset="0"/>
            </a:endParaRPr>
          </a:p>
          <a:p>
            <a:pPr eaLnBrk="1" hangingPunct="1">
              <a:lnSpc>
                <a:spcPct val="100000"/>
              </a:lnSpc>
              <a:spcBef>
                <a:spcPts val="88"/>
              </a:spcBef>
              <a:buFontTx/>
              <a:buNone/>
            </a:pPr>
            <a:r>
              <a:rPr lang="en-US" altLang="en-US" sz="2400">
                <a:latin typeface="Sitka Subheading" panose="02000505000000020004" pitchFamily="2" charset="0"/>
                <a:cs typeface="Arial" panose="020B0604020202020204" pitchFamily="34" charset="0"/>
              </a:rPr>
              <a:t>①  </a:t>
            </a:r>
            <a:r>
              <a:rPr lang="en-US" altLang="en-US" sz="2400">
                <a:cs typeface="Arial" panose="020B0604020202020204" pitchFamily="34" charset="0"/>
              </a:rPr>
              <a:t>Healthcare Executives</a:t>
            </a:r>
          </a:p>
          <a:p>
            <a:pPr eaLnBrk="1" hangingPunct="1">
              <a:lnSpc>
                <a:spcPct val="100000"/>
              </a:lnSpc>
              <a:spcBef>
                <a:spcPts val="88"/>
              </a:spcBef>
              <a:buFontTx/>
              <a:buNone/>
            </a:pPr>
            <a:endParaRPr lang="en-US" altLang="en-US" sz="2400">
              <a:cs typeface="Arial" panose="020B0604020202020204" pitchFamily="34" charset="0"/>
            </a:endParaRPr>
          </a:p>
          <a:p>
            <a:pPr eaLnBrk="1" hangingPunct="1">
              <a:lnSpc>
                <a:spcPct val="100000"/>
              </a:lnSpc>
              <a:spcBef>
                <a:spcPts val="88"/>
              </a:spcBef>
              <a:buFontTx/>
              <a:buNone/>
            </a:pPr>
            <a:r>
              <a:rPr lang="en-US" altLang="en-US" sz="2400">
                <a:latin typeface="Sitka Subheading" panose="02000505000000020004" pitchFamily="2" charset="0"/>
                <a:cs typeface="Arial" panose="020B0604020202020204" pitchFamily="34" charset="0"/>
              </a:rPr>
              <a:t>②  </a:t>
            </a:r>
            <a:r>
              <a:rPr lang="en-US" altLang="en-US" sz="2400">
                <a:cs typeface="Arial" panose="020B0604020202020204" pitchFamily="34" charset="0"/>
              </a:rPr>
              <a:t>IT Professionals</a:t>
            </a:r>
          </a:p>
          <a:p>
            <a:pPr eaLnBrk="1" hangingPunct="1">
              <a:lnSpc>
                <a:spcPct val="100000"/>
              </a:lnSpc>
              <a:spcBef>
                <a:spcPts val="88"/>
              </a:spcBef>
              <a:buFontTx/>
              <a:buNone/>
            </a:pPr>
            <a:endParaRPr lang="en-US" altLang="en-US" sz="2400">
              <a:cs typeface="Arial" panose="020B0604020202020204" pitchFamily="34" charset="0"/>
            </a:endParaRPr>
          </a:p>
          <a:p>
            <a:pPr eaLnBrk="1" hangingPunct="1">
              <a:lnSpc>
                <a:spcPct val="100000"/>
              </a:lnSpc>
              <a:spcBef>
                <a:spcPts val="88"/>
              </a:spcBef>
              <a:buFontTx/>
              <a:buNone/>
            </a:pPr>
            <a:r>
              <a:rPr lang="en-US" altLang="en-US" sz="2400">
                <a:latin typeface="Sitka Subheading" panose="02000505000000020004" pitchFamily="2" charset="0"/>
                <a:cs typeface="Arial" panose="020B0604020202020204" pitchFamily="34" charset="0"/>
              </a:rPr>
              <a:t>③  </a:t>
            </a:r>
            <a:r>
              <a:rPr lang="en-US" altLang="en-US" sz="2400">
                <a:cs typeface="Arial" panose="020B0604020202020204" pitchFamily="34" charset="0"/>
              </a:rPr>
              <a:t>Product Vendors &amp;  </a:t>
            </a:r>
            <a:br>
              <a:rPr lang="en-US" altLang="en-US" sz="2400">
                <a:cs typeface="Arial" panose="020B0604020202020204" pitchFamily="34" charset="0"/>
              </a:rPr>
            </a:br>
            <a:r>
              <a:rPr lang="en-US" altLang="en-US" sz="2400">
                <a:cs typeface="Arial" panose="020B0604020202020204" pitchFamily="34" charset="0"/>
              </a:rPr>
              <a:t>      Service Providers</a:t>
            </a:r>
          </a:p>
          <a:p>
            <a:pPr eaLnBrk="1" hangingPunct="1">
              <a:lnSpc>
                <a:spcPct val="100000"/>
              </a:lnSpc>
              <a:spcBef>
                <a:spcPts val="88"/>
              </a:spcBef>
              <a:buFontTx/>
              <a:buNone/>
            </a:pPr>
            <a:endParaRPr lang="en-US" altLang="en-US" sz="1200"/>
          </a:p>
        </p:txBody>
      </p:sp>
      <p:sp>
        <p:nvSpPr>
          <p:cNvPr id="6" name="Title 5">
            <a:extLst>
              <a:ext uri="{FF2B5EF4-FFF2-40B4-BE49-F238E27FC236}">
                <a16:creationId xmlns:a16="http://schemas.microsoft.com/office/drawing/2014/main" id="{AB0902AC-D682-2645-8426-F017051B508A}"/>
              </a:ext>
            </a:extLst>
          </p:cNvPr>
          <p:cNvSpPr>
            <a:spLocks noGrp="1"/>
          </p:cNvSpPr>
          <p:nvPr>
            <p:ph type="title"/>
          </p:nvPr>
        </p:nvSpPr>
        <p:spPr/>
        <p:txBody>
          <a:bodyPr rtlCol="0">
            <a:normAutofit fontScale="90000"/>
          </a:bodyPr>
          <a:lstStyle/>
          <a:p>
            <a:pPr eaLnBrk="1" fontAlgn="auto" hangingPunct="1">
              <a:spcAft>
                <a:spcPts val="0"/>
              </a:spcAft>
              <a:defRPr/>
            </a:pPr>
            <a:r>
              <a:rPr lang="en-US" dirty="0"/>
              <a:t>We view the healthcare ecosystem through three lenses</a:t>
            </a:r>
          </a:p>
        </p:txBody>
      </p:sp>
      <p:sp>
        <p:nvSpPr>
          <p:cNvPr id="10" name="Text Placeholder 9">
            <a:extLst>
              <a:ext uri="{FF2B5EF4-FFF2-40B4-BE49-F238E27FC236}">
                <a16:creationId xmlns:a16="http://schemas.microsoft.com/office/drawing/2014/main" id="{14F8C858-A57A-D84C-814F-39E0317ACBA2}"/>
              </a:ext>
            </a:extLst>
          </p:cNvPr>
          <p:cNvSpPr>
            <a:spLocks noGrp="1"/>
          </p:cNvSpPr>
          <p:nvPr>
            <p:ph type="body" sz="quarter" idx="13"/>
          </p:nvPr>
        </p:nvSpPr>
        <p:spPr>
          <a:xfrm>
            <a:off x="550863" y="1443038"/>
            <a:ext cx="10720387" cy="674687"/>
          </a:xfrm>
        </p:spPr>
        <p:txBody>
          <a:bodyPr rtlCol="0">
            <a:normAutofit/>
          </a:bodyPr>
          <a:lstStyle/>
          <a:p>
            <a:pPr eaLnBrk="1" fontAlgn="auto" hangingPunct="1">
              <a:spcAft>
                <a:spcPts val="0"/>
              </a:spcAft>
              <a:defRPr/>
            </a:pPr>
            <a:r>
              <a:rPr lang="en-US" dirty="0"/>
              <a:t>OUR multi-faceted data creates targeted buyer seller connections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91AFA244-09F4-469D-8303-24636E89655B}"/>
              </a:ext>
            </a:extLst>
          </p:cNvPr>
          <p:cNvSpPr>
            <a:spLocks noChangeArrowheads="1"/>
          </p:cNvSpPr>
          <p:nvPr/>
        </p:nvSpPr>
        <p:spPr bwMode="auto">
          <a:xfrm rot="1848357">
            <a:off x="2932113" y="3487738"/>
            <a:ext cx="5111750" cy="2468562"/>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1" fontAlgn="auto" hangingPunct="1">
              <a:spcBef>
                <a:spcPts val="0"/>
              </a:spcBef>
              <a:spcAft>
                <a:spcPts val="0"/>
              </a:spcAft>
              <a:defRPr/>
            </a:pPr>
            <a:endParaRPr sz="1588" dirty="0">
              <a:latin typeface="+mn-lt"/>
            </a:endParaRPr>
          </a:p>
        </p:txBody>
      </p:sp>
      <p:sp>
        <p:nvSpPr>
          <p:cNvPr id="22531" name="object 6">
            <a:extLst>
              <a:ext uri="{FF2B5EF4-FFF2-40B4-BE49-F238E27FC236}">
                <a16:creationId xmlns:a16="http://schemas.microsoft.com/office/drawing/2014/main" id="{A3B957BD-0529-46FD-B585-9C2789B33F10}"/>
              </a:ext>
            </a:extLst>
          </p:cNvPr>
          <p:cNvSpPr txBox="1">
            <a:spLocks noChangeArrowheads="1"/>
          </p:cNvSpPr>
          <p:nvPr/>
        </p:nvSpPr>
        <p:spPr bwMode="auto">
          <a:xfrm>
            <a:off x="558800" y="1746250"/>
            <a:ext cx="5378450"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88"/>
              </a:spcBef>
              <a:buFontTx/>
              <a:buNone/>
            </a:pPr>
            <a:r>
              <a:rPr lang="en-US" altLang="en-US" sz="2400" b="1">
                <a:solidFill>
                  <a:srgbClr val="00B0F0"/>
                </a:solidFill>
                <a:latin typeface="Century Gothic" panose="020B0502020202020204" pitchFamily="34" charset="0"/>
                <a:cs typeface="Arial" panose="020B0604020202020204" pitchFamily="34" charset="0"/>
              </a:rPr>
              <a:t>Only 8%</a:t>
            </a:r>
            <a:r>
              <a:rPr lang="en-US" altLang="en-US" sz="2100" b="1">
                <a:solidFill>
                  <a:srgbClr val="4896AD"/>
                </a:solidFill>
                <a:latin typeface="Century Gothic" panose="020B0502020202020204" pitchFamily="34" charset="0"/>
                <a:cs typeface="Arial" panose="020B0604020202020204" pitchFamily="34" charset="0"/>
              </a:rPr>
              <a:t> </a:t>
            </a:r>
            <a:r>
              <a:rPr lang="en-US" altLang="en-US" sz="2100">
                <a:cs typeface="Arial" panose="020B0604020202020204" pitchFamily="34" charset="0"/>
              </a:rPr>
              <a:t>of marketing executives feel that their marketing campaigns “consistently achieve expected results.”</a:t>
            </a:r>
          </a:p>
        </p:txBody>
      </p:sp>
      <p:sp>
        <p:nvSpPr>
          <p:cNvPr id="7" name="object 7">
            <a:extLst>
              <a:ext uri="{FF2B5EF4-FFF2-40B4-BE49-F238E27FC236}">
                <a16:creationId xmlns:a16="http://schemas.microsoft.com/office/drawing/2014/main" id="{E4170F16-D6A1-8F48-8150-08C0924B8F6A}"/>
              </a:ext>
            </a:extLst>
          </p:cNvPr>
          <p:cNvSpPr txBox="1"/>
          <p:nvPr/>
        </p:nvSpPr>
        <p:spPr>
          <a:xfrm>
            <a:off x="6007100" y="5916613"/>
            <a:ext cx="1268413" cy="160337"/>
          </a:xfrm>
          <a:prstGeom prst="rect">
            <a:avLst/>
          </a:prstGeom>
        </p:spPr>
        <p:txBody>
          <a:bodyPr lIns="0" tIns="11206" rIns="0" bIns="0">
            <a:spAutoFit/>
          </a:bodyPr>
          <a:lstStyle/>
          <a:p>
            <a:pPr marL="11206" eaLnBrk="1" fontAlgn="auto" hangingPunct="1">
              <a:spcBef>
                <a:spcPts val="88"/>
              </a:spcBef>
              <a:spcAft>
                <a:spcPts val="0"/>
              </a:spcAft>
              <a:defRPr/>
            </a:pPr>
            <a:r>
              <a:rPr sz="971" i="1" spc="-4" dirty="0">
                <a:solidFill>
                  <a:schemeClr val="tx1">
                    <a:lumMod val="50000"/>
                    <a:lumOff val="50000"/>
                  </a:schemeClr>
                </a:solidFill>
                <a:latin typeface="Arial"/>
                <a:cs typeface="Arial"/>
              </a:rPr>
              <a:t>Source:</a:t>
            </a:r>
            <a:r>
              <a:rPr sz="971" i="1" spc="-35" dirty="0">
                <a:solidFill>
                  <a:schemeClr val="tx1">
                    <a:lumMod val="50000"/>
                    <a:lumOff val="50000"/>
                  </a:schemeClr>
                </a:solidFill>
                <a:latin typeface="Arial"/>
                <a:cs typeface="Arial"/>
              </a:rPr>
              <a:t> </a:t>
            </a:r>
            <a:r>
              <a:rPr sz="971" i="1" spc="-4" dirty="0">
                <a:solidFill>
                  <a:schemeClr val="tx1">
                    <a:lumMod val="50000"/>
                    <a:lumOff val="50000"/>
                  </a:schemeClr>
                </a:solidFill>
                <a:latin typeface="Arial"/>
                <a:cs typeface="Arial"/>
              </a:rPr>
              <a:t>DiscoverOrg</a:t>
            </a:r>
            <a:endParaRPr sz="971" dirty="0">
              <a:solidFill>
                <a:schemeClr val="tx1">
                  <a:lumMod val="50000"/>
                  <a:lumOff val="50000"/>
                </a:schemeClr>
              </a:solidFill>
              <a:latin typeface="Arial"/>
              <a:cs typeface="Arial"/>
            </a:endParaRPr>
          </a:p>
        </p:txBody>
      </p:sp>
      <p:sp>
        <p:nvSpPr>
          <p:cNvPr id="8" name="object 8">
            <a:extLst>
              <a:ext uri="{FF2B5EF4-FFF2-40B4-BE49-F238E27FC236}">
                <a16:creationId xmlns:a16="http://schemas.microsoft.com/office/drawing/2014/main" id="{5B4C2549-9C42-574D-8510-8ABE662C4146}"/>
              </a:ext>
            </a:extLst>
          </p:cNvPr>
          <p:cNvSpPr/>
          <p:nvPr/>
        </p:nvSpPr>
        <p:spPr>
          <a:xfrm rot="20747377" flipV="1">
            <a:off x="2660650" y="2963863"/>
            <a:ext cx="615950" cy="715962"/>
          </a:xfrm>
          <a:custGeom>
            <a:avLst/>
            <a:gdLst/>
            <a:ahLst/>
            <a:cxnLst/>
            <a:rect l="l" t="t" r="r" b="b"/>
            <a:pathLst>
              <a:path w="699135" h="812164">
                <a:moveTo>
                  <a:pt x="526547" y="0"/>
                </a:moveTo>
                <a:lnTo>
                  <a:pt x="157104" y="40259"/>
                </a:lnTo>
                <a:lnTo>
                  <a:pt x="257180" y="103250"/>
                </a:lnTo>
                <a:lnTo>
                  <a:pt x="218375" y="136848"/>
                </a:lnTo>
                <a:lnTo>
                  <a:pt x="182935" y="170529"/>
                </a:lnTo>
                <a:lnTo>
                  <a:pt x="150809" y="204210"/>
                </a:lnTo>
                <a:lnTo>
                  <a:pt x="121941" y="237810"/>
                </a:lnTo>
                <a:lnTo>
                  <a:pt x="96280" y="271244"/>
                </a:lnTo>
                <a:lnTo>
                  <a:pt x="73772" y="304431"/>
                </a:lnTo>
                <a:lnTo>
                  <a:pt x="54362" y="337288"/>
                </a:lnTo>
                <a:lnTo>
                  <a:pt x="24627" y="401680"/>
                </a:lnTo>
                <a:lnTo>
                  <a:pt x="6649" y="463758"/>
                </a:lnTo>
                <a:lnTo>
                  <a:pt x="0" y="522860"/>
                </a:lnTo>
                <a:lnTo>
                  <a:pt x="790" y="551087"/>
                </a:lnTo>
                <a:lnTo>
                  <a:pt x="10334" y="604483"/>
                </a:lnTo>
                <a:lnTo>
                  <a:pt x="30139" y="653248"/>
                </a:lnTo>
                <a:lnTo>
                  <a:pt x="59779" y="696720"/>
                </a:lnTo>
                <a:lnTo>
                  <a:pt x="98827" y="734236"/>
                </a:lnTo>
                <a:lnTo>
                  <a:pt x="146855" y="765135"/>
                </a:lnTo>
                <a:lnTo>
                  <a:pt x="203436" y="788755"/>
                </a:lnTo>
                <a:lnTo>
                  <a:pt x="268144" y="804434"/>
                </a:lnTo>
                <a:lnTo>
                  <a:pt x="340551" y="811509"/>
                </a:lnTo>
                <a:lnTo>
                  <a:pt x="379509" y="811613"/>
                </a:lnTo>
                <a:lnTo>
                  <a:pt x="420231" y="809319"/>
                </a:lnTo>
                <a:lnTo>
                  <a:pt x="462664" y="804542"/>
                </a:lnTo>
                <a:lnTo>
                  <a:pt x="505115" y="797475"/>
                </a:lnTo>
                <a:lnTo>
                  <a:pt x="405468" y="797475"/>
                </a:lnTo>
                <a:lnTo>
                  <a:pt x="365065" y="796114"/>
                </a:lnTo>
                <a:lnTo>
                  <a:pt x="327134" y="792038"/>
                </a:lnTo>
                <a:lnTo>
                  <a:pt x="258772" y="776319"/>
                </a:lnTo>
                <a:lnTo>
                  <a:pt x="200548" y="751474"/>
                </a:lnTo>
                <a:lnTo>
                  <a:pt x="152632" y="718658"/>
                </a:lnTo>
                <a:lnTo>
                  <a:pt x="115189" y="679026"/>
                </a:lnTo>
                <a:lnTo>
                  <a:pt x="88387" y="633734"/>
                </a:lnTo>
                <a:lnTo>
                  <a:pt x="72393" y="583938"/>
                </a:lnTo>
                <a:lnTo>
                  <a:pt x="67374" y="530792"/>
                </a:lnTo>
                <a:lnTo>
                  <a:pt x="69032" y="503325"/>
                </a:lnTo>
                <a:lnTo>
                  <a:pt x="80790" y="447322"/>
                </a:lnTo>
                <a:lnTo>
                  <a:pt x="103941" y="390859"/>
                </a:lnTo>
                <a:lnTo>
                  <a:pt x="138653" y="335091"/>
                </a:lnTo>
                <a:lnTo>
                  <a:pt x="185092" y="281174"/>
                </a:lnTo>
                <a:lnTo>
                  <a:pt x="243426" y="230264"/>
                </a:lnTo>
                <a:lnTo>
                  <a:pt x="277106" y="206297"/>
                </a:lnTo>
                <a:lnTo>
                  <a:pt x="313822" y="183514"/>
                </a:lnTo>
                <a:lnTo>
                  <a:pt x="405537" y="183514"/>
                </a:lnTo>
                <a:lnTo>
                  <a:pt x="526547" y="0"/>
                </a:lnTo>
                <a:close/>
              </a:path>
              <a:path w="699135" h="812164">
                <a:moveTo>
                  <a:pt x="698632" y="740537"/>
                </a:moveTo>
                <a:lnTo>
                  <a:pt x="643835" y="758499"/>
                </a:lnTo>
                <a:lnTo>
                  <a:pt x="591385" y="772879"/>
                </a:lnTo>
                <a:lnTo>
                  <a:pt x="541302" y="783823"/>
                </a:lnTo>
                <a:lnTo>
                  <a:pt x="493608" y="791473"/>
                </a:lnTo>
                <a:lnTo>
                  <a:pt x="448323" y="795976"/>
                </a:lnTo>
                <a:lnTo>
                  <a:pt x="405468" y="797475"/>
                </a:lnTo>
                <a:lnTo>
                  <a:pt x="505115" y="797475"/>
                </a:lnTo>
                <a:lnTo>
                  <a:pt x="506755" y="797201"/>
                </a:lnTo>
                <a:lnTo>
                  <a:pt x="552451" y="787213"/>
                </a:lnTo>
                <a:lnTo>
                  <a:pt x="599698" y="774495"/>
                </a:lnTo>
                <a:lnTo>
                  <a:pt x="648443" y="758963"/>
                </a:lnTo>
                <a:lnTo>
                  <a:pt x="698632" y="740537"/>
                </a:lnTo>
                <a:close/>
              </a:path>
              <a:path w="699135" h="812164">
                <a:moveTo>
                  <a:pt x="405537" y="183514"/>
                </a:moveTo>
                <a:lnTo>
                  <a:pt x="313822" y="183514"/>
                </a:lnTo>
                <a:lnTo>
                  <a:pt x="338206" y="285623"/>
                </a:lnTo>
                <a:lnTo>
                  <a:pt x="405537" y="183514"/>
                </a:lnTo>
                <a:close/>
              </a:path>
            </a:pathLst>
          </a:custGeom>
          <a:solidFill>
            <a:srgbClr val="00B0F0"/>
          </a:solidFill>
        </p:spPr>
        <p:txBody>
          <a:bodyPr lIns="0" tIns="0" rIns="0" bIns="0"/>
          <a:lstStyle/>
          <a:p>
            <a:pPr eaLnBrk="1" fontAlgn="auto" hangingPunct="1">
              <a:spcBef>
                <a:spcPts val="0"/>
              </a:spcBef>
              <a:spcAft>
                <a:spcPts val="0"/>
              </a:spcAft>
              <a:defRPr/>
            </a:pPr>
            <a:endParaRPr sz="1588" dirty="0">
              <a:latin typeface="+mn-lt"/>
            </a:endParaRPr>
          </a:p>
        </p:txBody>
      </p:sp>
      <p:sp>
        <p:nvSpPr>
          <p:cNvPr id="22534" name="object 6">
            <a:extLst>
              <a:ext uri="{FF2B5EF4-FFF2-40B4-BE49-F238E27FC236}">
                <a16:creationId xmlns:a16="http://schemas.microsoft.com/office/drawing/2014/main" id="{C554AF6B-ECD6-4D60-B468-C8BC8CF73F57}"/>
              </a:ext>
            </a:extLst>
          </p:cNvPr>
          <p:cNvSpPr txBox="1">
            <a:spLocks noChangeArrowheads="1"/>
          </p:cNvSpPr>
          <p:nvPr/>
        </p:nvSpPr>
        <p:spPr bwMode="auto">
          <a:xfrm>
            <a:off x="6642100" y="2963863"/>
            <a:ext cx="334645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20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algn="ctr" eaLnBrk="1" hangingPunct="1">
              <a:lnSpc>
                <a:spcPct val="100000"/>
              </a:lnSpc>
              <a:spcBef>
                <a:spcPts val="88"/>
              </a:spcBef>
              <a:buFontTx/>
              <a:buNone/>
            </a:pPr>
            <a:r>
              <a:rPr lang="en-US" altLang="en-US" sz="3500" b="1">
                <a:solidFill>
                  <a:srgbClr val="00B0F0"/>
                </a:solidFill>
                <a:latin typeface="Century Gothic" panose="020B0502020202020204" pitchFamily="34" charset="0"/>
                <a:cs typeface="Arial" panose="020B0604020202020204" pitchFamily="34" charset="0"/>
              </a:rPr>
              <a:t>What about </a:t>
            </a:r>
            <a:br>
              <a:rPr lang="en-US" altLang="en-US" sz="3500" b="1">
                <a:solidFill>
                  <a:srgbClr val="00B0F0"/>
                </a:solidFill>
                <a:latin typeface="Century Gothic" panose="020B0502020202020204" pitchFamily="34" charset="0"/>
                <a:cs typeface="Arial" panose="020B0604020202020204" pitchFamily="34" charset="0"/>
              </a:rPr>
            </a:br>
            <a:r>
              <a:rPr lang="en-US" altLang="en-US" sz="3500" b="1">
                <a:solidFill>
                  <a:srgbClr val="00B0F0"/>
                </a:solidFill>
                <a:latin typeface="Century Gothic" panose="020B0502020202020204" pitchFamily="34" charset="0"/>
                <a:cs typeface="Arial" panose="020B0604020202020204" pitchFamily="34" charset="0"/>
              </a:rPr>
              <a:t>the other 92%?</a:t>
            </a:r>
            <a:endParaRPr lang="en-US" altLang="en-US" sz="3500">
              <a:solidFill>
                <a:srgbClr val="00B0F0"/>
              </a:solidFill>
              <a:latin typeface="Century Gothic" panose="020B0502020202020204" pitchFamily="34" charset="0"/>
              <a:cs typeface="Arial" panose="020B0604020202020204" pitchFamily="34" charset="0"/>
            </a:endParaRPr>
          </a:p>
        </p:txBody>
      </p:sp>
      <p:sp>
        <p:nvSpPr>
          <p:cNvPr id="22535" name="Title 1">
            <a:extLst>
              <a:ext uri="{FF2B5EF4-FFF2-40B4-BE49-F238E27FC236}">
                <a16:creationId xmlns:a16="http://schemas.microsoft.com/office/drawing/2014/main" id="{050B3A31-ADEE-4F01-831C-DC8A24946B69}"/>
              </a:ext>
            </a:extLst>
          </p:cNvPr>
          <p:cNvSpPr>
            <a:spLocks noGrp="1" noChangeArrowheads="1"/>
          </p:cNvSpPr>
          <p:nvPr>
            <p:ph type="title"/>
          </p:nvPr>
        </p:nvSpPr>
        <p:spPr>
          <a:xfrm>
            <a:off x="550863" y="419100"/>
            <a:ext cx="11145837" cy="831850"/>
          </a:xfrm>
        </p:spPr>
        <p:txBody>
          <a:bodyPr/>
          <a:lstStyle/>
          <a:p>
            <a:pPr eaLnBrk="1" hangingPunct="1"/>
            <a:r>
              <a:rPr lang="en-US" altLang="en-US"/>
              <a:t>B2B Marketers face more challenges than ever before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a:extLst>
              <a:ext uri="{FF2B5EF4-FFF2-40B4-BE49-F238E27FC236}">
                <a16:creationId xmlns:a16="http://schemas.microsoft.com/office/drawing/2014/main" id="{9FCA8510-2F8F-294B-8452-13162642EDBA}"/>
              </a:ext>
            </a:extLst>
          </p:cNvPr>
          <p:cNvSpPr txBox="1"/>
          <p:nvPr/>
        </p:nvSpPr>
        <p:spPr>
          <a:xfrm>
            <a:off x="10048875" y="6632575"/>
            <a:ext cx="95250" cy="111125"/>
          </a:xfrm>
          <a:prstGeom prst="rect">
            <a:avLst/>
          </a:prstGeom>
        </p:spPr>
        <p:txBody>
          <a:bodyPr lIns="0" tIns="2801" rIns="0" bIns="0">
            <a:spAutoFit/>
          </a:bodyPr>
          <a:lstStyle/>
          <a:p>
            <a:pPr marL="22413" eaLnBrk="1" fontAlgn="auto" hangingPunct="1">
              <a:spcBef>
                <a:spcPts val="22"/>
              </a:spcBef>
              <a:spcAft>
                <a:spcPts val="0"/>
              </a:spcAft>
              <a:defRPr/>
            </a:pPr>
            <a:fld id="{19FD2CA0-07E0-4D12-890D-0B39EEEFCCD7}" type="slidenum">
              <a:rPr sz="706">
                <a:solidFill>
                  <a:srgbClr val="8F9191"/>
                </a:solidFill>
                <a:latin typeface="Arial"/>
                <a:cs typeface="Arial"/>
              </a:rPr>
              <a:pPr marL="22413" eaLnBrk="1" fontAlgn="auto" hangingPunct="1">
                <a:spcBef>
                  <a:spcPts val="22"/>
                </a:spcBef>
                <a:spcAft>
                  <a:spcPts val="0"/>
                </a:spcAft>
                <a:defRPr/>
              </a:pPr>
              <a:t>8</a:t>
            </a:fld>
            <a:endParaRPr sz="706" dirty="0">
              <a:latin typeface="Arial"/>
              <a:cs typeface="Arial"/>
            </a:endParaRPr>
          </a:p>
        </p:txBody>
      </p:sp>
      <p:pic>
        <p:nvPicPr>
          <p:cNvPr id="28" name="Picture 27">
            <a:extLst>
              <a:ext uri="{FF2B5EF4-FFF2-40B4-BE49-F238E27FC236}">
                <a16:creationId xmlns:a16="http://schemas.microsoft.com/office/drawing/2014/main" id="{667AE131-7231-4E1B-A562-BDD27BE79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638" y="2611438"/>
            <a:ext cx="5295900" cy="1465262"/>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bject 14">
            <a:extLst>
              <a:ext uri="{FF2B5EF4-FFF2-40B4-BE49-F238E27FC236}">
                <a16:creationId xmlns:a16="http://schemas.microsoft.com/office/drawing/2014/main" id="{F183A385-7786-5D4B-BD4A-93E765E13F7D}"/>
              </a:ext>
            </a:extLst>
          </p:cNvPr>
          <p:cNvSpPr txBox="1"/>
          <p:nvPr/>
        </p:nvSpPr>
        <p:spPr>
          <a:xfrm>
            <a:off x="3206750" y="4351338"/>
            <a:ext cx="1700213" cy="908050"/>
          </a:xfrm>
          <a:prstGeom prst="rect">
            <a:avLst/>
          </a:prstGeom>
        </p:spPr>
        <p:txBody>
          <a:bodyPr lIns="0" tIns="11206" rIns="0" bIns="0">
            <a:spAutoFit/>
          </a:bodyPr>
          <a:lstStyle/>
          <a:p>
            <a:pPr marL="11206" eaLnBrk="1" fontAlgn="auto" hangingPunct="1">
              <a:spcBef>
                <a:spcPts val="88"/>
              </a:spcBef>
              <a:spcAft>
                <a:spcPts val="0"/>
              </a:spcAft>
              <a:defRPr/>
            </a:pPr>
            <a:r>
              <a:rPr lang="en-US" sz="5824" b="1" spc="-9" dirty="0">
                <a:solidFill>
                  <a:srgbClr val="00B0F0"/>
                </a:solidFill>
                <a:latin typeface="Arial"/>
                <a:cs typeface="Arial"/>
              </a:rPr>
              <a:t>6</a:t>
            </a:r>
            <a:r>
              <a:rPr sz="5824" b="1" spc="-9" dirty="0">
                <a:solidFill>
                  <a:srgbClr val="00B0F0"/>
                </a:solidFill>
                <a:latin typeface="Arial"/>
                <a:cs typeface="Arial"/>
              </a:rPr>
              <a:t>7%</a:t>
            </a:r>
            <a:endParaRPr lang="en-US" sz="5824" b="1" spc="-9" dirty="0">
              <a:solidFill>
                <a:srgbClr val="00B0F0"/>
              </a:solidFill>
              <a:latin typeface="Arial"/>
              <a:cs typeface="Arial"/>
            </a:endParaRPr>
          </a:p>
        </p:txBody>
      </p:sp>
      <p:sp>
        <p:nvSpPr>
          <p:cNvPr id="23557" name="object 15">
            <a:extLst>
              <a:ext uri="{FF2B5EF4-FFF2-40B4-BE49-F238E27FC236}">
                <a16:creationId xmlns:a16="http://schemas.microsoft.com/office/drawing/2014/main" id="{C2F1A36E-4F2B-45F4-AF67-A2D6CB5C53EC}"/>
              </a:ext>
            </a:extLst>
          </p:cNvPr>
          <p:cNvSpPr txBox="1">
            <a:spLocks noChangeArrowheads="1"/>
          </p:cNvSpPr>
          <p:nvPr/>
        </p:nvSpPr>
        <p:spPr bwMode="auto">
          <a:xfrm>
            <a:off x="4886325" y="4410075"/>
            <a:ext cx="475138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646" rIns="0" bIns="0">
            <a:spAutoFit/>
          </a:bodyPr>
          <a:lstStyle>
            <a:lvl1pPr marL="11113">
              <a:lnSpc>
                <a:spcPct val="90000"/>
              </a:lnSpc>
              <a:spcBef>
                <a:spcPts val="1400"/>
              </a:spcBef>
              <a:buFont typeface="Arial" panose="020B0604020202020204" pitchFamily="34" charset="0"/>
              <a:defRPr sz="2000">
                <a:solidFill>
                  <a:schemeClr val="tx1"/>
                </a:solidFill>
                <a:latin typeface="Arial" panose="020B0604020202020204" pitchFamily="34" charset="0"/>
              </a:defRPr>
            </a:lvl1pPr>
            <a:lvl2pPr marL="742950" indent="-285750">
              <a:lnSpc>
                <a:spcPct val="90000"/>
              </a:lnSpc>
              <a:spcBef>
                <a:spcPts val="1200"/>
              </a:spcBef>
              <a:buFont typeface="Arial" panose="020B0604020202020204" pitchFamily="34" charset="0"/>
              <a:buChar char="•"/>
              <a:defRPr>
                <a:solidFill>
                  <a:schemeClr val="tx1"/>
                </a:solidFill>
                <a:latin typeface="Arial" panose="020B0604020202020204" pitchFamily="34" charset="0"/>
              </a:defRPr>
            </a:lvl2pPr>
            <a:lvl3pPr marL="1143000" indent="-228600">
              <a:lnSpc>
                <a:spcPct val="90000"/>
              </a:lnSpc>
              <a:spcBef>
                <a:spcPts val="600"/>
              </a:spcBef>
              <a:buFont typeface="Arial" panose="020B0604020202020204" pitchFamily="34" charset="0"/>
              <a:buChar char="•"/>
              <a:defRPr sz="1600">
                <a:solidFill>
                  <a:schemeClr val="tx1"/>
                </a:solidFill>
                <a:latin typeface="Arial" panose="020B0604020202020204" pitchFamily="34" charset="0"/>
              </a:defRPr>
            </a:lvl3pPr>
            <a:lvl4pPr marL="16002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4pPr>
            <a:lvl5pPr marL="2057400" indent="-228600">
              <a:lnSpc>
                <a:spcPct val="90000"/>
              </a:lnSpc>
              <a:spcBef>
                <a:spcPts val="500"/>
              </a:spcBef>
              <a:buFont typeface="Arial" panose="020B0604020202020204" pitchFamily="34" charset="0"/>
              <a:buChar char="•"/>
              <a:defRPr sz="1400">
                <a:solidFill>
                  <a:schemeClr val="tx1"/>
                </a:solidFill>
                <a:latin typeface="Arial" panose="020B060402020202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sz="1400">
                <a:solidFill>
                  <a:schemeClr val="tx1"/>
                </a:solidFill>
                <a:latin typeface="Arial" panose="020B0604020202020204" pitchFamily="34" charset="0"/>
              </a:defRPr>
            </a:lvl9pPr>
          </a:lstStyle>
          <a:p>
            <a:pPr eaLnBrk="1" hangingPunct="1">
              <a:lnSpc>
                <a:spcPct val="100000"/>
              </a:lnSpc>
              <a:spcBef>
                <a:spcPts val="88"/>
              </a:spcBef>
              <a:buFontTx/>
              <a:buNone/>
            </a:pPr>
            <a:r>
              <a:rPr lang="en-US" altLang="en-US" sz="2400" b="1">
                <a:solidFill>
                  <a:srgbClr val="00B0F0"/>
                </a:solidFill>
                <a:cs typeface="Arial" panose="020B0604020202020204" pitchFamily="34" charset="0"/>
              </a:rPr>
              <a:t>of the Buyer’s Journey </a:t>
            </a:r>
            <a:br>
              <a:rPr lang="en-US" altLang="en-US" sz="2400" b="1">
                <a:solidFill>
                  <a:srgbClr val="00B0F0"/>
                </a:solidFill>
                <a:cs typeface="Arial" panose="020B0604020202020204" pitchFamily="34" charset="0"/>
              </a:rPr>
            </a:br>
            <a:r>
              <a:rPr lang="en-US" altLang="en-US" sz="2400" b="1">
                <a:solidFill>
                  <a:srgbClr val="00B0F0"/>
                </a:solidFill>
                <a:cs typeface="Arial" panose="020B0604020202020204" pitchFamily="34" charset="0"/>
              </a:rPr>
              <a:t>is done digitally. </a:t>
            </a:r>
            <a:endParaRPr lang="en-US" altLang="en-US" sz="2400">
              <a:solidFill>
                <a:srgbClr val="818185"/>
              </a:solidFill>
              <a:cs typeface="Arial" panose="020B0604020202020204" pitchFamily="34" charset="0"/>
            </a:endParaRPr>
          </a:p>
          <a:p>
            <a:pPr eaLnBrk="1" hangingPunct="1">
              <a:lnSpc>
                <a:spcPct val="100000"/>
              </a:lnSpc>
              <a:spcBef>
                <a:spcPts val="88"/>
              </a:spcBef>
              <a:buFontTx/>
              <a:buNone/>
            </a:pPr>
            <a:endParaRPr lang="en-US" altLang="en-US" sz="2100">
              <a:solidFill>
                <a:srgbClr val="818185"/>
              </a:solidFill>
              <a:cs typeface="Arial" panose="020B0604020202020204" pitchFamily="34" charset="0"/>
            </a:endParaRPr>
          </a:p>
          <a:p>
            <a:pPr eaLnBrk="1" hangingPunct="1">
              <a:lnSpc>
                <a:spcPct val="100000"/>
              </a:lnSpc>
              <a:spcBef>
                <a:spcPts val="88"/>
              </a:spcBef>
              <a:buFontTx/>
              <a:buNone/>
            </a:pPr>
            <a:endParaRPr lang="en-US" altLang="en-US" sz="1500">
              <a:solidFill>
                <a:srgbClr val="818185"/>
              </a:solidFill>
              <a:cs typeface="Arial" panose="020B0604020202020204" pitchFamily="34" charset="0"/>
            </a:endParaRPr>
          </a:p>
        </p:txBody>
      </p:sp>
      <p:sp>
        <p:nvSpPr>
          <p:cNvPr id="4" name="Rectangle: Rounded Corners 3">
            <a:extLst>
              <a:ext uri="{FF2B5EF4-FFF2-40B4-BE49-F238E27FC236}">
                <a16:creationId xmlns:a16="http://schemas.microsoft.com/office/drawing/2014/main" id="{95F4D1DF-CB6D-4914-A797-8F65D6BBF812}"/>
              </a:ext>
            </a:extLst>
          </p:cNvPr>
          <p:cNvSpPr/>
          <p:nvPr/>
        </p:nvSpPr>
        <p:spPr>
          <a:xfrm>
            <a:off x="2868613" y="2308225"/>
            <a:ext cx="6253162" cy="3349625"/>
          </a:xfrm>
          <a:prstGeom prst="roundRect">
            <a:avLst/>
          </a:prstGeom>
          <a:noFill/>
          <a:ln w="12700">
            <a:solidFill>
              <a:srgbClr val="006DB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588" dirty="0"/>
          </a:p>
        </p:txBody>
      </p:sp>
      <p:sp>
        <p:nvSpPr>
          <p:cNvPr id="12" name="object 7">
            <a:extLst>
              <a:ext uri="{FF2B5EF4-FFF2-40B4-BE49-F238E27FC236}">
                <a16:creationId xmlns:a16="http://schemas.microsoft.com/office/drawing/2014/main" id="{5BDE1695-5A9E-4F34-B3EA-10632FE0D8B7}"/>
              </a:ext>
            </a:extLst>
          </p:cNvPr>
          <p:cNvSpPr txBox="1"/>
          <p:nvPr/>
        </p:nvSpPr>
        <p:spPr>
          <a:xfrm>
            <a:off x="7391400" y="5013325"/>
            <a:ext cx="1612900" cy="161925"/>
          </a:xfrm>
          <a:prstGeom prst="rect">
            <a:avLst/>
          </a:prstGeom>
        </p:spPr>
        <p:txBody>
          <a:bodyPr lIns="0" tIns="11206" rIns="0" bIns="0">
            <a:spAutoFit/>
          </a:bodyPr>
          <a:lstStyle/>
          <a:p>
            <a:pPr marL="11206" eaLnBrk="1" fontAlgn="auto" hangingPunct="1">
              <a:spcBef>
                <a:spcPts val="88"/>
              </a:spcBef>
              <a:spcAft>
                <a:spcPts val="0"/>
              </a:spcAft>
              <a:defRPr/>
            </a:pPr>
            <a:r>
              <a:rPr lang="en-US" sz="971" i="1" spc="-4" dirty="0">
                <a:solidFill>
                  <a:schemeClr val="tx1">
                    <a:lumMod val="50000"/>
                    <a:lumOff val="50000"/>
                  </a:schemeClr>
                </a:solidFill>
                <a:latin typeface="Arial"/>
                <a:cs typeface="Arial"/>
              </a:rPr>
              <a:t>(Sirius Decisions)</a:t>
            </a:r>
            <a:endParaRPr sz="971" dirty="0">
              <a:solidFill>
                <a:schemeClr val="tx1">
                  <a:lumMod val="50000"/>
                  <a:lumOff val="50000"/>
                </a:schemeClr>
              </a:solidFill>
              <a:latin typeface="Arial"/>
              <a:cs typeface="Arial"/>
            </a:endParaRPr>
          </a:p>
        </p:txBody>
      </p:sp>
      <p:sp>
        <p:nvSpPr>
          <p:cNvPr id="23560" name="Title 2">
            <a:extLst>
              <a:ext uri="{FF2B5EF4-FFF2-40B4-BE49-F238E27FC236}">
                <a16:creationId xmlns:a16="http://schemas.microsoft.com/office/drawing/2014/main" id="{594A97DA-C7A2-4B39-BFA7-C386206B94BB}"/>
              </a:ext>
            </a:extLst>
          </p:cNvPr>
          <p:cNvSpPr>
            <a:spLocks noGrp="1" noChangeArrowheads="1"/>
          </p:cNvSpPr>
          <p:nvPr>
            <p:ph type="title"/>
          </p:nvPr>
        </p:nvSpPr>
        <p:spPr/>
        <p:txBody>
          <a:bodyPr/>
          <a:lstStyle/>
          <a:p>
            <a:pPr eaLnBrk="1" hangingPunct="1"/>
            <a:r>
              <a:rPr lang="en-US" altLang="en-US"/>
              <a:t>Buyers have a head start</a:t>
            </a:r>
          </a:p>
        </p:txBody>
      </p:sp>
      <p:sp>
        <p:nvSpPr>
          <p:cNvPr id="6" name="Text Placeholder 5">
            <a:extLst>
              <a:ext uri="{FF2B5EF4-FFF2-40B4-BE49-F238E27FC236}">
                <a16:creationId xmlns:a16="http://schemas.microsoft.com/office/drawing/2014/main" id="{D6AE5F8D-8913-CA4E-80B0-B115C8E3B5AC}"/>
              </a:ext>
            </a:extLst>
          </p:cNvPr>
          <p:cNvSpPr>
            <a:spLocks noGrp="1"/>
          </p:cNvSpPr>
          <p:nvPr>
            <p:ph type="body" sz="quarter" idx="13"/>
          </p:nvPr>
        </p:nvSpPr>
        <p:spPr>
          <a:xfrm>
            <a:off x="550863" y="1443038"/>
            <a:ext cx="14849475" cy="746125"/>
          </a:xfrm>
        </p:spPr>
        <p:txBody>
          <a:bodyPr rtlCol="0">
            <a:normAutofit/>
          </a:bodyPr>
          <a:lstStyle/>
          <a:p>
            <a:pPr eaLnBrk="1" fontAlgn="auto" hangingPunct="1">
              <a:spcAft>
                <a:spcPts val="0"/>
              </a:spcAft>
              <a:defRPr/>
            </a:pPr>
            <a:r>
              <a:rPr lang="en-US" dirty="0"/>
              <a:t>Marketers must proactively develop dialogue with buyers </a:t>
            </a:r>
            <a:br>
              <a:rPr lang="en-US" dirty="0"/>
            </a:br>
            <a:r>
              <a:rPr lang="en-US" dirty="0"/>
              <a:t>long before they begin to shop for a solution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Diagram 5">
            <a:extLst>
              <a:ext uri="{FF2B5EF4-FFF2-40B4-BE49-F238E27FC236}">
                <a16:creationId xmlns:a16="http://schemas.microsoft.com/office/drawing/2014/main" id="{8658A5C3-64C3-420D-81CE-08638408F20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300" y="990600"/>
            <a:ext cx="6362700" cy="436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9394A7C6-225B-43D1-AB45-593DA5546ACB}"/>
              </a:ext>
            </a:extLst>
          </p:cNvPr>
          <p:cNvSpPr txBox="1"/>
          <p:nvPr/>
        </p:nvSpPr>
        <p:spPr>
          <a:xfrm>
            <a:off x="3397250" y="3997325"/>
            <a:ext cx="2203450" cy="581025"/>
          </a:xfrm>
          <a:prstGeom prst="rect">
            <a:avLst/>
          </a:prstGeom>
          <a:noFill/>
        </p:spPr>
        <p:txBody>
          <a:bodyPr wrap="none">
            <a:spAutoFit/>
          </a:bodyPr>
          <a:lstStyle/>
          <a:p>
            <a:pPr eaLnBrk="1" fontAlgn="auto" hangingPunct="1">
              <a:spcBef>
                <a:spcPts val="0"/>
              </a:spcBef>
              <a:spcAft>
                <a:spcPts val="0"/>
              </a:spcAft>
              <a:defRPr/>
            </a:pPr>
            <a:r>
              <a:rPr lang="en-US" sz="1588" b="1" dirty="0">
                <a:cs typeface="Arial" panose="020B0604020202020204" pitchFamily="34" charset="0"/>
              </a:rPr>
              <a:t>Self-guided research</a:t>
            </a:r>
          </a:p>
          <a:p>
            <a:pPr eaLnBrk="1" fontAlgn="auto" hangingPunct="1">
              <a:spcBef>
                <a:spcPts val="0"/>
              </a:spcBef>
              <a:spcAft>
                <a:spcPts val="0"/>
              </a:spcAft>
              <a:defRPr/>
            </a:pPr>
            <a:endParaRPr lang="en-US" sz="1588" dirty="0">
              <a:cs typeface="Arial" panose="020B0604020202020204" pitchFamily="34" charset="0"/>
            </a:endParaRPr>
          </a:p>
        </p:txBody>
      </p:sp>
      <p:sp>
        <p:nvSpPr>
          <p:cNvPr id="11" name="TextBox 10">
            <a:extLst>
              <a:ext uri="{FF2B5EF4-FFF2-40B4-BE49-F238E27FC236}">
                <a16:creationId xmlns:a16="http://schemas.microsoft.com/office/drawing/2014/main" id="{C20CF989-98BB-4866-8DDB-46F02CFD65B8}"/>
              </a:ext>
            </a:extLst>
          </p:cNvPr>
          <p:cNvSpPr txBox="1"/>
          <p:nvPr/>
        </p:nvSpPr>
        <p:spPr>
          <a:xfrm>
            <a:off x="3400425" y="4259263"/>
            <a:ext cx="2551113" cy="2046287"/>
          </a:xfrm>
          <a:prstGeom prst="rect">
            <a:avLst/>
          </a:prstGeom>
          <a:noFill/>
        </p:spPr>
        <p:txBody>
          <a:bodyPr wrap="none">
            <a:spAutoFit/>
          </a:bodyPr>
          <a:lstStyle/>
          <a:p>
            <a:pPr eaLnBrk="1" fontAlgn="auto" hangingPunct="1">
              <a:spcBef>
                <a:spcPts val="0"/>
              </a:spcBef>
              <a:spcAft>
                <a:spcPts val="0"/>
              </a:spcAft>
              <a:defRPr/>
            </a:pPr>
            <a:endParaRPr lang="en-US" sz="1588" dirty="0">
              <a:cs typeface="Arial" panose="020B0604020202020204" pitchFamily="34" charset="0"/>
            </a:endParaRPr>
          </a:p>
          <a:p>
            <a:pPr marL="252146" indent="-252146" eaLnBrk="1" fontAlgn="auto" hangingPunct="1">
              <a:spcBef>
                <a:spcPts val="0"/>
              </a:spcBef>
              <a:spcAft>
                <a:spcPts val="0"/>
              </a:spcAft>
              <a:buFont typeface="Arial" panose="020B0604020202020204" pitchFamily="34" charset="0"/>
              <a:buChar char="•"/>
              <a:defRPr/>
            </a:pPr>
            <a:r>
              <a:rPr lang="en-US" sz="1588" dirty="0">
                <a:cs typeface="Arial" panose="020B0604020202020204" pitchFamily="34" charset="0"/>
              </a:rPr>
              <a:t>Brand messaging</a:t>
            </a:r>
          </a:p>
          <a:p>
            <a:pPr marL="252146" indent="-252146" eaLnBrk="1" fontAlgn="auto" hangingPunct="1">
              <a:spcBef>
                <a:spcPts val="0"/>
              </a:spcBef>
              <a:spcAft>
                <a:spcPts val="0"/>
              </a:spcAft>
              <a:buFont typeface="Arial" panose="020B0604020202020204" pitchFamily="34" charset="0"/>
              <a:buChar char="•"/>
              <a:defRPr/>
            </a:pPr>
            <a:r>
              <a:rPr lang="en-US" sz="1588" dirty="0">
                <a:cs typeface="Arial" panose="020B0604020202020204" pitchFamily="34" charset="0"/>
              </a:rPr>
              <a:t>Thought leadership</a:t>
            </a:r>
          </a:p>
          <a:p>
            <a:pPr marL="252146" indent="-252146" eaLnBrk="1" fontAlgn="auto" hangingPunct="1">
              <a:spcBef>
                <a:spcPts val="0"/>
              </a:spcBef>
              <a:spcAft>
                <a:spcPts val="0"/>
              </a:spcAft>
              <a:buFont typeface="Arial" panose="020B0604020202020204" pitchFamily="34" charset="0"/>
              <a:buChar char="•"/>
              <a:defRPr/>
            </a:pPr>
            <a:r>
              <a:rPr lang="en-US" sz="1588" dirty="0">
                <a:cs typeface="Arial" panose="020B0604020202020204" pitchFamily="34" charset="0"/>
              </a:rPr>
              <a:t>Third-party reports</a:t>
            </a:r>
          </a:p>
          <a:p>
            <a:pPr marL="252146" indent="-252146" eaLnBrk="1" fontAlgn="auto" hangingPunct="1">
              <a:spcBef>
                <a:spcPts val="0"/>
              </a:spcBef>
              <a:spcAft>
                <a:spcPts val="0"/>
              </a:spcAft>
              <a:buFont typeface="Arial" panose="020B0604020202020204" pitchFamily="34" charset="0"/>
              <a:buChar char="•"/>
              <a:defRPr/>
            </a:pPr>
            <a:r>
              <a:rPr lang="en-US" sz="1588" dirty="0">
                <a:cs typeface="Arial" panose="020B0604020202020204" pitchFamily="34" charset="0"/>
              </a:rPr>
              <a:t>Category education</a:t>
            </a:r>
          </a:p>
          <a:p>
            <a:pPr marL="252146" indent="-252146" eaLnBrk="1" fontAlgn="auto" hangingPunct="1">
              <a:spcBef>
                <a:spcPts val="0"/>
              </a:spcBef>
              <a:spcAft>
                <a:spcPts val="0"/>
              </a:spcAft>
              <a:buFont typeface="Arial" panose="020B0604020202020204" pitchFamily="34" charset="0"/>
              <a:buChar char="•"/>
              <a:defRPr/>
            </a:pPr>
            <a:r>
              <a:rPr lang="en-US" sz="1588" dirty="0">
                <a:cs typeface="Arial" panose="020B0604020202020204" pitchFamily="34" charset="0"/>
              </a:rPr>
              <a:t>Peer recommendations</a:t>
            </a:r>
          </a:p>
          <a:p>
            <a:pPr marL="252146" indent="-252146" eaLnBrk="1" fontAlgn="auto" hangingPunct="1">
              <a:spcBef>
                <a:spcPts val="0"/>
              </a:spcBef>
              <a:spcAft>
                <a:spcPts val="0"/>
              </a:spcAft>
              <a:buFont typeface="Arial" panose="020B0604020202020204" pitchFamily="34" charset="0"/>
              <a:buChar char="•"/>
              <a:defRPr/>
            </a:pPr>
            <a:endParaRPr lang="en-US" sz="1588" dirty="0">
              <a:cs typeface="Arial" panose="020B0604020202020204" pitchFamily="34" charset="0"/>
            </a:endParaRPr>
          </a:p>
          <a:p>
            <a:pPr eaLnBrk="1" fontAlgn="auto" hangingPunct="1">
              <a:spcBef>
                <a:spcPts val="0"/>
              </a:spcBef>
              <a:spcAft>
                <a:spcPts val="0"/>
              </a:spcAft>
              <a:defRPr/>
            </a:pPr>
            <a:endParaRPr lang="en-US" sz="1588" dirty="0">
              <a:cs typeface="Arial" panose="020B0604020202020204" pitchFamily="34" charset="0"/>
            </a:endParaRPr>
          </a:p>
        </p:txBody>
      </p:sp>
      <p:sp>
        <p:nvSpPr>
          <p:cNvPr id="12" name="TextBox 11">
            <a:extLst>
              <a:ext uri="{FF2B5EF4-FFF2-40B4-BE49-F238E27FC236}">
                <a16:creationId xmlns:a16="http://schemas.microsoft.com/office/drawing/2014/main" id="{00249398-128F-44CD-82C7-C6794D79230B}"/>
              </a:ext>
            </a:extLst>
          </p:cNvPr>
          <p:cNvSpPr txBox="1"/>
          <p:nvPr/>
        </p:nvSpPr>
        <p:spPr>
          <a:xfrm>
            <a:off x="1849438" y="4543425"/>
            <a:ext cx="1495425" cy="722313"/>
          </a:xfrm>
          <a:prstGeom prst="rect">
            <a:avLst/>
          </a:prstGeom>
          <a:noFill/>
        </p:spPr>
        <p:txBody>
          <a:bodyPr wrap="none">
            <a:spAutoFit/>
          </a:bodyPr>
          <a:lstStyle/>
          <a:p>
            <a:pPr algn="r" eaLnBrk="1" fontAlgn="auto" hangingPunct="1">
              <a:spcBef>
                <a:spcPts val="0"/>
              </a:spcBef>
              <a:spcAft>
                <a:spcPts val="0"/>
              </a:spcAft>
              <a:defRPr/>
            </a:pPr>
            <a:r>
              <a:rPr lang="en-US" sz="1588" b="1" spc="-4" dirty="0">
                <a:cs typeface="Arial" panose="020B0604020202020204" pitchFamily="34" charset="0"/>
              </a:rPr>
              <a:t>Content </a:t>
            </a:r>
            <a:br>
              <a:rPr lang="en-US" sz="1588" b="1" spc="-4" dirty="0">
                <a:cs typeface="Arial" panose="020B0604020202020204" pitchFamily="34" charset="0"/>
              </a:rPr>
            </a:br>
            <a:r>
              <a:rPr lang="en-US" sz="1588" b="1" spc="-4" dirty="0">
                <a:cs typeface="Arial" panose="020B0604020202020204" pitchFamily="34" charset="0"/>
              </a:rPr>
              <a:t>Consumption</a:t>
            </a:r>
          </a:p>
          <a:p>
            <a:pPr algn="r" eaLnBrk="1" fontAlgn="auto" hangingPunct="1">
              <a:spcBef>
                <a:spcPts val="0"/>
              </a:spcBef>
              <a:spcAft>
                <a:spcPts val="0"/>
              </a:spcAft>
              <a:defRPr/>
            </a:pPr>
            <a:endParaRPr lang="en-US" sz="927" dirty="0">
              <a:cs typeface="Arial" panose="020B0604020202020204" pitchFamily="34" charset="0"/>
            </a:endParaRPr>
          </a:p>
        </p:txBody>
      </p:sp>
      <p:sp>
        <p:nvSpPr>
          <p:cNvPr id="13" name="TextBox 12">
            <a:extLst>
              <a:ext uri="{FF2B5EF4-FFF2-40B4-BE49-F238E27FC236}">
                <a16:creationId xmlns:a16="http://schemas.microsoft.com/office/drawing/2014/main" id="{0B3B8A9F-8F7E-4A71-BD4A-C6F04CE9952B}"/>
              </a:ext>
            </a:extLst>
          </p:cNvPr>
          <p:cNvSpPr txBox="1"/>
          <p:nvPr/>
        </p:nvSpPr>
        <p:spPr>
          <a:xfrm>
            <a:off x="6289675" y="4248150"/>
            <a:ext cx="3228975" cy="1803400"/>
          </a:xfrm>
          <a:prstGeom prst="rect">
            <a:avLst/>
          </a:prstGeom>
          <a:noFill/>
        </p:spPr>
        <p:txBody>
          <a:bodyPr wrap="none">
            <a:spAutoFit/>
          </a:bodyPr>
          <a:lstStyle/>
          <a:p>
            <a:pPr marL="252146" indent="-252146" eaLnBrk="1" fontAlgn="auto" hangingPunct="1">
              <a:spcBef>
                <a:spcPts val="0"/>
              </a:spcBef>
              <a:spcAft>
                <a:spcPts val="0"/>
              </a:spcAft>
              <a:buFont typeface="Arial" panose="020B0604020202020204" pitchFamily="34" charset="0"/>
              <a:buChar char="•"/>
              <a:defRPr/>
            </a:pPr>
            <a:endParaRPr lang="en-US" sz="1588" dirty="0">
              <a:cs typeface="Arial" panose="020B0604020202020204" pitchFamily="34" charset="0"/>
            </a:endParaRPr>
          </a:p>
          <a:p>
            <a:pPr marL="252146" indent="-252146" eaLnBrk="1" fontAlgn="auto" hangingPunct="1">
              <a:spcBef>
                <a:spcPts val="0"/>
              </a:spcBef>
              <a:spcAft>
                <a:spcPts val="0"/>
              </a:spcAft>
              <a:buFont typeface="Arial" panose="020B0604020202020204" pitchFamily="34" charset="0"/>
              <a:buChar char="•"/>
              <a:defRPr/>
            </a:pPr>
            <a:r>
              <a:rPr lang="en-US" sz="1588" dirty="0">
                <a:cs typeface="Arial" panose="020B0604020202020204" pitchFamily="34" charset="0"/>
              </a:rPr>
              <a:t>Vendor-written content</a:t>
            </a:r>
          </a:p>
          <a:p>
            <a:pPr marL="252146" indent="-252146" eaLnBrk="1" fontAlgn="auto" hangingPunct="1">
              <a:spcBef>
                <a:spcPts val="0"/>
              </a:spcBef>
              <a:spcAft>
                <a:spcPts val="0"/>
              </a:spcAft>
              <a:buFont typeface="Arial" panose="020B0604020202020204" pitchFamily="34" charset="0"/>
              <a:buChar char="•"/>
              <a:defRPr/>
            </a:pPr>
            <a:r>
              <a:rPr lang="en-US" sz="1588" dirty="0">
                <a:cs typeface="Arial" panose="020B0604020202020204" pitchFamily="34" charset="0"/>
              </a:rPr>
              <a:t>Case studies, testimonials</a:t>
            </a:r>
          </a:p>
          <a:p>
            <a:pPr marL="252146" indent="-252146" eaLnBrk="1" fontAlgn="auto" hangingPunct="1">
              <a:spcBef>
                <a:spcPts val="0"/>
              </a:spcBef>
              <a:spcAft>
                <a:spcPts val="0"/>
              </a:spcAft>
              <a:buFont typeface="Arial" panose="020B0604020202020204" pitchFamily="34" charset="0"/>
              <a:buChar char="•"/>
              <a:defRPr/>
            </a:pPr>
            <a:r>
              <a:rPr lang="en-US" sz="1588" dirty="0">
                <a:cs typeface="Arial" panose="020B0604020202020204" pitchFamily="34" charset="0"/>
              </a:rPr>
              <a:t>Third-party data (comparisons)</a:t>
            </a:r>
          </a:p>
          <a:p>
            <a:pPr marL="252146" indent="-252146" eaLnBrk="1" fontAlgn="auto" hangingPunct="1">
              <a:spcBef>
                <a:spcPts val="0"/>
              </a:spcBef>
              <a:spcAft>
                <a:spcPts val="0"/>
              </a:spcAft>
              <a:buFont typeface="Arial" panose="020B0604020202020204" pitchFamily="34" charset="0"/>
              <a:buChar char="•"/>
              <a:defRPr/>
            </a:pPr>
            <a:r>
              <a:rPr lang="en-US" sz="1588" dirty="0">
                <a:cs typeface="Arial" panose="020B0604020202020204" pitchFamily="34" charset="0"/>
              </a:rPr>
              <a:t>Demos</a:t>
            </a:r>
          </a:p>
          <a:p>
            <a:pPr marL="252146" indent="-252146" eaLnBrk="1" fontAlgn="auto" hangingPunct="1">
              <a:spcBef>
                <a:spcPts val="0"/>
              </a:spcBef>
              <a:spcAft>
                <a:spcPts val="0"/>
              </a:spcAft>
              <a:buFont typeface="Arial" panose="020B0604020202020204" pitchFamily="34" charset="0"/>
              <a:buChar char="•"/>
              <a:defRPr/>
            </a:pPr>
            <a:r>
              <a:rPr lang="en-US" sz="1588" dirty="0">
                <a:cs typeface="Arial" panose="020B0604020202020204" pitchFamily="34" charset="0"/>
              </a:rPr>
              <a:t>Analyst research</a:t>
            </a:r>
          </a:p>
          <a:p>
            <a:pPr eaLnBrk="1" fontAlgn="auto" hangingPunct="1">
              <a:spcBef>
                <a:spcPts val="0"/>
              </a:spcBef>
              <a:spcAft>
                <a:spcPts val="0"/>
              </a:spcAft>
              <a:defRPr/>
            </a:pPr>
            <a:endParaRPr lang="en-US" sz="1588" dirty="0">
              <a:cs typeface="Arial" panose="020B0604020202020204" pitchFamily="34" charset="0"/>
            </a:endParaRPr>
          </a:p>
        </p:txBody>
      </p:sp>
      <p:sp>
        <p:nvSpPr>
          <p:cNvPr id="15" name="TextBox 14">
            <a:extLst>
              <a:ext uri="{FF2B5EF4-FFF2-40B4-BE49-F238E27FC236}">
                <a16:creationId xmlns:a16="http://schemas.microsoft.com/office/drawing/2014/main" id="{5357DDB6-8E2B-43CE-ADE5-5072630A08DC}"/>
              </a:ext>
            </a:extLst>
          </p:cNvPr>
          <p:cNvSpPr txBox="1"/>
          <p:nvPr/>
        </p:nvSpPr>
        <p:spPr>
          <a:xfrm>
            <a:off x="6264275" y="3986213"/>
            <a:ext cx="2779713" cy="581025"/>
          </a:xfrm>
          <a:prstGeom prst="rect">
            <a:avLst/>
          </a:prstGeom>
          <a:noFill/>
        </p:spPr>
        <p:txBody>
          <a:bodyPr wrap="none">
            <a:spAutoFit/>
          </a:bodyPr>
          <a:lstStyle/>
          <a:p>
            <a:pPr eaLnBrk="1" fontAlgn="auto" hangingPunct="1">
              <a:spcBef>
                <a:spcPts val="0"/>
              </a:spcBef>
              <a:spcAft>
                <a:spcPts val="0"/>
              </a:spcAft>
              <a:defRPr/>
            </a:pPr>
            <a:r>
              <a:rPr lang="en-US" sz="1588" b="1" dirty="0">
                <a:cs typeface="Arial" panose="020B0604020202020204" pitchFamily="34" charset="0"/>
              </a:rPr>
              <a:t>Direct outreach to vendors</a:t>
            </a:r>
          </a:p>
          <a:p>
            <a:pPr eaLnBrk="1" fontAlgn="auto" hangingPunct="1">
              <a:spcBef>
                <a:spcPts val="0"/>
              </a:spcBef>
              <a:spcAft>
                <a:spcPts val="0"/>
              </a:spcAft>
              <a:defRPr/>
            </a:pPr>
            <a:endParaRPr lang="en-US" sz="1588" dirty="0">
              <a:cs typeface="Arial" panose="020B0604020202020204" pitchFamily="34" charset="0"/>
            </a:endParaRPr>
          </a:p>
        </p:txBody>
      </p:sp>
      <p:cxnSp>
        <p:nvCxnSpPr>
          <p:cNvPr id="17" name="Straight Connector 16">
            <a:extLst>
              <a:ext uri="{FF2B5EF4-FFF2-40B4-BE49-F238E27FC236}">
                <a16:creationId xmlns:a16="http://schemas.microsoft.com/office/drawing/2014/main" id="{C210025A-ADF5-49AB-9069-FF87E553BC2D}"/>
              </a:ext>
            </a:extLst>
          </p:cNvPr>
          <p:cNvCxnSpPr>
            <a:cxnSpLocks/>
          </p:cNvCxnSpPr>
          <p:nvPr/>
        </p:nvCxnSpPr>
        <p:spPr>
          <a:xfrm>
            <a:off x="6029325" y="3697288"/>
            <a:ext cx="0" cy="2017712"/>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585" name="Title 1">
            <a:extLst>
              <a:ext uri="{FF2B5EF4-FFF2-40B4-BE49-F238E27FC236}">
                <a16:creationId xmlns:a16="http://schemas.microsoft.com/office/drawing/2014/main" id="{FA86D899-3F4C-4593-AFC3-791085FB58B5}"/>
              </a:ext>
            </a:extLst>
          </p:cNvPr>
          <p:cNvSpPr>
            <a:spLocks noGrp="1" noChangeArrowheads="1"/>
          </p:cNvSpPr>
          <p:nvPr>
            <p:ph type="title"/>
          </p:nvPr>
        </p:nvSpPr>
        <p:spPr/>
        <p:txBody>
          <a:bodyPr/>
          <a:lstStyle/>
          <a:p>
            <a:pPr eaLnBrk="1" hangingPunct="1"/>
            <a:r>
              <a:rPr lang="en-US" altLang="en-US"/>
              <a:t>The Buyer’s Journey</a:t>
            </a:r>
          </a:p>
        </p:txBody>
      </p:sp>
      <p:sp>
        <p:nvSpPr>
          <p:cNvPr id="4" name="Text Placeholder 3">
            <a:extLst>
              <a:ext uri="{FF2B5EF4-FFF2-40B4-BE49-F238E27FC236}">
                <a16:creationId xmlns:a16="http://schemas.microsoft.com/office/drawing/2014/main" id="{5D34833C-1C41-3C44-899E-2F6583314886}"/>
              </a:ext>
            </a:extLst>
          </p:cNvPr>
          <p:cNvSpPr>
            <a:spLocks noGrp="1"/>
          </p:cNvSpPr>
          <p:nvPr>
            <p:ph type="body" sz="quarter" idx="13"/>
          </p:nvPr>
        </p:nvSpPr>
        <p:spPr>
          <a:xfrm>
            <a:off x="550863" y="1443038"/>
            <a:ext cx="10585450" cy="630237"/>
          </a:xfrm>
        </p:spPr>
        <p:txBody>
          <a:bodyPr rtlCol="0">
            <a:normAutofit lnSpcReduction="10000"/>
          </a:bodyPr>
          <a:lstStyle/>
          <a:p>
            <a:pPr eaLnBrk="1" fontAlgn="auto" hangingPunct="1">
              <a:spcAft>
                <a:spcPts val="0"/>
              </a:spcAft>
              <a:defRPr/>
            </a:pPr>
            <a:r>
              <a:rPr lang="en-US" dirty="0"/>
              <a:t>Vendors need to create awareness and influence up-front </a:t>
            </a:r>
            <a:br>
              <a:rPr lang="en-US" dirty="0"/>
            </a:br>
            <a:r>
              <a:rPr lang="en-US" dirty="0"/>
              <a:t>or risk missing a place on the short list</a:t>
            </a:r>
          </a:p>
        </p:txBody>
      </p:sp>
    </p:spTree>
  </p:cSld>
  <p:clrMapOvr>
    <a:masterClrMapping/>
  </p:clrMapOvr>
</p:sld>
</file>

<file path=ppt/theme/theme1.xml><?xml version="1.0" encoding="utf-8"?>
<a:theme xmlns:a="http://schemas.openxmlformats.org/drawingml/2006/main" name="Office Theme">
  <a:themeElements>
    <a:clrScheme name="Custom 181">
      <a:dk1>
        <a:srgbClr val="58585B"/>
      </a:dk1>
      <a:lt1>
        <a:sysClr val="window" lastClr="FFFFFF"/>
      </a:lt1>
      <a:dk2>
        <a:srgbClr val="2469B2"/>
      </a:dk2>
      <a:lt2>
        <a:srgbClr val="A7A9AC"/>
      </a:lt2>
      <a:accent1>
        <a:srgbClr val="319CA1"/>
      </a:accent1>
      <a:accent2>
        <a:srgbClr val="2469B2"/>
      </a:accent2>
      <a:accent3>
        <a:srgbClr val="ABC05C"/>
      </a:accent3>
      <a:accent4>
        <a:srgbClr val="1E25D8"/>
      </a:accent4>
      <a:accent5>
        <a:srgbClr val="24A5DE"/>
      </a:accent5>
      <a:accent6>
        <a:srgbClr val="93D0D8"/>
      </a:accent6>
      <a:hlink>
        <a:srgbClr val="2469B2"/>
      </a:hlink>
      <a:folHlink>
        <a:srgbClr val="A5A7A9"/>
      </a:folHlink>
    </a:clrScheme>
    <a:fontScheme name="Custom 5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tabLst>
            <a:tab pos="287338" algn="ctr"/>
            <a:tab pos="627063" algn="r"/>
          </a:tabLst>
          <a:defRPr sz="1600" dirty="0">
            <a:solidFill>
              <a:schemeClr val="tx2"/>
            </a:solidFill>
          </a:defRPr>
        </a:defPPr>
      </a:lstStyle>
    </a:txDef>
  </a:objectDefaults>
  <a:extraClrSchemeLst/>
  <a:extLst>
    <a:ext uri="{05A4C25C-085E-4340-85A3-A5531E510DB2}">
      <thm15:themeFamily xmlns:thm15="http://schemas.microsoft.com/office/thememl/2012/main" name="Updated XHM Template-12.20" id="{ED5A47A8-E99F-E64F-ADDC-C1EBEEE6AF31}" vid="{095BF521-5568-3649-B8D4-4DD09671E9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81">
    <a:dk1>
      <a:srgbClr val="58585B"/>
    </a:dk1>
    <a:lt1>
      <a:sysClr val="window" lastClr="FFFFFF"/>
    </a:lt1>
    <a:dk2>
      <a:srgbClr val="2469B2"/>
    </a:dk2>
    <a:lt2>
      <a:srgbClr val="A7A9AC"/>
    </a:lt2>
    <a:accent1>
      <a:srgbClr val="319CA1"/>
    </a:accent1>
    <a:accent2>
      <a:srgbClr val="2469B2"/>
    </a:accent2>
    <a:accent3>
      <a:srgbClr val="ABC05C"/>
    </a:accent3>
    <a:accent4>
      <a:srgbClr val="1E25D8"/>
    </a:accent4>
    <a:accent5>
      <a:srgbClr val="24A5DE"/>
    </a:accent5>
    <a:accent6>
      <a:srgbClr val="93D0D8"/>
    </a:accent6>
    <a:hlink>
      <a:srgbClr val="2469B2"/>
    </a:hlink>
    <a:folHlink>
      <a:srgbClr val="A5A7A9"/>
    </a:folHlink>
  </a:clrScheme>
  <a:fontScheme name="Custom 5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Custom 181">
    <a:dk1>
      <a:srgbClr val="58585B"/>
    </a:dk1>
    <a:lt1>
      <a:sysClr val="window" lastClr="FFFFFF"/>
    </a:lt1>
    <a:dk2>
      <a:srgbClr val="2469B2"/>
    </a:dk2>
    <a:lt2>
      <a:srgbClr val="A7A9AC"/>
    </a:lt2>
    <a:accent1>
      <a:srgbClr val="319CA1"/>
    </a:accent1>
    <a:accent2>
      <a:srgbClr val="2469B2"/>
    </a:accent2>
    <a:accent3>
      <a:srgbClr val="ABC05C"/>
    </a:accent3>
    <a:accent4>
      <a:srgbClr val="1E25D8"/>
    </a:accent4>
    <a:accent5>
      <a:srgbClr val="24A5DE"/>
    </a:accent5>
    <a:accent6>
      <a:srgbClr val="93D0D8"/>
    </a:accent6>
    <a:hlink>
      <a:srgbClr val="2469B2"/>
    </a:hlink>
    <a:folHlink>
      <a:srgbClr val="A5A7A9"/>
    </a:folHlink>
  </a:clrScheme>
  <a:fontScheme name="Custom 5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Custom 181">
    <a:dk1>
      <a:srgbClr val="58585B"/>
    </a:dk1>
    <a:lt1>
      <a:sysClr val="window" lastClr="FFFFFF"/>
    </a:lt1>
    <a:dk2>
      <a:srgbClr val="2469B2"/>
    </a:dk2>
    <a:lt2>
      <a:srgbClr val="A7A9AC"/>
    </a:lt2>
    <a:accent1>
      <a:srgbClr val="319CA1"/>
    </a:accent1>
    <a:accent2>
      <a:srgbClr val="2469B2"/>
    </a:accent2>
    <a:accent3>
      <a:srgbClr val="ABC05C"/>
    </a:accent3>
    <a:accent4>
      <a:srgbClr val="1E25D8"/>
    </a:accent4>
    <a:accent5>
      <a:srgbClr val="24A5DE"/>
    </a:accent5>
    <a:accent6>
      <a:srgbClr val="93D0D8"/>
    </a:accent6>
    <a:hlink>
      <a:srgbClr val="2469B2"/>
    </a:hlink>
    <a:folHlink>
      <a:srgbClr val="A5A7A9"/>
    </a:folHlink>
  </a:clrScheme>
  <a:fontScheme name="Custom 5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Custom 181">
    <a:dk1>
      <a:srgbClr val="58585B"/>
    </a:dk1>
    <a:lt1>
      <a:sysClr val="window" lastClr="FFFFFF"/>
    </a:lt1>
    <a:dk2>
      <a:srgbClr val="2469B2"/>
    </a:dk2>
    <a:lt2>
      <a:srgbClr val="A7A9AC"/>
    </a:lt2>
    <a:accent1>
      <a:srgbClr val="319CA1"/>
    </a:accent1>
    <a:accent2>
      <a:srgbClr val="2469B2"/>
    </a:accent2>
    <a:accent3>
      <a:srgbClr val="ABC05C"/>
    </a:accent3>
    <a:accent4>
      <a:srgbClr val="1E25D8"/>
    </a:accent4>
    <a:accent5>
      <a:srgbClr val="24A5DE"/>
    </a:accent5>
    <a:accent6>
      <a:srgbClr val="93D0D8"/>
    </a:accent6>
    <a:hlink>
      <a:srgbClr val="2469B2"/>
    </a:hlink>
    <a:folHlink>
      <a:srgbClr val="A5A7A9"/>
    </a:folHlink>
  </a:clrScheme>
  <a:fontScheme name="Custom 5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0</TotalTime>
  <Words>3080</Words>
  <Application>Microsoft Office PowerPoint</Application>
  <PresentationFormat>Widescreen</PresentationFormat>
  <Paragraphs>535</Paragraphs>
  <Slides>46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Century Gothic</vt:lpstr>
      <vt:lpstr>Sitka Subheading</vt:lpstr>
      <vt:lpstr>Times New Roman</vt:lpstr>
      <vt:lpstr>Office Theme</vt:lpstr>
      <vt:lpstr>Xtelligent Healthcare Media Capabilities</vt:lpstr>
      <vt:lpstr>Xtelligent Healthcare Media is a premium digital publisher</vt:lpstr>
      <vt:lpstr>We create engaging, targeted content</vt:lpstr>
      <vt:lpstr>PowerPoint Presentation</vt:lpstr>
      <vt:lpstr>We know what’s on the minds of 300,000+ healthcare executives and IT professionals</vt:lpstr>
      <vt:lpstr>We view the healthcare ecosystem through three lenses</vt:lpstr>
      <vt:lpstr>B2B Marketers face more challenges than ever before</vt:lpstr>
      <vt:lpstr>Buyers have a head start</vt:lpstr>
      <vt:lpstr>The Buyer’s Journey</vt:lpstr>
      <vt:lpstr>ROI begins with brand</vt:lpstr>
      <vt:lpstr>Lead generation and nurturing</vt:lpstr>
      <vt:lpstr>Content is critical to marketing success</vt:lpstr>
      <vt:lpstr>Reach organizations across the entire healthcare ecosystem</vt:lpstr>
      <vt:lpstr>Reach &gt;300,000 buyers and influencers</vt:lpstr>
      <vt:lpstr>Editorial excellence and expertise</vt:lpstr>
      <vt:lpstr>PowerPoint Presentation</vt:lpstr>
      <vt:lpstr>PowerPoint Presentation</vt:lpstr>
      <vt:lpstr>PowerPoint Presentation</vt:lpstr>
      <vt:lpstr>PowerPoint Presentation</vt:lpstr>
      <vt:lpstr>“</vt:lpstr>
      <vt:lpstr>200+ Leading brands benefit from data-driven programs</vt:lpstr>
      <vt:lpstr>Xtelligent Healthcare Media Product Overview</vt:lpstr>
      <vt:lpstr>Solutions for every objective</vt:lpstr>
      <vt:lpstr>Account-Based Marketing (ABM)</vt:lpstr>
      <vt:lpstr>Content Syndication &amp; Lead Nurturing</vt:lpstr>
      <vt:lpstr>Webcasts</vt:lpstr>
      <vt:lpstr>Custom Content</vt:lpstr>
      <vt:lpstr>Xtelligent Insights (Primary Research)</vt:lpstr>
      <vt:lpstr>Sponsored Article Series</vt:lpstr>
      <vt:lpstr>Display Advertising</vt:lpstr>
      <vt:lpstr>Email Blasts (eBlasts)</vt:lpstr>
      <vt:lpstr>Newsletters</vt:lpstr>
      <vt:lpstr>Xtelligent Healthcare Media Events</vt:lpstr>
      <vt:lpstr>June 6-7, 2019 in Atlanta</vt:lpstr>
      <vt:lpstr>October 24-25, 2019 in Boston</vt:lpstr>
      <vt:lpstr>Xtelligent Healthcare Media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Websites &amp; Events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Johnson</dc:creator>
  <cp:lastModifiedBy>Lindsay Carlson</cp:lastModifiedBy>
  <cp:revision>85</cp:revision>
  <dcterms:created xsi:type="dcterms:W3CDTF">2018-12-18T19:11:50Z</dcterms:created>
  <dcterms:modified xsi:type="dcterms:W3CDTF">2019-08-15T19:51:29Z</dcterms:modified>
</cp:coreProperties>
</file>